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801600" cy="9601200" type="A3"/>
  <p:notesSz cx="9940925" cy="6808788"/>
  <p:defaultTextStyle>
    <a:defPPr>
      <a:defRPr lang="en-US"/>
    </a:defPPr>
    <a:lvl1pPr marL="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C727"/>
    <a:srgbClr val="83E8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97" autoAdjust="0"/>
    <p:restoredTop sz="99450" autoAdjust="0"/>
  </p:normalViewPr>
  <p:slideViewPr>
    <p:cSldViewPr snapToGrid="0" snapToObjects="1">
      <p:cViewPr varScale="1">
        <p:scale>
          <a:sx n="77" d="100"/>
          <a:sy n="77" d="100"/>
        </p:scale>
        <p:origin x="288" y="120"/>
      </p:cViewPr>
      <p:guideLst>
        <p:guide orient="horz" pos="3024"/>
        <p:guide pos="4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39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565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787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439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560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163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408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877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931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835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E5470-4C07-534A-AC8F-3E175C618E9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81873-5ADF-194F-B83A-3FA15D951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661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4008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640080" rtl="0" eaLnBrk="1" latinLnBrk="0" hangingPunct="1">
        <a:spcBef>
          <a:spcPct val="20000"/>
        </a:spcBef>
        <a:buFont typeface="Arial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640080" rtl="0" eaLnBrk="1" latinLnBrk="0" hangingPunct="1">
        <a:spcBef>
          <a:spcPct val="20000"/>
        </a:spcBef>
        <a:buFont typeface="Arial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640080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64008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640080" rtl="0" eaLnBrk="1" latinLnBrk="0" hangingPunct="1">
        <a:spcBef>
          <a:spcPct val="20000"/>
        </a:spcBef>
        <a:buFont typeface="Arial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64008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64008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64008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64008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f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801600" cy="683264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pPr algn="ctr"/>
            <a:r>
              <a:rPr lang="en-US" sz="3600" u="sng" dirty="0" smtClean="0">
                <a:solidFill>
                  <a:srgbClr val="00B050"/>
                </a:solidFill>
                <a:latin typeface="Gill Sans"/>
                <a:cs typeface="Gill Sans"/>
              </a:rPr>
              <a:t>Geography - Literacy</a:t>
            </a:r>
            <a:endParaRPr lang="en-US" sz="3600" u="sng" dirty="0">
              <a:solidFill>
                <a:srgbClr val="00B050"/>
              </a:solidFill>
              <a:latin typeface="Gill Sans"/>
              <a:cs typeface="Gill San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5573" y="921587"/>
            <a:ext cx="4121063" cy="1421928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28016" tIns="64008" rIns="128016" bIns="64008" rtlCol="0">
            <a:spAutoFit/>
          </a:bodyPr>
          <a:lstStyle/>
          <a:p>
            <a:r>
              <a:rPr lang="en-US" sz="1400" b="1" dirty="0"/>
              <a:t>Presentation</a:t>
            </a:r>
            <a:r>
              <a:rPr lang="en-US" sz="1400" dirty="0"/>
              <a:t> – Follow the Golden Rules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/>
              <a:t>Have you underlined your </a:t>
            </a:r>
            <a:r>
              <a:rPr lang="en-US" sz="1400" dirty="0" smtClean="0"/>
              <a:t>WALT?</a:t>
            </a:r>
            <a:endParaRPr lang="en-US" sz="1400" dirty="0"/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Have you put </a:t>
            </a:r>
            <a:r>
              <a:rPr lang="en-US" sz="1400" dirty="0"/>
              <a:t>the date on the </a:t>
            </a:r>
            <a:r>
              <a:rPr lang="en-US" sz="1400" dirty="0" smtClean="0"/>
              <a:t>right and underlined it with a ruler?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Teacher marks in </a:t>
            </a:r>
            <a:r>
              <a:rPr lang="en-US" sz="1400" dirty="0"/>
              <a:t>in </a:t>
            </a:r>
            <a:r>
              <a:rPr lang="en-US" sz="1400" dirty="0">
                <a:solidFill>
                  <a:srgbClr val="008000"/>
                </a:solidFill>
              </a:rPr>
              <a:t>GREEN</a:t>
            </a:r>
            <a:r>
              <a:rPr lang="en-US" sz="1400" dirty="0" smtClean="0"/>
              <a:t>, literacy in </a:t>
            </a:r>
            <a:r>
              <a:rPr lang="en-US" sz="1400" dirty="0" smtClean="0">
                <a:solidFill>
                  <a:schemeClr val="accent2">
                    <a:lumMod val="75000"/>
                  </a:schemeClr>
                </a:solidFill>
              </a:rPr>
              <a:t>PURPLE</a:t>
            </a:r>
            <a:r>
              <a:rPr lang="en-US" sz="1400" dirty="0" smtClean="0"/>
              <a:t>, you reply in </a:t>
            </a:r>
            <a:r>
              <a:rPr lang="en-US" sz="1400" dirty="0" smtClean="0">
                <a:solidFill>
                  <a:srgbClr val="FF0000"/>
                </a:solidFill>
              </a:rPr>
              <a:t>another </a:t>
            </a:r>
            <a:r>
              <a:rPr lang="en-US" sz="1400" dirty="0" err="1" smtClean="0">
                <a:solidFill>
                  <a:srgbClr val="FF0000"/>
                </a:solidFill>
              </a:rPr>
              <a:t>colour</a:t>
            </a:r>
            <a:r>
              <a:rPr lang="en-US" sz="1400" dirty="0"/>
              <a:t>!</a:t>
            </a:r>
            <a:endParaRPr lang="en-US" sz="1400" dirty="0">
              <a:solidFill>
                <a:srgbClr val="008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03105" y="8382502"/>
            <a:ext cx="4390961" cy="954107"/>
          </a:xfrm>
          <a:prstGeom prst="rect">
            <a:avLst/>
          </a:prstGeom>
          <a:solidFill>
            <a:srgbClr val="FFC727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Proper Noun</a:t>
            </a:r>
            <a:r>
              <a:rPr lang="en-US" sz="1400" dirty="0" smtClean="0"/>
              <a:t>–</a:t>
            </a:r>
          </a:p>
          <a:p>
            <a:r>
              <a:rPr lang="en-US" sz="1400" dirty="0" smtClean="0"/>
              <a:t>A name for a person, place or thing.  E.g. Africa, the Atlantic Ocean, London, the River </a:t>
            </a:r>
            <a:r>
              <a:rPr lang="en-US" sz="1400" dirty="0"/>
              <a:t>T</a:t>
            </a:r>
            <a:r>
              <a:rPr lang="en-US" sz="1400" dirty="0" smtClean="0"/>
              <a:t>hames. They should always start with a capital letter.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4809994" y="946303"/>
            <a:ext cx="3550631" cy="2031325"/>
          </a:xfrm>
          <a:prstGeom prst="rect">
            <a:avLst/>
          </a:prstGeom>
          <a:solidFill>
            <a:srgbClr val="83E8F1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Abbreviations</a:t>
            </a:r>
            <a:endParaRPr lang="en-US" sz="1400" dirty="0" smtClean="0"/>
          </a:p>
          <a:p>
            <a:r>
              <a:rPr lang="en-US" sz="1400" dirty="0" smtClean="0"/>
              <a:t>AC – Advanced Country</a:t>
            </a:r>
          </a:p>
          <a:p>
            <a:r>
              <a:rPr lang="en-US" sz="1400" dirty="0" smtClean="0"/>
              <a:t>EDC – Emerging and Developing Country</a:t>
            </a:r>
          </a:p>
          <a:p>
            <a:r>
              <a:rPr lang="en-US" sz="1400" dirty="0" smtClean="0"/>
              <a:t>LIDC – Low Income Developing Country</a:t>
            </a:r>
          </a:p>
          <a:p>
            <a:r>
              <a:rPr lang="en-US" sz="1400" dirty="0" smtClean="0"/>
              <a:t>TNC – Trans National Corporation</a:t>
            </a:r>
          </a:p>
          <a:p>
            <a:r>
              <a:rPr lang="en-US" sz="1400" dirty="0" smtClean="0"/>
              <a:t>GDP – Gross Domestic Product</a:t>
            </a:r>
          </a:p>
          <a:p>
            <a:r>
              <a:rPr lang="en-US" sz="1400" dirty="0" smtClean="0"/>
              <a:t>HDI – Human Development Index</a:t>
            </a:r>
          </a:p>
          <a:p>
            <a:r>
              <a:rPr lang="en-US" sz="1400" dirty="0" smtClean="0"/>
              <a:t>ITCZ – Intertropical Convergence Zone</a:t>
            </a:r>
          </a:p>
          <a:p>
            <a:endParaRPr 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4809994" y="3189206"/>
            <a:ext cx="2508292" cy="2398221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you answer questions in geography remember the PEEL technique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</a:t>
            </a:r>
            <a:r>
              <a:rPr lang="en-GB" sz="1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</a:t>
            </a:r>
            <a:r>
              <a:rPr lang="en-GB" sz="12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POINT</a:t>
            </a:r>
            <a:r>
              <a:rPr lang="en-GB" sz="10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12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sz="1200" dirty="0" smtClean="0">
                <a:solidFill>
                  <a:srgbClr val="538135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</a:t>
            </a:r>
            <a:r>
              <a:rPr lang="en-GB" sz="1200" dirty="0">
                <a:solidFill>
                  <a:srgbClr val="538135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EVIDENCE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12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sz="1200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</a:t>
            </a:r>
            <a:r>
              <a:rPr lang="en-GB" sz="1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</a:t>
            </a:r>
            <a:r>
              <a:rPr lang="en-GB" sz="1200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evidence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possible, LINK to your next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statement or your original  point.</a:t>
            </a:r>
          </a:p>
          <a:p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5573" y="2552203"/>
            <a:ext cx="4121063" cy="33239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What is the question asking?</a:t>
            </a:r>
            <a:r>
              <a:rPr lang="en-US" sz="1400" dirty="0" smtClean="0"/>
              <a:t> </a:t>
            </a:r>
          </a:p>
          <a:p>
            <a:r>
              <a:rPr lang="en-US" sz="1400" b="1" i="1" dirty="0" err="1" smtClean="0"/>
              <a:t>Analyse</a:t>
            </a:r>
            <a:r>
              <a:rPr lang="en-US" sz="1400" dirty="0" smtClean="0"/>
              <a:t> – Separate information and discuss its parts. </a:t>
            </a:r>
            <a:endParaRPr lang="en-US" sz="1400" b="1" dirty="0" smtClean="0"/>
          </a:p>
          <a:p>
            <a:r>
              <a:rPr lang="en-US" sz="1400" b="1" i="1" dirty="0" smtClean="0"/>
              <a:t>Argue</a:t>
            </a:r>
            <a:r>
              <a:rPr lang="en-US" sz="1400" dirty="0" smtClean="0"/>
              <a:t> – Present a reasoned case for something.</a:t>
            </a:r>
          </a:p>
          <a:p>
            <a:r>
              <a:rPr lang="en-US" sz="1400" b="1" i="1" dirty="0" smtClean="0"/>
              <a:t>Compare</a:t>
            </a:r>
            <a:r>
              <a:rPr lang="en-US" sz="1400" dirty="0" smtClean="0"/>
              <a:t> – Describe the similarities and differences of at least two things.</a:t>
            </a:r>
          </a:p>
          <a:p>
            <a:r>
              <a:rPr lang="en-US" sz="1400" b="1" i="1" dirty="0" smtClean="0"/>
              <a:t>Describe</a:t>
            </a:r>
            <a:r>
              <a:rPr lang="en-US" sz="1400" dirty="0" smtClean="0"/>
              <a:t> – Give the main characteristics of something or account for it in words.</a:t>
            </a:r>
          </a:p>
          <a:p>
            <a:r>
              <a:rPr lang="en-US" sz="1400" b="1" i="1" dirty="0" smtClean="0"/>
              <a:t>Discuss</a:t>
            </a:r>
            <a:r>
              <a:rPr lang="en-US" sz="1400" dirty="0" smtClean="0"/>
              <a:t> – Bring out the important points of something. Consider the good and the bad and come to a conclusion.</a:t>
            </a:r>
          </a:p>
          <a:p>
            <a:r>
              <a:rPr lang="en-US" sz="1400" b="1" i="1" dirty="0" smtClean="0"/>
              <a:t>Evaluate</a:t>
            </a:r>
            <a:r>
              <a:rPr lang="en-US" sz="1400" dirty="0" smtClean="0"/>
              <a:t> – Pick out the good and bad points and give judgments.</a:t>
            </a:r>
          </a:p>
          <a:p>
            <a:r>
              <a:rPr lang="en-US" sz="1400" b="1" i="1" dirty="0" smtClean="0"/>
              <a:t>Explain</a:t>
            </a:r>
            <a:r>
              <a:rPr lang="en-US" sz="1400" dirty="0" smtClean="0"/>
              <a:t> – Give reasons why something happens.</a:t>
            </a:r>
          </a:p>
          <a:p>
            <a:r>
              <a:rPr lang="en-US" sz="1400" b="1" i="1" dirty="0" err="1" smtClean="0"/>
              <a:t>Summarise</a:t>
            </a:r>
            <a:r>
              <a:rPr lang="en-US" sz="1400" dirty="0" smtClean="0"/>
              <a:t> – Present the points briefly picking out key information.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5573" y="6221405"/>
            <a:ext cx="1876861" cy="310854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Elaborating your ideas</a:t>
            </a:r>
          </a:p>
          <a:p>
            <a:r>
              <a:rPr lang="en-US" sz="1400" b="1" dirty="0" smtClean="0"/>
              <a:t>Ask “so what?”</a:t>
            </a:r>
          </a:p>
          <a:p>
            <a:endParaRPr lang="en-US" sz="1400" dirty="0"/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This suggests 	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This shows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This infers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This signifies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This implies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This portrays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This conveys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This means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Therefore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However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Furthermore</a:t>
            </a:r>
            <a:endParaRPr 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2303105" y="6221405"/>
            <a:ext cx="2301109" cy="181588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What do you think language</a:t>
            </a:r>
          </a:p>
          <a:p>
            <a:endParaRPr lang="en-US" sz="1400" dirty="0"/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 think that…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 believe…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In my opinion…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In my view…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It is my belief that …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It is clear to see…</a:t>
            </a:r>
            <a:endParaRPr 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8654867" y="1205069"/>
            <a:ext cx="3850776" cy="3108543"/>
          </a:xfrm>
          <a:prstGeom prst="rect">
            <a:avLst/>
          </a:prstGeom>
          <a:solidFill>
            <a:srgbClr val="FFC727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Look carefully at the spelling of these geographical terms</a:t>
            </a:r>
          </a:p>
          <a:p>
            <a:endParaRPr lang="en-US" sz="1400" dirty="0" smtClean="0"/>
          </a:p>
          <a:p>
            <a:r>
              <a:rPr lang="en-US" sz="1400" dirty="0" smtClean="0"/>
              <a:t>Accessibility	Developing 	Resources</a:t>
            </a:r>
          </a:p>
          <a:p>
            <a:r>
              <a:rPr lang="en-US" sz="1400" dirty="0" smtClean="0"/>
              <a:t>Altitude		Earthquake	Rivers</a:t>
            </a:r>
          </a:p>
          <a:p>
            <a:r>
              <a:rPr lang="en-US" sz="1400" dirty="0" smtClean="0"/>
              <a:t>Anticyclone	Economy	Settlement</a:t>
            </a:r>
          </a:p>
          <a:p>
            <a:r>
              <a:rPr lang="en-US" sz="1400" dirty="0" smtClean="0"/>
              <a:t>Business		Environment	Sustainability</a:t>
            </a:r>
          </a:p>
          <a:p>
            <a:r>
              <a:rPr lang="en-US" sz="1400" dirty="0" smtClean="0"/>
              <a:t>Climate		Erosion		Tourism</a:t>
            </a:r>
          </a:p>
          <a:p>
            <a:r>
              <a:rPr lang="en-US" sz="1400" dirty="0" smtClean="0"/>
              <a:t>Continent	Hurricane	Transportation</a:t>
            </a:r>
          </a:p>
          <a:p>
            <a:r>
              <a:rPr lang="en-US" sz="1400" dirty="0" smtClean="0"/>
              <a:t>Countries	Migration	Tsunami</a:t>
            </a:r>
          </a:p>
          <a:p>
            <a:r>
              <a:rPr lang="en-US" sz="1400" dirty="0" smtClean="0"/>
              <a:t>Counties 	Mountains	</a:t>
            </a:r>
            <a:r>
              <a:rPr lang="en-US" sz="1400" dirty="0" err="1" smtClean="0"/>
              <a:t>Urbanisation</a:t>
            </a:r>
            <a:endParaRPr lang="en-US" sz="1400" dirty="0" smtClean="0"/>
          </a:p>
          <a:p>
            <a:r>
              <a:rPr lang="en-US" sz="1400" dirty="0" smtClean="0"/>
              <a:t>Deforestation	Population	Volcanoes</a:t>
            </a:r>
            <a:endParaRPr lang="en-US" sz="1400" dirty="0"/>
          </a:p>
          <a:p>
            <a:r>
              <a:rPr lang="en-US" sz="1400" dirty="0" smtClean="0"/>
              <a:t>Deposition	Questionnaire	Weather</a:t>
            </a:r>
          </a:p>
          <a:p>
            <a:r>
              <a:rPr lang="en-US" sz="1400" dirty="0" smtClean="0"/>
              <a:t>Depression	Renewable	Weathering</a:t>
            </a:r>
            <a:endParaRPr 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7404374" y="4631999"/>
            <a:ext cx="5101268" cy="307777"/>
          </a:xfrm>
          <a:prstGeom prst="rect">
            <a:avLst/>
          </a:prstGeom>
          <a:solidFill>
            <a:srgbClr val="83E8F1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Use connectives to link each paragraph</a:t>
            </a:r>
            <a:endParaRPr 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7404373" y="5068941"/>
            <a:ext cx="1592801" cy="1384995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Give examples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Such as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In the case of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For example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As revealed by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For instance</a:t>
            </a:r>
            <a:endParaRPr lang="en-US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9083261" y="5068941"/>
            <a:ext cx="1528227" cy="1384995"/>
          </a:xfrm>
          <a:prstGeom prst="rect">
            <a:avLst/>
          </a:prstGeom>
          <a:solidFill>
            <a:srgbClr val="00B0F0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Explain an idea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Although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Except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Unless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However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Therefore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719120" y="5068941"/>
            <a:ext cx="1786521" cy="1384995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Sequencing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Firstly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Secondly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Next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Finally afterwards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Since</a:t>
            </a:r>
            <a:endParaRPr lang="en-US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7404373" y="6524469"/>
            <a:ext cx="1592801" cy="1600438"/>
          </a:xfrm>
          <a:prstGeom prst="rect">
            <a:avLst/>
          </a:prstGeom>
          <a:solidFill>
            <a:srgbClr val="00B0F0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Adding to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And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Also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As well as 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Moreover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Too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Furthermore</a:t>
            </a:r>
            <a:endParaRPr 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10719119" y="6524469"/>
            <a:ext cx="1786521" cy="1600438"/>
          </a:xfrm>
          <a:prstGeom prst="rect">
            <a:avLst/>
          </a:prstGeom>
          <a:solidFill>
            <a:srgbClr val="00B0F0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Contrasting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Whereas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Instead of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Alternatively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Otherwise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In another way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Then again</a:t>
            </a:r>
            <a:endParaRPr 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9061747" y="6524469"/>
            <a:ext cx="1549741" cy="1600438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Cause and effect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Because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So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Therefore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Consequently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Thus</a:t>
            </a:r>
          </a:p>
          <a:p>
            <a:endParaRPr 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7404373" y="8252730"/>
            <a:ext cx="2496823" cy="1169551"/>
          </a:xfrm>
          <a:prstGeom prst="rect">
            <a:avLst/>
          </a:prstGeom>
          <a:solidFill>
            <a:srgbClr val="92D050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To </a:t>
            </a:r>
            <a:r>
              <a:rPr lang="en-US" sz="1400" b="1" dirty="0" err="1" smtClean="0"/>
              <a:t>emphasise</a:t>
            </a:r>
            <a:r>
              <a:rPr lang="en-US" sz="1400" b="1" dirty="0" smtClean="0"/>
              <a:t> 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Above all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Ultimately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Especially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Significantly </a:t>
            </a:r>
            <a:endParaRPr 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10051867" y="8252730"/>
            <a:ext cx="2453776" cy="1169551"/>
          </a:xfrm>
          <a:prstGeom prst="rect">
            <a:avLst/>
          </a:prstGeom>
          <a:solidFill>
            <a:srgbClr val="92D050"/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To compare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Likewise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Equally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In the same way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 smtClean="0"/>
              <a:t>Similarly</a:t>
            </a:r>
            <a:endParaRPr lang="en-US" sz="1400" dirty="0"/>
          </a:p>
        </p:txBody>
      </p:sp>
      <p:pic>
        <p:nvPicPr>
          <p:cNvPr id="12" name="Picture 11" descr="school-153561__180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 rot="620521">
            <a:off x="8847484" y="112384"/>
            <a:ext cx="2794000" cy="8403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611" y="3204296"/>
            <a:ext cx="961312" cy="1109131"/>
          </a:xfrm>
          <a:prstGeom prst="rect">
            <a:avLst/>
          </a:prstGeom>
        </p:spPr>
      </p:pic>
      <p:pic>
        <p:nvPicPr>
          <p:cNvPr id="27" name="Picture 26" descr="\\denemagna.local\Staff\s.berry\My Documents\banana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2205">
            <a:off x="6516334" y="3529938"/>
            <a:ext cx="543100" cy="9176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4754885" y="5799005"/>
            <a:ext cx="2541856" cy="2092881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S</a:t>
            </a:r>
            <a:r>
              <a:rPr lang="en-GB" dirty="0" smtClean="0"/>
              <a:t>ocial	</a:t>
            </a:r>
          </a:p>
          <a:p>
            <a:r>
              <a:rPr lang="en-GB" sz="1100" dirty="0" smtClean="0"/>
              <a:t>People, education, </a:t>
            </a:r>
          </a:p>
          <a:p>
            <a:r>
              <a:rPr lang="en-GB" sz="1100" dirty="0" smtClean="0"/>
              <a:t>healthcare, Government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E</a:t>
            </a:r>
            <a:r>
              <a:rPr lang="en-GB" dirty="0" smtClean="0"/>
              <a:t>conomic</a:t>
            </a:r>
          </a:p>
          <a:p>
            <a:r>
              <a:rPr lang="en-GB" sz="1100" dirty="0" smtClean="0"/>
              <a:t>Jobs, tax, wages, income, business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E</a:t>
            </a:r>
            <a:r>
              <a:rPr lang="en-GB" dirty="0" smtClean="0"/>
              <a:t>nvironmental</a:t>
            </a:r>
          </a:p>
          <a:p>
            <a:r>
              <a:rPr lang="en-GB" sz="1100" dirty="0" smtClean="0"/>
              <a:t>Pollution, habitats, local environment, ecosystems</a:t>
            </a:r>
            <a:endParaRPr lang="en-GB" sz="11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826" y="5876190"/>
            <a:ext cx="1017177" cy="105531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601700" y="6285942"/>
            <a:ext cx="1847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157" y="99227"/>
            <a:ext cx="646851" cy="613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5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373</Words>
  <Application>Microsoft Office PowerPoint</Application>
  <PresentationFormat>A3 Paper (297x420 mm)</PresentationFormat>
  <Paragraphs>121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Gill Sans</vt:lpstr>
      <vt:lpstr>Times New Roman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Greenwood</dc:creator>
  <cp:lastModifiedBy>s.berry</cp:lastModifiedBy>
  <cp:revision>40</cp:revision>
  <cp:lastPrinted>2019-07-11T09:39:16Z</cp:lastPrinted>
  <dcterms:created xsi:type="dcterms:W3CDTF">2014-09-21T09:21:57Z</dcterms:created>
  <dcterms:modified xsi:type="dcterms:W3CDTF">2019-07-16T09:41:43Z</dcterms:modified>
</cp:coreProperties>
</file>