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</p:sldIdLst>
  <p:sldSz cy="6858000" cx="12192000"/>
  <p:notesSz cx="6797675" cy="9926625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2" roundtripDataSignature="AMtx7mhnqqUHwwrlPo3fpaPx/HCvkOpOz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11" Type="http://schemas.openxmlformats.org/officeDocument/2006/relationships/slide" Target="slides/slide7.xml"/><Relationship Id="rId22" Type="http://customschemas.google.com/relationships/presentationmetadata" Target="metadata"/><Relationship Id="rId10" Type="http://schemas.openxmlformats.org/officeDocument/2006/relationships/slide" Target="slides/slide6.xml"/><Relationship Id="rId21" Type="http://schemas.openxmlformats.org/officeDocument/2006/relationships/slide" Target="slides/slide17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6" Type="http://schemas.openxmlformats.org/officeDocument/2006/relationships/slide" Target="slides/slide2.xml"/><Relationship Id="rId18" Type="http://schemas.openxmlformats.org/officeDocument/2006/relationships/slide" Target="slides/slide14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50443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4" name="Google Shape;94;p2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6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26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7:notes"/>
          <p:cNvSpPr txBox="1"/>
          <p:nvPr>
            <p:ph idx="1" type="body"/>
          </p:nvPr>
        </p:nvSpPr>
        <p:spPr>
          <a:xfrm>
            <a:off x="673771" y="5118695"/>
            <a:ext cx="5390290" cy="484930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3" name="Google Shape;123;p27:notes"/>
          <p:cNvSpPr/>
          <p:nvPr>
            <p:ph idx="2" type="sldImg"/>
          </p:nvPr>
        </p:nvSpPr>
        <p:spPr>
          <a:xfrm>
            <a:off x="-222250" y="808038"/>
            <a:ext cx="7183438" cy="40417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8:notes"/>
          <p:cNvSpPr txBox="1"/>
          <p:nvPr>
            <p:ph idx="1" type="body"/>
          </p:nvPr>
        </p:nvSpPr>
        <p:spPr>
          <a:xfrm>
            <a:off x="673771" y="5118695"/>
            <a:ext cx="5390290" cy="484930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1" name="Google Shape;131;p28:notes"/>
          <p:cNvSpPr/>
          <p:nvPr>
            <p:ph idx="2" type="sldImg"/>
          </p:nvPr>
        </p:nvSpPr>
        <p:spPr>
          <a:xfrm>
            <a:off x="-222250" y="808038"/>
            <a:ext cx="7183438" cy="40417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9:notes"/>
          <p:cNvSpPr txBox="1"/>
          <p:nvPr>
            <p:ph idx="1" type="body"/>
          </p:nvPr>
        </p:nvSpPr>
        <p:spPr>
          <a:xfrm>
            <a:off x="673771" y="5118695"/>
            <a:ext cx="5390290" cy="484930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7" name="Google Shape;137;p29:notes"/>
          <p:cNvSpPr/>
          <p:nvPr>
            <p:ph idx="2" type="sldImg"/>
          </p:nvPr>
        </p:nvSpPr>
        <p:spPr>
          <a:xfrm>
            <a:off x="-222250" y="808038"/>
            <a:ext cx="7183438" cy="40417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30:notes"/>
          <p:cNvSpPr txBox="1"/>
          <p:nvPr>
            <p:ph idx="1" type="body"/>
          </p:nvPr>
        </p:nvSpPr>
        <p:spPr>
          <a:xfrm>
            <a:off x="673771" y="5118695"/>
            <a:ext cx="5390290" cy="484930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7" name="Google Shape;147;p30:notes"/>
          <p:cNvSpPr/>
          <p:nvPr>
            <p:ph idx="2" type="sldImg"/>
          </p:nvPr>
        </p:nvSpPr>
        <p:spPr>
          <a:xfrm>
            <a:off x="-222250" y="808038"/>
            <a:ext cx="7183438" cy="40417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31:notes"/>
          <p:cNvSpPr txBox="1"/>
          <p:nvPr>
            <p:ph idx="1" type="body"/>
          </p:nvPr>
        </p:nvSpPr>
        <p:spPr>
          <a:xfrm>
            <a:off x="673771" y="5118695"/>
            <a:ext cx="5390290" cy="484930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4" name="Google Shape;154;p31:notes"/>
          <p:cNvSpPr/>
          <p:nvPr>
            <p:ph idx="2" type="sldImg"/>
          </p:nvPr>
        </p:nvSpPr>
        <p:spPr>
          <a:xfrm>
            <a:off x="-222250" y="808038"/>
            <a:ext cx="7183438" cy="40417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5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1" name="Google Shape;181;p5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6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4" name="Google Shape;204;p6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4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3" name="Google Shape;223;p4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7:notes"/>
          <p:cNvSpPr txBox="1"/>
          <p:nvPr>
            <p:ph idx="1" type="body"/>
          </p:nvPr>
        </p:nvSpPr>
        <p:spPr>
          <a:xfrm>
            <a:off x="673474" y="5185636"/>
            <a:ext cx="5390934" cy="42429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228" name="Google Shape;228;p7:notes"/>
          <p:cNvSpPr/>
          <p:nvPr>
            <p:ph idx="2" type="sldImg"/>
          </p:nvPr>
        </p:nvSpPr>
        <p:spPr>
          <a:xfrm>
            <a:off x="138113" y="1347788"/>
            <a:ext cx="6462712" cy="3636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8:notes"/>
          <p:cNvSpPr txBox="1"/>
          <p:nvPr>
            <p:ph idx="1" type="body"/>
          </p:nvPr>
        </p:nvSpPr>
        <p:spPr>
          <a:xfrm>
            <a:off x="673474" y="5185636"/>
            <a:ext cx="5390934" cy="42429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235" name="Google Shape;235;p8:notes"/>
          <p:cNvSpPr/>
          <p:nvPr>
            <p:ph idx="2" type="sldImg"/>
          </p:nvPr>
        </p:nvSpPr>
        <p:spPr>
          <a:xfrm>
            <a:off x="138113" y="1347788"/>
            <a:ext cx="6462712" cy="3636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1:notes"/>
          <p:cNvSpPr txBox="1"/>
          <p:nvPr>
            <p:ph idx="1" type="body"/>
          </p:nvPr>
        </p:nvSpPr>
        <p:spPr>
          <a:xfrm>
            <a:off x="673474" y="5185636"/>
            <a:ext cx="5390934" cy="42429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244" name="Google Shape;244;p11:notes"/>
          <p:cNvSpPr/>
          <p:nvPr>
            <p:ph idx="2" type="sldImg"/>
          </p:nvPr>
        </p:nvSpPr>
        <p:spPr>
          <a:xfrm>
            <a:off x="138113" y="1347788"/>
            <a:ext cx="6462712" cy="3636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0:notes"/>
          <p:cNvSpPr txBox="1"/>
          <p:nvPr>
            <p:ph idx="1" type="body"/>
          </p:nvPr>
        </p:nvSpPr>
        <p:spPr>
          <a:xfrm>
            <a:off x="673474" y="5185636"/>
            <a:ext cx="5390934" cy="42429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252" name="Google Shape;252;p10:notes"/>
          <p:cNvSpPr/>
          <p:nvPr>
            <p:ph idx="2" type="sldImg"/>
          </p:nvPr>
        </p:nvSpPr>
        <p:spPr>
          <a:xfrm>
            <a:off x="138113" y="1347788"/>
            <a:ext cx="6462712" cy="3636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9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9" name="Google Shape;259;p9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3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4" name="Google Shape;264;p3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28e6c099451_0_1:notes"/>
          <p:cNvSpPr/>
          <p:nvPr>
            <p:ph idx="2" type="sldImg"/>
          </p:nvPr>
        </p:nvSpPr>
        <p:spPr>
          <a:xfrm>
            <a:off x="422275" y="1241425"/>
            <a:ext cx="5953200" cy="3349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" name="Google Shape;270;g28e6c099451_0_1:notes"/>
          <p:cNvSpPr txBox="1"/>
          <p:nvPr>
            <p:ph idx="1" type="body"/>
          </p:nvPr>
        </p:nvSpPr>
        <p:spPr>
          <a:xfrm>
            <a:off x="679768" y="4777194"/>
            <a:ext cx="5438100" cy="39087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g28e6c099451_0_1:notes"/>
          <p:cNvSpPr txBox="1"/>
          <p:nvPr>
            <p:ph idx="12" type="sldNum"/>
          </p:nvPr>
        </p:nvSpPr>
        <p:spPr>
          <a:xfrm>
            <a:off x="3850443" y="9428584"/>
            <a:ext cx="2945700" cy="4980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6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2pPr>
            <a:lvl3pPr indent="-355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descr="Tag=AccentColor&#10;Flavor=Light&#10;Target=FillAndLine" id="21" name="Google Shape;21;p16"/>
          <p:cNvSpPr/>
          <p:nvPr/>
        </p:nvSpPr>
        <p:spPr>
          <a:xfrm>
            <a:off x="838199" y="1709928"/>
            <a:ext cx="10515600" cy="27432"/>
          </a:xfrm>
          <a:custGeom>
            <a:rect b="b" l="l" r="r" t="t"/>
            <a:pathLst>
              <a:path extrusionOk="0" fill="none" h="27432" w="1051560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extrusionOk="0" h="27432" w="1051560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dk1"/>
          </a:solidFill>
          <a:ln cap="rnd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17"/>
          <p:cNvSpPr txBox="1"/>
          <p:nvPr>
            <p:ph type="title"/>
          </p:nvPr>
        </p:nvSpPr>
        <p:spPr>
          <a:xfrm>
            <a:off x="2203704" y="1728216"/>
            <a:ext cx="7781544" cy="33924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800"/>
              <a:buFont typeface="Arial"/>
              <a:buNone/>
              <a:defRPr sz="7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descr="Tag=AccentColor&#10;Flavor=Light&#10;Target=FillAndLine" id="27" name="Google Shape;27;p17"/>
          <p:cNvSpPr/>
          <p:nvPr/>
        </p:nvSpPr>
        <p:spPr>
          <a:xfrm>
            <a:off x="3974206" y="5126892"/>
            <a:ext cx="4243589" cy="27432"/>
          </a:xfrm>
          <a:custGeom>
            <a:rect b="b" l="l" r="r" t="t"/>
            <a:pathLst>
              <a:path extrusionOk="0" fill="none" h="27432" w="4243589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extrusionOk="0" h="27432" w="4243589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dk1"/>
          </a:solidFill>
          <a:ln cap="rnd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descr="Tag=AccentColor&#10;Flavor=Light&#10;Target=FillAndLine" id="33" name="Google Shape;33;p14"/>
          <p:cNvSpPr/>
          <p:nvPr/>
        </p:nvSpPr>
        <p:spPr>
          <a:xfrm>
            <a:off x="838200" y="4736883"/>
            <a:ext cx="4243589" cy="27432"/>
          </a:xfrm>
          <a:custGeom>
            <a:rect b="b" l="l" r="r" t="t"/>
            <a:pathLst>
              <a:path extrusionOk="0" fill="none" h="27432" w="4243589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extrusionOk="0" h="27432" w="4243589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dk1"/>
          </a:solidFill>
          <a:ln cap="rnd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14"/>
          <p:cNvSpPr txBox="1"/>
          <p:nvPr>
            <p:ph type="ctrTitle"/>
          </p:nvPr>
        </p:nvSpPr>
        <p:spPr>
          <a:xfrm>
            <a:off x="841248" y="448056"/>
            <a:ext cx="10515600" cy="40690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Arial"/>
              <a:buNone/>
              <a:defRPr sz="9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4"/>
          <p:cNvSpPr txBox="1"/>
          <p:nvPr>
            <p:ph idx="1" type="subTitle"/>
          </p:nvPr>
        </p:nvSpPr>
        <p:spPr>
          <a:xfrm>
            <a:off x="841248" y="4983480"/>
            <a:ext cx="10515600" cy="1124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/>
            </a:lvl1pPr>
            <a:lvl2pPr lvl="1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6" name="Google Shape;36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9"/>
          <p:cNvSpPr txBox="1"/>
          <p:nvPr>
            <p:ph type="title"/>
          </p:nvPr>
        </p:nvSpPr>
        <p:spPr>
          <a:xfrm>
            <a:off x="841248" y="448056"/>
            <a:ext cx="10515600" cy="40690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rial"/>
              <a:buNone/>
              <a:defRPr sz="8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9"/>
          <p:cNvSpPr txBox="1"/>
          <p:nvPr>
            <p:ph idx="1" type="body"/>
          </p:nvPr>
        </p:nvSpPr>
        <p:spPr>
          <a:xfrm>
            <a:off x="841248" y="4983480"/>
            <a:ext cx="10515600" cy="1124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 sz="28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2" name="Google Shape;42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descr="Tag=AccentColor&#10;Flavor=Light&#10;Target=FillAndLine" id="45" name="Google Shape;45;p19"/>
          <p:cNvSpPr/>
          <p:nvPr/>
        </p:nvSpPr>
        <p:spPr>
          <a:xfrm>
            <a:off x="838200" y="4736883"/>
            <a:ext cx="4243589" cy="27432"/>
          </a:xfrm>
          <a:custGeom>
            <a:rect b="b" l="l" r="r" t="t"/>
            <a:pathLst>
              <a:path extrusionOk="0" fill="none" h="27432" w="4243589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extrusionOk="0" h="27432" w="4243589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dk1"/>
          </a:solidFill>
          <a:ln cap="rnd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0"/>
          <p:cNvSpPr txBox="1"/>
          <p:nvPr>
            <p:ph idx="1" type="body"/>
          </p:nvPr>
        </p:nvSpPr>
        <p:spPr>
          <a:xfrm>
            <a:off x="838200" y="1929384"/>
            <a:ext cx="5181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20"/>
          <p:cNvSpPr txBox="1"/>
          <p:nvPr>
            <p:ph idx="2" type="body"/>
          </p:nvPr>
        </p:nvSpPr>
        <p:spPr>
          <a:xfrm>
            <a:off x="6172200" y="1929384"/>
            <a:ext cx="5181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descr="Tag=AccentColor&#10;Flavor=Light&#10;Target=FillAndLine" id="53" name="Google Shape;53;p20"/>
          <p:cNvSpPr/>
          <p:nvPr/>
        </p:nvSpPr>
        <p:spPr>
          <a:xfrm>
            <a:off x="838199" y="1709928"/>
            <a:ext cx="10515600" cy="27432"/>
          </a:xfrm>
          <a:custGeom>
            <a:rect b="b" l="l" r="r" t="t"/>
            <a:pathLst>
              <a:path extrusionOk="0" fill="none" h="27432" w="1051560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extrusionOk="0" h="27432" w="1051560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dk1"/>
          </a:solidFill>
          <a:ln cap="rnd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1"/>
          <p:cNvSpPr txBox="1"/>
          <p:nvPr>
            <p:ph idx="1" type="body"/>
          </p:nvPr>
        </p:nvSpPr>
        <p:spPr>
          <a:xfrm>
            <a:off x="839788" y="1938528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7" name="Google Shape;57;p21"/>
          <p:cNvSpPr txBox="1"/>
          <p:nvPr>
            <p:ph idx="2" type="body"/>
          </p:nvPr>
        </p:nvSpPr>
        <p:spPr>
          <a:xfrm>
            <a:off x="839788" y="2926080"/>
            <a:ext cx="5157787" cy="32644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21"/>
          <p:cNvSpPr txBox="1"/>
          <p:nvPr>
            <p:ph idx="3" type="body"/>
          </p:nvPr>
        </p:nvSpPr>
        <p:spPr>
          <a:xfrm>
            <a:off x="6172200" y="1938528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9" name="Google Shape;59;p21"/>
          <p:cNvSpPr txBox="1"/>
          <p:nvPr>
            <p:ph idx="4" type="body"/>
          </p:nvPr>
        </p:nvSpPr>
        <p:spPr>
          <a:xfrm>
            <a:off x="6172200" y="2926080"/>
            <a:ext cx="5183188" cy="32644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0" name="Google Shape;60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descr="Tag=AccentColor&#10;Flavor=Light&#10;Target=FillAndLine" id="63" name="Google Shape;63;p21"/>
          <p:cNvSpPr/>
          <p:nvPr/>
        </p:nvSpPr>
        <p:spPr>
          <a:xfrm>
            <a:off x="838199" y="1709928"/>
            <a:ext cx="10515600" cy="27432"/>
          </a:xfrm>
          <a:custGeom>
            <a:rect b="b" l="l" r="r" t="t"/>
            <a:pathLst>
              <a:path extrusionOk="0" fill="none" h="27432" w="1051560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extrusionOk="0" h="27432" w="1051560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dk1"/>
          </a:solidFill>
          <a:ln cap="rnd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22"/>
          <p:cNvSpPr txBox="1"/>
          <p:nvPr>
            <p:ph type="title"/>
          </p:nvPr>
        </p:nvSpPr>
        <p:spPr>
          <a:xfrm>
            <a:off x="839788" y="457200"/>
            <a:ext cx="3932237" cy="3429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2"/>
          <p:cNvSpPr txBox="1"/>
          <p:nvPr>
            <p:ph idx="1" type="body"/>
          </p:nvPr>
        </p:nvSpPr>
        <p:spPr>
          <a:xfrm>
            <a:off x="5303520" y="548640"/>
            <a:ext cx="6053328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7" name="Google Shape;67;p22"/>
          <p:cNvSpPr txBox="1"/>
          <p:nvPr>
            <p:ph idx="2" type="body"/>
          </p:nvPr>
        </p:nvSpPr>
        <p:spPr>
          <a:xfrm>
            <a:off x="839788" y="3977640"/>
            <a:ext cx="3932237" cy="20025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8" name="Google Shape;68;p2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descr="Tag=AccentColor&#10;Flavor=Light&#10;Target=FillAndLine" id="71" name="Google Shape;71;p22"/>
          <p:cNvSpPr/>
          <p:nvPr/>
        </p:nvSpPr>
        <p:spPr>
          <a:xfrm rot="5400000">
            <a:off x="2797492" y="3254143"/>
            <a:ext cx="4480560" cy="27432"/>
          </a:xfrm>
          <a:custGeom>
            <a:rect b="b" l="l" r="r" t="t"/>
            <a:pathLst>
              <a:path extrusionOk="0" fill="none" h="27432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extrusionOk="0" h="27432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dk1"/>
          </a:solidFill>
          <a:ln cap="rnd" cmpd="sng" w="444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3"/>
          <p:cNvSpPr txBox="1"/>
          <p:nvPr>
            <p:ph type="title"/>
          </p:nvPr>
        </p:nvSpPr>
        <p:spPr>
          <a:xfrm>
            <a:off x="839788" y="457200"/>
            <a:ext cx="3931920" cy="3429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3"/>
          <p:cNvSpPr/>
          <p:nvPr>
            <p:ph idx="2" type="pic"/>
          </p:nvPr>
        </p:nvSpPr>
        <p:spPr>
          <a:xfrm>
            <a:off x="5303520" y="548640"/>
            <a:ext cx="6053328" cy="5431536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23"/>
          <p:cNvSpPr txBox="1"/>
          <p:nvPr>
            <p:ph idx="1" type="body"/>
          </p:nvPr>
        </p:nvSpPr>
        <p:spPr>
          <a:xfrm>
            <a:off x="839788" y="3977640"/>
            <a:ext cx="3931920" cy="20025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2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descr="Tag=AccentColor&#10;Flavor=Light&#10;Target=FillAndLine" id="79" name="Google Shape;79;p23"/>
          <p:cNvSpPr/>
          <p:nvPr/>
        </p:nvSpPr>
        <p:spPr>
          <a:xfrm rot="5400000">
            <a:off x="2798064" y="3254143"/>
            <a:ext cx="4480560" cy="27432"/>
          </a:xfrm>
          <a:custGeom>
            <a:rect b="b" l="l" r="r" t="t"/>
            <a:pathLst>
              <a:path extrusionOk="0" fill="none" h="27432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extrusionOk="0" h="27432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dk1"/>
          </a:solidFill>
          <a:ln cap="rnd" cmpd="sng" w="444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3" name="Google Shape;83;p2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2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2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2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2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Arial"/>
              <a:buNone/>
              <a:defRPr b="0" i="0" sz="5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3.png"/><Relationship Id="rId4" Type="http://schemas.openxmlformats.org/officeDocument/2006/relationships/image" Target="../media/image4.png"/><Relationship Id="rId5" Type="http://schemas.openxmlformats.org/officeDocument/2006/relationships/image" Target="../media/image16.png"/><Relationship Id="rId6" Type="http://schemas.openxmlformats.org/officeDocument/2006/relationships/image" Target="../media/image1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jpg"/><Relationship Id="rId4" Type="http://schemas.openxmlformats.org/officeDocument/2006/relationships/image" Target="../media/image14.jpg"/><Relationship Id="rId5" Type="http://schemas.openxmlformats.org/officeDocument/2006/relationships/image" Target="../media/image1.jpg"/><Relationship Id="rId6" Type="http://schemas.openxmlformats.org/officeDocument/2006/relationships/image" Target="../media/image11.jpg"/><Relationship Id="rId7" Type="http://schemas.openxmlformats.org/officeDocument/2006/relationships/image" Target="../media/image12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www.activeteachonline.com/product/view/id/512/page/35/mode/spftw?modal=/player/video/id/530987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5.png"/><Relationship Id="rId4" Type="http://schemas.openxmlformats.org/officeDocument/2006/relationships/image" Target="../media/image17.png"/><Relationship Id="rId5" Type="http://schemas.openxmlformats.org/officeDocument/2006/relationships/image" Target="../media/image7.png"/><Relationship Id="rId6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png"/><Relationship Id="rId4" Type="http://schemas.openxmlformats.org/officeDocument/2006/relationships/image" Target="../media/image22.png"/><Relationship Id="rId5" Type="http://schemas.openxmlformats.org/officeDocument/2006/relationships/image" Target="../media/image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0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hyperlink" Target="https://www.youtube.com/watch?v=WhowH0kb7n0" TargetMode="Externa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4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2"/>
          <p:cNvSpPr txBox="1"/>
          <p:nvPr>
            <p:ph type="title"/>
          </p:nvPr>
        </p:nvSpPr>
        <p:spPr>
          <a:xfrm>
            <a:off x="635000" y="640823"/>
            <a:ext cx="3418659" cy="55831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/>
              <a:t>WALT: </a:t>
            </a:r>
            <a:br>
              <a:rPr lang="en-US" sz="3600"/>
            </a:br>
            <a:r>
              <a:rPr lang="en-US" sz="3600"/>
              <a:t>Explain motor units and how a skeletal muscle contraction works.</a:t>
            </a:r>
            <a:endParaRPr sz="3600"/>
          </a:p>
        </p:txBody>
      </p:sp>
      <p:sp>
        <p:nvSpPr>
          <p:cNvPr id="98" name="Google Shape;98;p2"/>
          <p:cNvSpPr/>
          <p:nvPr/>
        </p:nvSpPr>
        <p:spPr>
          <a:xfrm>
            <a:off x="4314992" y="1557877"/>
            <a:ext cx="18288" cy="3749040"/>
          </a:xfrm>
          <a:custGeom>
            <a:rect b="b" l="l" r="r" t="t"/>
            <a:pathLst>
              <a:path extrusionOk="0" fill="none" h="3749040" w="18288">
                <a:moveTo>
                  <a:pt x="0" y="0"/>
                </a:moveTo>
                <a:cubicBezTo>
                  <a:pt x="8690" y="407"/>
                  <a:pt x="14141" y="154"/>
                  <a:pt x="18288" y="0"/>
                </a:cubicBezTo>
                <a:cubicBezTo>
                  <a:pt x="34838" y="143586"/>
                  <a:pt x="-11860" y="333097"/>
                  <a:pt x="18288" y="662330"/>
                </a:cubicBezTo>
                <a:cubicBezTo>
                  <a:pt x="48436" y="991563"/>
                  <a:pt x="32813" y="1046681"/>
                  <a:pt x="18288" y="1174699"/>
                </a:cubicBezTo>
                <a:cubicBezTo>
                  <a:pt x="3763" y="1302717"/>
                  <a:pt x="40974" y="1467838"/>
                  <a:pt x="18288" y="1724558"/>
                </a:cubicBezTo>
                <a:cubicBezTo>
                  <a:pt x="-4398" y="1981278"/>
                  <a:pt x="36650" y="2215729"/>
                  <a:pt x="18288" y="2424379"/>
                </a:cubicBezTo>
                <a:cubicBezTo>
                  <a:pt x="-74" y="2633029"/>
                  <a:pt x="-9881" y="2874703"/>
                  <a:pt x="18288" y="3049219"/>
                </a:cubicBezTo>
                <a:cubicBezTo>
                  <a:pt x="46457" y="3223735"/>
                  <a:pt x="4078" y="3453850"/>
                  <a:pt x="18288" y="3749040"/>
                </a:cubicBezTo>
                <a:cubicBezTo>
                  <a:pt x="14465" y="3749751"/>
                  <a:pt x="7675" y="3748271"/>
                  <a:pt x="0" y="3749040"/>
                </a:cubicBezTo>
                <a:cubicBezTo>
                  <a:pt x="19669" y="3507959"/>
                  <a:pt x="-9883" y="3339386"/>
                  <a:pt x="0" y="3236671"/>
                </a:cubicBezTo>
                <a:cubicBezTo>
                  <a:pt x="9883" y="3133956"/>
                  <a:pt x="26871" y="2857214"/>
                  <a:pt x="0" y="2536850"/>
                </a:cubicBezTo>
                <a:cubicBezTo>
                  <a:pt x="-26871" y="2216486"/>
                  <a:pt x="4790" y="2156616"/>
                  <a:pt x="0" y="1874520"/>
                </a:cubicBezTo>
                <a:cubicBezTo>
                  <a:pt x="-4790" y="1592424"/>
                  <a:pt x="-3117" y="1558688"/>
                  <a:pt x="0" y="1362151"/>
                </a:cubicBezTo>
                <a:cubicBezTo>
                  <a:pt x="3117" y="1165614"/>
                  <a:pt x="16802" y="1045125"/>
                  <a:pt x="0" y="774802"/>
                </a:cubicBezTo>
                <a:cubicBezTo>
                  <a:pt x="-16802" y="504479"/>
                  <a:pt x="-29640" y="377701"/>
                  <a:pt x="0" y="0"/>
                </a:cubicBezTo>
                <a:close/>
              </a:path>
              <a:path extrusionOk="0" h="3749040" w="18288">
                <a:moveTo>
                  <a:pt x="0" y="0"/>
                </a:moveTo>
                <a:cubicBezTo>
                  <a:pt x="5341" y="9"/>
                  <a:pt x="11148" y="-611"/>
                  <a:pt x="18288" y="0"/>
                </a:cubicBezTo>
                <a:cubicBezTo>
                  <a:pt x="33352" y="227288"/>
                  <a:pt x="30894" y="278824"/>
                  <a:pt x="18288" y="512369"/>
                </a:cubicBezTo>
                <a:cubicBezTo>
                  <a:pt x="5682" y="745914"/>
                  <a:pt x="53060" y="998220"/>
                  <a:pt x="18288" y="1212190"/>
                </a:cubicBezTo>
                <a:cubicBezTo>
                  <a:pt x="-16484" y="1426160"/>
                  <a:pt x="35474" y="1585099"/>
                  <a:pt x="18288" y="1837030"/>
                </a:cubicBezTo>
                <a:cubicBezTo>
                  <a:pt x="1102" y="2088961"/>
                  <a:pt x="16704" y="2251948"/>
                  <a:pt x="18288" y="2386889"/>
                </a:cubicBezTo>
                <a:cubicBezTo>
                  <a:pt x="19872" y="2521830"/>
                  <a:pt x="5902" y="2679005"/>
                  <a:pt x="18288" y="2936748"/>
                </a:cubicBezTo>
                <a:cubicBezTo>
                  <a:pt x="30674" y="3194491"/>
                  <a:pt x="13809" y="3416052"/>
                  <a:pt x="18288" y="3749040"/>
                </a:cubicBezTo>
                <a:cubicBezTo>
                  <a:pt x="9729" y="3749861"/>
                  <a:pt x="3965" y="3749683"/>
                  <a:pt x="0" y="3749040"/>
                </a:cubicBezTo>
                <a:cubicBezTo>
                  <a:pt x="-10152" y="3632102"/>
                  <a:pt x="-5013" y="3340136"/>
                  <a:pt x="0" y="3236671"/>
                </a:cubicBezTo>
                <a:cubicBezTo>
                  <a:pt x="5013" y="3133206"/>
                  <a:pt x="-27249" y="2814766"/>
                  <a:pt x="0" y="2649322"/>
                </a:cubicBezTo>
                <a:cubicBezTo>
                  <a:pt x="27249" y="2483878"/>
                  <a:pt x="8506" y="2308131"/>
                  <a:pt x="0" y="2061972"/>
                </a:cubicBezTo>
                <a:cubicBezTo>
                  <a:pt x="-8506" y="1815813"/>
                  <a:pt x="-14267" y="1574470"/>
                  <a:pt x="0" y="1399642"/>
                </a:cubicBezTo>
                <a:cubicBezTo>
                  <a:pt x="14267" y="1224814"/>
                  <a:pt x="-24839" y="1011862"/>
                  <a:pt x="0" y="812292"/>
                </a:cubicBezTo>
                <a:cubicBezTo>
                  <a:pt x="24839" y="612722"/>
                  <a:pt x="20220" y="372179"/>
                  <a:pt x="0" y="0"/>
                </a:cubicBezTo>
                <a:close/>
              </a:path>
            </a:pathLst>
          </a:custGeom>
          <a:solidFill>
            <a:srgbClr val="ED6F76"/>
          </a:solidFill>
          <a:ln cap="flat" cmpd="sng" w="34925">
            <a:solidFill>
              <a:srgbClr val="ED6F7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99" name="Google Shape;99;p2"/>
          <p:cNvGrpSpPr/>
          <p:nvPr/>
        </p:nvGrpSpPr>
        <p:grpSpPr>
          <a:xfrm>
            <a:off x="4648018" y="643119"/>
            <a:ext cx="6900512" cy="5531545"/>
            <a:chOff x="0" y="2297"/>
            <a:chExt cx="6900512" cy="5531545"/>
          </a:xfrm>
        </p:grpSpPr>
        <p:sp>
          <p:nvSpPr>
            <p:cNvPr id="100" name="Google Shape;100;p2"/>
            <p:cNvSpPr/>
            <p:nvPr/>
          </p:nvSpPr>
          <p:spPr>
            <a:xfrm>
              <a:off x="0" y="2297"/>
              <a:ext cx="6900512" cy="1164535"/>
            </a:xfrm>
            <a:prstGeom prst="roundRect">
              <a:avLst>
                <a:gd fmla="val 10000" name="adj"/>
              </a:avLst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1" name="Google Shape;101;p2"/>
            <p:cNvSpPr/>
            <p:nvPr/>
          </p:nvSpPr>
          <p:spPr>
            <a:xfrm>
              <a:off x="352272" y="264318"/>
              <a:ext cx="640494" cy="640494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" name="Google Shape;102;p2"/>
            <p:cNvSpPr/>
            <p:nvPr/>
          </p:nvSpPr>
          <p:spPr>
            <a:xfrm>
              <a:off x="1345038" y="2297"/>
              <a:ext cx="5555473" cy="116453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" name="Google Shape;103;p2"/>
            <p:cNvSpPr txBox="1"/>
            <p:nvPr/>
          </p:nvSpPr>
          <p:spPr>
            <a:xfrm>
              <a:off x="1345038" y="2297"/>
              <a:ext cx="5555473" cy="116453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3225" lIns="123225" spcFirstLastPara="1" rIns="123225" wrap="square" tIns="1232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200"/>
                <a:buFont typeface="Arial"/>
                <a:buNone/>
              </a:pPr>
              <a:r>
                <a:rPr b="1" i="0" lang="en-US" sz="32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WILF:</a:t>
              </a:r>
              <a:endPara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" name="Google Shape;104;p2"/>
            <p:cNvSpPr/>
            <p:nvPr/>
          </p:nvSpPr>
          <p:spPr>
            <a:xfrm>
              <a:off x="0" y="1457967"/>
              <a:ext cx="6900512" cy="1164535"/>
            </a:xfrm>
            <a:prstGeom prst="roundRect">
              <a:avLst>
                <a:gd fmla="val 10000" name="adj"/>
              </a:avLst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" name="Google Shape;105;p2"/>
            <p:cNvSpPr/>
            <p:nvPr/>
          </p:nvSpPr>
          <p:spPr>
            <a:xfrm>
              <a:off x="352272" y="1719988"/>
              <a:ext cx="640494" cy="640494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" name="Google Shape;106;p2"/>
            <p:cNvSpPr/>
            <p:nvPr/>
          </p:nvSpPr>
          <p:spPr>
            <a:xfrm>
              <a:off x="1345038" y="1457967"/>
              <a:ext cx="5555473" cy="116453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" name="Google Shape;107;p2"/>
            <p:cNvSpPr txBox="1"/>
            <p:nvPr/>
          </p:nvSpPr>
          <p:spPr>
            <a:xfrm>
              <a:off x="1345038" y="1457967"/>
              <a:ext cx="5555473" cy="116453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3225" lIns="123225" spcFirstLastPara="1" rIns="123225" wrap="square" tIns="1232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200"/>
                <a:buFont typeface="Arial"/>
                <a:buNone/>
              </a:pPr>
              <a:r>
                <a:rPr b="1" i="0" lang="en-US" sz="32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Identify key words</a:t>
              </a:r>
              <a:endPara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" name="Google Shape;108;p2"/>
            <p:cNvSpPr/>
            <p:nvPr/>
          </p:nvSpPr>
          <p:spPr>
            <a:xfrm>
              <a:off x="0" y="2913637"/>
              <a:ext cx="6900512" cy="1164535"/>
            </a:xfrm>
            <a:prstGeom prst="roundRect">
              <a:avLst>
                <a:gd fmla="val 10000" name="adj"/>
              </a:avLst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" name="Google Shape;109;p2"/>
            <p:cNvSpPr/>
            <p:nvPr/>
          </p:nvSpPr>
          <p:spPr>
            <a:xfrm>
              <a:off x="352272" y="3175658"/>
              <a:ext cx="640494" cy="640494"/>
            </a:xfrm>
            <a:prstGeom prst="rect">
              <a:avLst/>
            </a:pr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" name="Google Shape;110;p2"/>
            <p:cNvSpPr/>
            <p:nvPr/>
          </p:nvSpPr>
          <p:spPr>
            <a:xfrm>
              <a:off x="1345038" y="2913637"/>
              <a:ext cx="5555473" cy="116453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" name="Google Shape;111;p2"/>
            <p:cNvSpPr txBox="1"/>
            <p:nvPr/>
          </p:nvSpPr>
          <p:spPr>
            <a:xfrm>
              <a:off x="1345038" y="2913637"/>
              <a:ext cx="5555473" cy="116453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3225" lIns="123225" spcFirstLastPara="1" rIns="123225" wrap="square" tIns="1232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200"/>
                <a:buFont typeface="Arial"/>
                <a:buNone/>
              </a:pPr>
              <a:r>
                <a:rPr b="1" i="0" lang="en-US" sz="32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Explain the all-or-none law</a:t>
              </a:r>
              <a:endPara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" name="Google Shape;112;p2"/>
            <p:cNvSpPr/>
            <p:nvPr/>
          </p:nvSpPr>
          <p:spPr>
            <a:xfrm>
              <a:off x="0" y="4369307"/>
              <a:ext cx="6900512" cy="1164535"/>
            </a:xfrm>
            <a:prstGeom prst="roundRect">
              <a:avLst>
                <a:gd fmla="val 10000" name="adj"/>
              </a:avLst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2"/>
            <p:cNvSpPr/>
            <p:nvPr/>
          </p:nvSpPr>
          <p:spPr>
            <a:xfrm>
              <a:off x="352272" y="4631327"/>
              <a:ext cx="640494" cy="640494"/>
            </a:xfrm>
            <a:prstGeom prst="rect">
              <a:avLst/>
            </a:prstGeom>
            <a:blipFill rotWithShape="1">
              <a:blip r:embed="rId6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2"/>
            <p:cNvSpPr/>
            <p:nvPr/>
          </p:nvSpPr>
          <p:spPr>
            <a:xfrm>
              <a:off x="1345038" y="4369307"/>
              <a:ext cx="5555473" cy="116453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" name="Google Shape;115;p2"/>
            <p:cNvSpPr txBox="1"/>
            <p:nvPr/>
          </p:nvSpPr>
          <p:spPr>
            <a:xfrm>
              <a:off x="1345038" y="4369307"/>
              <a:ext cx="5555473" cy="116453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3225" lIns="123225" spcFirstLastPara="1" rIns="123225" wrap="square" tIns="1232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200"/>
                <a:buFont typeface="Arial"/>
                <a:buNone/>
              </a:pPr>
              <a:r>
                <a:rPr b="1" i="0" lang="en-US" sz="32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Break down how a motor unit works</a:t>
              </a:r>
              <a:endPara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6"/>
          <p:cNvSpPr txBox="1"/>
          <p:nvPr>
            <p:ph type="title"/>
          </p:nvPr>
        </p:nvSpPr>
        <p:spPr>
          <a:xfrm>
            <a:off x="2203704" y="1728216"/>
            <a:ext cx="7781544" cy="33924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800"/>
              <a:buFont typeface="Arial"/>
              <a:buNone/>
            </a:pPr>
            <a:r>
              <a:rPr lang="en-US"/>
              <a:t>Retrieval – Label the heart.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7"/>
          <p:cNvSpPr txBox="1"/>
          <p:nvPr>
            <p:ph type="title"/>
          </p:nvPr>
        </p:nvSpPr>
        <p:spPr>
          <a:xfrm>
            <a:off x="1981200" y="274638"/>
            <a:ext cx="6059016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The CNS</a:t>
            </a:r>
            <a:endParaRPr/>
          </a:p>
        </p:txBody>
      </p:sp>
      <p:sp>
        <p:nvSpPr>
          <p:cNvPr id="126" name="Google Shape;126;p27"/>
          <p:cNvSpPr txBox="1"/>
          <p:nvPr>
            <p:ph idx="1" type="body"/>
          </p:nvPr>
        </p:nvSpPr>
        <p:spPr>
          <a:xfrm>
            <a:off x="1981200" y="1600201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The </a:t>
            </a:r>
            <a:r>
              <a:rPr b="1" lang="en-US">
                <a:solidFill>
                  <a:srgbClr val="008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central nervous system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3200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controls the body.</a:t>
            </a:r>
            <a:endParaRPr/>
          </a:p>
        </p:txBody>
      </p:sp>
      <p:sp>
        <p:nvSpPr>
          <p:cNvPr id="127" name="Google Shape;127;p27"/>
          <p:cNvSpPr txBox="1"/>
          <p:nvPr/>
        </p:nvSpPr>
        <p:spPr>
          <a:xfrm>
            <a:off x="1981201" y="2780928"/>
            <a:ext cx="4546849" cy="41764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It’s made up of: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Brain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Spinal cord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Nerves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0" i="0" lang="en-US" sz="32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Sense organs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Image result for central nervous system" id="128" name="Google Shape;128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392145" y="99392"/>
            <a:ext cx="340042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8"/>
          <p:cNvSpPr txBox="1"/>
          <p:nvPr>
            <p:ph type="title"/>
          </p:nvPr>
        </p:nvSpPr>
        <p:spPr>
          <a:xfrm>
            <a:off x="1981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Sense Organs</a:t>
            </a:r>
            <a:endParaRPr/>
          </a:p>
        </p:txBody>
      </p:sp>
      <p:sp>
        <p:nvSpPr>
          <p:cNvPr id="134" name="Google Shape;134;p28"/>
          <p:cNvSpPr txBox="1"/>
          <p:nvPr>
            <p:ph idx="1" type="body"/>
          </p:nvPr>
        </p:nvSpPr>
        <p:spPr>
          <a:xfrm>
            <a:off x="1833716" y="2298292"/>
            <a:ext cx="8229600" cy="24048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9900"/>
              </a:buClr>
              <a:buSzPts val="3200"/>
              <a:buNone/>
            </a:pPr>
            <a:r>
              <a:rPr b="1" lang="en-US">
                <a:solidFill>
                  <a:srgbClr val="0099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Receptor</a:t>
            </a: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 cells in sense organs detect changes in the surroundings (a </a:t>
            </a:r>
            <a:r>
              <a:rPr b="1" lang="en-US">
                <a:solidFill>
                  <a:srgbClr val="0099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stimulus</a:t>
            </a: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). The body can then bring about the correct </a:t>
            </a:r>
            <a:r>
              <a:rPr b="1" lang="en-US">
                <a:solidFill>
                  <a:srgbClr val="0099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response</a:t>
            </a: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 to this.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9"/>
          <p:cNvSpPr txBox="1"/>
          <p:nvPr>
            <p:ph idx="1" type="body"/>
          </p:nvPr>
        </p:nvSpPr>
        <p:spPr>
          <a:xfrm>
            <a:off x="1524001" y="37933"/>
            <a:ext cx="8435275" cy="12308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Name some sense organs in the human body</a:t>
            </a:r>
            <a:endParaRPr b="1">
              <a:solidFill>
                <a:srgbClr val="008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A baby holding its mother's finger" id="140" name="Google Shape;140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68096" y="3914420"/>
            <a:ext cx="2664296" cy="2923643"/>
          </a:xfrm>
          <a:prstGeom prst="rect">
            <a:avLst/>
          </a:prstGeom>
          <a:noFill/>
          <a:ln cap="flat" cmpd="sng" w="28575">
            <a:solidFill>
              <a:srgbClr val="0099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descr="A womens tongue " id="141" name="Google Shape;141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941713" y="836712"/>
            <a:ext cx="2664296" cy="2923643"/>
          </a:xfrm>
          <a:prstGeom prst="rect">
            <a:avLst/>
          </a:prstGeom>
          <a:noFill/>
          <a:ln cap="flat" cmpd="sng" w="28575">
            <a:solidFill>
              <a:srgbClr val="0099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descr="http://www.bbc.co.uk/schools/gcsebitesize/science/images/nose.jpg" id="142" name="Google Shape;142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12024" y="3914419"/>
            <a:ext cx="2664296" cy="2923643"/>
          </a:xfrm>
          <a:prstGeom prst="rect">
            <a:avLst/>
          </a:prstGeom>
          <a:noFill/>
          <a:ln cap="flat" cmpd="sng" w="28575">
            <a:solidFill>
              <a:srgbClr val="0099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descr="http://www.bbc.co.uk/schools/gcsebitesize/science/images/women_eyes.jpg" id="143" name="Google Shape;143;p2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703512" y="836712"/>
            <a:ext cx="2664296" cy="2923643"/>
          </a:xfrm>
          <a:prstGeom prst="rect">
            <a:avLst/>
          </a:prstGeom>
          <a:noFill/>
          <a:ln cap="flat" cmpd="sng" w="28575">
            <a:solidFill>
              <a:srgbClr val="0099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descr="http://www.bbc.co.uk/schools/gcsebitesize/science/images/man_ear.jpg" id="144" name="Google Shape;144;p2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822613" y="825802"/>
            <a:ext cx="2664296" cy="2923643"/>
          </a:xfrm>
          <a:prstGeom prst="rect">
            <a:avLst/>
          </a:prstGeom>
          <a:noFill/>
          <a:ln cap="flat" cmpd="sng" w="28575">
            <a:solidFill>
              <a:srgbClr val="009900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75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30"/>
          <p:cNvSpPr txBox="1"/>
          <p:nvPr>
            <p:ph type="title"/>
          </p:nvPr>
        </p:nvSpPr>
        <p:spPr>
          <a:xfrm>
            <a:off x="1981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The Nervous System</a:t>
            </a:r>
            <a:endParaRPr/>
          </a:p>
        </p:txBody>
      </p:sp>
      <p:sp>
        <p:nvSpPr>
          <p:cNvPr id="150" name="Google Shape;150;p30"/>
          <p:cNvSpPr txBox="1"/>
          <p:nvPr>
            <p:ph idx="1" type="body"/>
          </p:nvPr>
        </p:nvSpPr>
        <p:spPr>
          <a:xfrm>
            <a:off x="1794387" y="1953862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The nervous system sends messages throughout the body as electrical signals called </a:t>
            </a:r>
            <a:r>
              <a:rPr b="1" lang="en-US">
                <a:solidFill>
                  <a:srgbClr val="0099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impulses</a:t>
            </a: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592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100000"/>
              </a:lnSpc>
              <a:spcBef>
                <a:spcPts val="592"/>
              </a:spcBef>
              <a:spcAft>
                <a:spcPts val="0"/>
              </a:spcAft>
              <a:buSzPts val="2800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A travelling impulse is called a </a:t>
            </a:r>
            <a:r>
              <a:rPr b="1" lang="en-US">
                <a:solidFill>
                  <a:srgbClr val="009900"/>
                </a:solidFill>
                <a:latin typeface="Comic Sans MS"/>
                <a:ea typeface="Comic Sans MS"/>
                <a:cs typeface="Comic Sans MS"/>
                <a:sym typeface="Comic Sans MS"/>
              </a:rPr>
              <a:t>neurotransmission</a:t>
            </a: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 and happens in the </a:t>
            </a:r>
            <a:r>
              <a:rPr b="1" lang="en-US">
                <a:solidFill>
                  <a:srgbClr val="009900"/>
                </a:solidFill>
                <a:latin typeface="Comic Sans MS"/>
                <a:ea typeface="Comic Sans MS"/>
                <a:cs typeface="Comic Sans MS"/>
                <a:sym typeface="Comic Sans MS"/>
              </a:rPr>
              <a:t>neurones</a:t>
            </a: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 (nerve cells).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592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100000"/>
              </a:lnSpc>
              <a:spcBef>
                <a:spcPts val="592"/>
              </a:spcBef>
              <a:spcAft>
                <a:spcPts val="0"/>
              </a:spcAft>
              <a:buSzPts val="2800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There are several different types of neurones that have different roles in the CNS.</a:t>
            </a:r>
            <a:endParaRPr/>
          </a:p>
        </p:txBody>
      </p:sp>
      <p:sp>
        <p:nvSpPr>
          <p:cNvPr id="151" name="Google Shape;151;p30"/>
          <p:cNvSpPr/>
          <p:nvPr/>
        </p:nvSpPr>
        <p:spPr>
          <a:xfrm>
            <a:off x="2885276" y="6049025"/>
            <a:ext cx="7621200" cy="43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100" u="sng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https://www.activeteachonline.com/product/view/id/512/page/35/mode/spftw?modal=/player/video/id/530987</a:t>
            </a:r>
            <a:endParaRPr b="0" i="0" sz="11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1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31"/>
          <p:cNvSpPr txBox="1"/>
          <p:nvPr>
            <p:ph type="title"/>
          </p:nvPr>
        </p:nvSpPr>
        <p:spPr>
          <a:xfrm>
            <a:off x="1981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90534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Pathway of a Nerve Impulse</a:t>
            </a:r>
            <a:endParaRPr/>
          </a:p>
        </p:txBody>
      </p:sp>
      <p:sp>
        <p:nvSpPr>
          <p:cNvPr id="157" name="Google Shape;157;p31"/>
          <p:cNvSpPr txBox="1"/>
          <p:nvPr/>
        </p:nvSpPr>
        <p:spPr>
          <a:xfrm>
            <a:off x="1852691" y="1710407"/>
            <a:ext cx="2089150" cy="70788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Stimulus eg. smelling food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31"/>
          <p:cNvSpPr txBox="1"/>
          <p:nvPr/>
        </p:nvSpPr>
        <p:spPr>
          <a:xfrm>
            <a:off x="4654947" y="1687556"/>
            <a:ext cx="2089150" cy="1015663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Impulse starts at r_________ (n____)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31"/>
          <p:cNvSpPr txBox="1"/>
          <p:nvPr/>
        </p:nvSpPr>
        <p:spPr>
          <a:xfrm>
            <a:off x="7752184" y="1710408"/>
            <a:ext cx="2089150" cy="1323439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Impulse passed along s_________ neurone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31"/>
          <p:cNvSpPr txBox="1"/>
          <p:nvPr/>
        </p:nvSpPr>
        <p:spPr>
          <a:xfrm>
            <a:off x="7752184" y="3391550"/>
            <a:ext cx="2089150" cy="1323439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Impulse travels to C________ N_________ S__________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31"/>
          <p:cNvSpPr txBox="1"/>
          <p:nvPr/>
        </p:nvSpPr>
        <p:spPr>
          <a:xfrm>
            <a:off x="7752183" y="5279471"/>
            <a:ext cx="2089150" cy="1015663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Impulse passed along m______ neurone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162;p31"/>
          <p:cNvSpPr txBox="1"/>
          <p:nvPr/>
        </p:nvSpPr>
        <p:spPr>
          <a:xfrm>
            <a:off x="5051425" y="5007297"/>
            <a:ext cx="2089150" cy="163121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E_________ (muscle) receives impulse to react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31"/>
          <p:cNvSpPr txBox="1"/>
          <p:nvPr/>
        </p:nvSpPr>
        <p:spPr>
          <a:xfrm>
            <a:off x="1917700" y="5235297"/>
            <a:ext cx="2089150" cy="707886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Response – walk to food shop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64" name="Google Shape;164;p31"/>
          <p:cNvCxnSpPr/>
          <p:nvPr/>
        </p:nvCxnSpPr>
        <p:spPr>
          <a:xfrm>
            <a:off x="3941841" y="2064350"/>
            <a:ext cx="713106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65" name="Google Shape;165;p31"/>
          <p:cNvCxnSpPr/>
          <p:nvPr/>
        </p:nvCxnSpPr>
        <p:spPr>
          <a:xfrm>
            <a:off x="6744097" y="2064350"/>
            <a:ext cx="1008087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66" name="Google Shape;166;p31"/>
          <p:cNvCxnSpPr/>
          <p:nvPr/>
        </p:nvCxnSpPr>
        <p:spPr>
          <a:xfrm>
            <a:off x="8796759" y="3033847"/>
            <a:ext cx="0" cy="360363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67" name="Google Shape;167;p31"/>
          <p:cNvCxnSpPr/>
          <p:nvPr/>
        </p:nvCxnSpPr>
        <p:spPr>
          <a:xfrm>
            <a:off x="8782394" y="4714988"/>
            <a:ext cx="0" cy="584618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68" name="Google Shape;168;p31"/>
          <p:cNvCxnSpPr/>
          <p:nvPr/>
        </p:nvCxnSpPr>
        <p:spPr>
          <a:xfrm rot="10800000">
            <a:off x="7140575" y="5589240"/>
            <a:ext cx="611608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69" name="Google Shape;169;p31"/>
          <p:cNvCxnSpPr/>
          <p:nvPr/>
        </p:nvCxnSpPr>
        <p:spPr>
          <a:xfrm rot="10800000">
            <a:off x="4006850" y="5589240"/>
            <a:ext cx="1044575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70" name="Google Shape;170;p31"/>
          <p:cNvSpPr txBox="1"/>
          <p:nvPr/>
        </p:nvSpPr>
        <p:spPr>
          <a:xfrm>
            <a:off x="5159896" y="2051556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eceptor</a:t>
            </a:r>
            <a:endParaRPr b="1" i="0" sz="18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1" name="Google Shape;171;p31"/>
          <p:cNvSpPr txBox="1"/>
          <p:nvPr/>
        </p:nvSpPr>
        <p:spPr>
          <a:xfrm>
            <a:off x="5375944" y="2321473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ose</a:t>
            </a:r>
            <a:endParaRPr b="1" i="0" sz="18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2" name="Google Shape;172;p31"/>
          <p:cNvSpPr txBox="1"/>
          <p:nvPr/>
        </p:nvSpPr>
        <p:spPr>
          <a:xfrm>
            <a:off x="8098318" y="2348238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ensory</a:t>
            </a:r>
            <a:endParaRPr b="1" i="0" sz="18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3" name="Google Shape;173;p31"/>
          <p:cNvSpPr txBox="1"/>
          <p:nvPr/>
        </p:nvSpPr>
        <p:spPr>
          <a:xfrm>
            <a:off x="8328248" y="3707306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entral</a:t>
            </a:r>
            <a:endParaRPr b="1" i="0" sz="18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4" name="Google Shape;174;p31"/>
          <p:cNvSpPr txBox="1"/>
          <p:nvPr/>
        </p:nvSpPr>
        <p:spPr>
          <a:xfrm>
            <a:off x="8112682" y="4020403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ervous</a:t>
            </a:r>
            <a:endParaRPr b="1" i="0" sz="18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5" name="Google Shape;175;p31"/>
          <p:cNvSpPr txBox="1"/>
          <p:nvPr/>
        </p:nvSpPr>
        <p:spPr>
          <a:xfrm>
            <a:off x="8087686" y="4335082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ystem</a:t>
            </a:r>
            <a:endParaRPr b="1" i="0" sz="18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6" name="Google Shape;176;p31"/>
          <p:cNvSpPr txBox="1"/>
          <p:nvPr/>
        </p:nvSpPr>
        <p:spPr>
          <a:xfrm>
            <a:off x="8688288" y="5613595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otor</a:t>
            </a:r>
            <a:endParaRPr b="1" i="0" sz="18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7" name="Google Shape;177;p31"/>
          <p:cNvSpPr txBox="1"/>
          <p:nvPr/>
        </p:nvSpPr>
        <p:spPr>
          <a:xfrm>
            <a:off x="5411924" y="5007297"/>
            <a:ext cx="136815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ffector</a:t>
            </a:r>
            <a:endParaRPr b="1" i="0" sz="18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8" name="Google Shape;178;p31"/>
          <p:cNvSpPr/>
          <p:nvPr/>
        </p:nvSpPr>
        <p:spPr>
          <a:xfrm>
            <a:off x="1806375" y="3420996"/>
            <a:ext cx="5334300" cy="1202100"/>
          </a:xfrm>
          <a:prstGeom prst="roundRect">
            <a:avLst>
              <a:gd fmla="val 21281" name="adj"/>
            </a:avLst>
          </a:prstGeom>
          <a:solidFill>
            <a:srgbClr val="FDE9D8"/>
          </a:solidFill>
          <a:ln cap="flat" cmpd="sng" w="25400">
            <a:solidFill>
              <a:schemeClr val="accent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Fill in the gaps on the flowchart explaining the pathway of a nerve.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5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6F76"/>
              </a:buClr>
              <a:buSzPts val="8000"/>
              <a:buFont typeface="Arial"/>
              <a:buNone/>
            </a:pPr>
            <a:r>
              <a:rPr lang="en-US" sz="8000">
                <a:solidFill>
                  <a:srgbClr val="ED6F76"/>
                </a:solidFill>
              </a:rPr>
              <a:t>Notes…</a:t>
            </a:r>
            <a:endParaRPr sz="8000">
              <a:solidFill>
                <a:srgbClr val="ED6F76"/>
              </a:solidFill>
            </a:endParaRPr>
          </a:p>
        </p:txBody>
      </p:sp>
      <p:grpSp>
        <p:nvGrpSpPr>
          <p:cNvPr id="185" name="Google Shape;185;p5"/>
          <p:cNvGrpSpPr/>
          <p:nvPr/>
        </p:nvGrpSpPr>
        <p:grpSpPr>
          <a:xfrm>
            <a:off x="278295" y="1936562"/>
            <a:ext cx="11714921" cy="4675563"/>
            <a:chOff x="0" y="4229"/>
            <a:chExt cx="11714921" cy="4675563"/>
          </a:xfrm>
        </p:grpSpPr>
        <p:sp>
          <p:nvSpPr>
            <p:cNvPr id="186" name="Google Shape;186;p5"/>
            <p:cNvSpPr/>
            <p:nvPr/>
          </p:nvSpPr>
          <p:spPr>
            <a:xfrm>
              <a:off x="0" y="4229"/>
              <a:ext cx="11714921" cy="954500"/>
            </a:xfrm>
            <a:prstGeom prst="roundRect">
              <a:avLst>
                <a:gd fmla="val 10000" name="adj"/>
              </a:avLst>
            </a:prstGeom>
            <a:solidFill>
              <a:srgbClr val="E8874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7" name="Google Shape;187;p5"/>
            <p:cNvSpPr/>
            <p:nvPr/>
          </p:nvSpPr>
          <p:spPr>
            <a:xfrm>
              <a:off x="288736" y="218991"/>
              <a:ext cx="525488" cy="524975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8" name="Google Shape;188;p5"/>
            <p:cNvSpPr/>
            <p:nvPr/>
          </p:nvSpPr>
          <p:spPr>
            <a:xfrm>
              <a:off x="1102961" y="4229"/>
              <a:ext cx="10594973" cy="98432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9" name="Google Shape;189;p5"/>
            <p:cNvSpPr txBox="1"/>
            <p:nvPr/>
          </p:nvSpPr>
          <p:spPr>
            <a:xfrm>
              <a:off x="1102961" y="4229"/>
              <a:ext cx="10594973" cy="98432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4175" lIns="104175" spcFirstLastPara="1" rIns="104175" wrap="square" tIns="1041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0" i="1" lang="en-US" sz="2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Motor unit functions to carry nerve impulses from the brain and the spinal cord to the muscle fibres, initiating muscular contraction.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0" name="Google Shape;190;p5"/>
            <p:cNvSpPr/>
            <p:nvPr/>
          </p:nvSpPr>
          <p:spPr>
            <a:xfrm>
              <a:off x="0" y="1234640"/>
              <a:ext cx="11714921" cy="954500"/>
            </a:xfrm>
            <a:prstGeom prst="roundRect">
              <a:avLst>
                <a:gd fmla="val 10000" name="adj"/>
              </a:avLst>
            </a:prstGeom>
            <a:solidFill>
              <a:srgbClr val="BEA13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1" name="Google Shape;191;p5"/>
            <p:cNvSpPr/>
            <p:nvPr/>
          </p:nvSpPr>
          <p:spPr>
            <a:xfrm>
              <a:off x="288736" y="1449403"/>
              <a:ext cx="525488" cy="524975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2" name="Google Shape;192;p5"/>
            <p:cNvSpPr/>
            <p:nvPr/>
          </p:nvSpPr>
          <p:spPr>
            <a:xfrm>
              <a:off x="1102961" y="1234640"/>
              <a:ext cx="10594973" cy="98432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3" name="Google Shape;193;p5"/>
            <p:cNvSpPr txBox="1"/>
            <p:nvPr/>
          </p:nvSpPr>
          <p:spPr>
            <a:xfrm>
              <a:off x="1102961" y="1234640"/>
              <a:ext cx="10594973" cy="98432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4175" lIns="104175" spcFirstLastPara="1" rIns="104175" wrap="square" tIns="1041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b="0" i="1" lang="en-US" sz="20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Motor neurons are specialised cells which transmit nerve impulses rapidly to a group of muscle fibres. They have a cell body in the brain or spinal cord with an extending axon which branches to connect motor end plates to a group of muscle fibres.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4" name="Google Shape;194;p5"/>
            <p:cNvSpPr/>
            <p:nvPr/>
          </p:nvSpPr>
          <p:spPr>
            <a:xfrm>
              <a:off x="0" y="2465052"/>
              <a:ext cx="11714921" cy="954500"/>
            </a:xfrm>
            <a:prstGeom prst="roundRect">
              <a:avLst>
                <a:gd fmla="val 10000" name="adj"/>
              </a:avLst>
            </a:prstGeom>
            <a:solidFill>
              <a:srgbClr val="97AD38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5" name="Google Shape;195;p5"/>
            <p:cNvSpPr/>
            <p:nvPr/>
          </p:nvSpPr>
          <p:spPr>
            <a:xfrm>
              <a:off x="288736" y="2679814"/>
              <a:ext cx="525488" cy="524975"/>
            </a:xfrm>
            <a:prstGeom prst="rect">
              <a:avLst/>
            </a:pr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6" name="Google Shape;196;p5"/>
            <p:cNvSpPr/>
            <p:nvPr/>
          </p:nvSpPr>
          <p:spPr>
            <a:xfrm>
              <a:off x="1102961" y="2465052"/>
              <a:ext cx="10594973" cy="98432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7" name="Google Shape;197;p5"/>
            <p:cNvSpPr txBox="1"/>
            <p:nvPr/>
          </p:nvSpPr>
          <p:spPr>
            <a:xfrm>
              <a:off x="1102961" y="2465052"/>
              <a:ext cx="10594973" cy="98432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4175" lIns="104175" spcFirstLastPara="1" rIns="104175" wrap="square" tIns="1041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0" i="1" lang="en-US" sz="2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Sending the nerve impulse to the muscle fibres is an electrochemical process which relies on a nerve action potential to conduct the nerve impulse as a wave of electrical charge down the axon to the end plates. 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8" name="Google Shape;198;p5"/>
            <p:cNvSpPr/>
            <p:nvPr/>
          </p:nvSpPr>
          <p:spPr>
            <a:xfrm>
              <a:off x="0" y="3695463"/>
              <a:ext cx="11714921" cy="954500"/>
            </a:xfrm>
            <a:prstGeom prst="roundRect">
              <a:avLst>
                <a:gd fmla="val 10000" name="adj"/>
              </a:avLst>
            </a:prstGeom>
            <a:solidFill>
              <a:srgbClr val="6DB44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9" name="Google Shape;199;p5"/>
            <p:cNvSpPr/>
            <p:nvPr/>
          </p:nvSpPr>
          <p:spPr>
            <a:xfrm>
              <a:off x="288736" y="3910226"/>
              <a:ext cx="525488" cy="524975"/>
            </a:xfrm>
            <a:prstGeom prst="rect">
              <a:avLst/>
            </a:prstGeom>
            <a:blipFill rotWithShape="1">
              <a:blip r:embed="rId6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0" name="Google Shape;200;p5"/>
            <p:cNvSpPr/>
            <p:nvPr/>
          </p:nvSpPr>
          <p:spPr>
            <a:xfrm>
              <a:off x="1102961" y="3695463"/>
              <a:ext cx="10594973" cy="98432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1" name="Google Shape;201;p5"/>
            <p:cNvSpPr txBox="1"/>
            <p:nvPr/>
          </p:nvSpPr>
          <p:spPr>
            <a:xfrm>
              <a:off x="1102961" y="3695463"/>
              <a:ext cx="10594973" cy="98432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4175" lIns="104175" spcFirstLastPara="1" rIns="104175" wrap="square" tIns="1041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0" i="1" lang="en-US" sz="2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The point where the axon’s motor end plates meet the muscle fibres is call the neuromuscular junction</a:t>
              </a:r>
              <a:r>
                <a:rPr b="0" i="1" lang="en-US" sz="18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6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6F76"/>
              </a:buClr>
              <a:buSzPts val="8000"/>
              <a:buFont typeface="Arial"/>
              <a:buNone/>
            </a:pPr>
            <a:r>
              <a:rPr lang="en-US" sz="8000">
                <a:solidFill>
                  <a:srgbClr val="ED6F76"/>
                </a:solidFill>
              </a:rPr>
              <a:t>Notes…</a:t>
            </a:r>
            <a:endParaRPr sz="8000">
              <a:solidFill>
                <a:srgbClr val="ED6F76"/>
              </a:solidFill>
            </a:endParaRPr>
          </a:p>
        </p:txBody>
      </p:sp>
      <p:grpSp>
        <p:nvGrpSpPr>
          <p:cNvPr id="208" name="Google Shape;208;p6"/>
          <p:cNvGrpSpPr/>
          <p:nvPr/>
        </p:nvGrpSpPr>
        <p:grpSpPr>
          <a:xfrm>
            <a:off x="838200" y="1929332"/>
            <a:ext cx="10515600" cy="4251873"/>
            <a:chOff x="0" y="519"/>
            <a:chExt cx="10515600" cy="4251873"/>
          </a:xfrm>
        </p:grpSpPr>
        <p:sp>
          <p:nvSpPr>
            <p:cNvPr id="209" name="Google Shape;209;p6"/>
            <p:cNvSpPr/>
            <p:nvPr/>
          </p:nvSpPr>
          <p:spPr>
            <a:xfrm>
              <a:off x="0" y="519"/>
              <a:ext cx="10515600" cy="1214821"/>
            </a:xfrm>
            <a:prstGeom prst="roundRect">
              <a:avLst>
                <a:gd fmla="val 10000" name="adj"/>
              </a:avLst>
            </a:prstGeom>
            <a:solidFill>
              <a:srgbClr val="E8874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0" name="Google Shape;210;p6"/>
            <p:cNvSpPr/>
            <p:nvPr/>
          </p:nvSpPr>
          <p:spPr>
            <a:xfrm>
              <a:off x="367483" y="273853"/>
              <a:ext cx="668151" cy="668151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1" name="Google Shape;211;p6"/>
            <p:cNvSpPr/>
            <p:nvPr/>
          </p:nvSpPr>
          <p:spPr>
            <a:xfrm>
              <a:off x="1403118" y="519"/>
              <a:ext cx="9112481" cy="121482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2" name="Google Shape;212;p6"/>
            <p:cNvSpPr txBox="1"/>
            <p:nvPr/>
          </p:nvSpPr>
          <p:spPr>
            <a:xfrm>
              <a:off x="1403118" y="519"/>
              <a:ext cx="9112481" cy="121482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8550" lIns="128550" spcFirstLastPara="1" rIns="128550" wrap="square" tIns="1285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0" i="1" lang="en-US" sz="2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There is a small gap between the motor end plates and muscle fibre called the synaptic cleft. An action potential cannot cross a synaptic cleft without the neurotransmitter acetylcholine (ACh).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3" name="Google Shape;213;p6"/>
            <p:cNvSpPr/>
            <p:nvPr/>
          </p:nvSpPr>
          <p:spPr>
            <a:xfrm>
              <a:off x="0" y="1519045"/>
              <a:ext cx="10515600" cy="1214821"/>
            </a:xfrm>
            <a:prstGeom prst="roundRect">
              <a:avLst>
                <a:gd fmla="val 10000" name="adj"/>
              </a:avLst>
            </a:prstGeom>
            <a:solidFill>
              <a:srgbClr val="BEA13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4" name="Google Shape;214;p6"/>
            <p:cNvSpPr/>
            <p:nvPr/>
          </p:nvSpPr>
          <p:spPr>
            <a:xfrm>
              <a:off x="367483" y="1792380"/>
              <a:ext cx="668151" cy="668151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5" name="Google Shape;215;p6"/>
            <p:cNvSpPr/>
            <p:nvPr/>
          </p:nvSpPr>
          <p:spPr>
            <a:xfrm>
              <a:off x="1403118" y="1519045"/>
              <a:ext cx="9112481" cy="121482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6" name="Google Shape;216;p6"/>
            <p:cNvSpPr txBox="1"/>
            <p:nvPr/>
          </p:nvSpPr>
          <p:spPr>
            <a:xfrm>
              <a:off x="1403118" y="1519045"/>
              <a:ext cx="9112481" cy="121482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8550" lIns="128550" spcFirstLastPara="1" rIns="128550" wrap="square" tIns="1285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0" i="1" lang="en-US" sz="2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The neurotransmitter is secreted into the synaptic cleft to help the nerve impulse cross the gap.</a:t>
              </a:r>
              <a:endParaRPr b="0" i="1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7" name="Google Shape;217;p6"/>
            <p:cNvSpPr/>
            <p:nvPr/>
          </p:nvSpPr>
          <p:spPr>
            <a:xfrm>
              <a:off x="0" y="3037571"/>
              <a:ext cx="10515600" cy="1214821"/>
            </a:xfrm>
            <a:prstGeom prst="roundRect">
              <a:avLst>
                <a:gd fmla="val 10000" name="adj"/>
              </a:avLst>
            </a:prstGeom>
            <a:solidFill>
              <a:srgbClr val="97AD38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8" name="Google Shape;218;p6"/>
            <p:cNvSpPr/>
            <p:nvPr/>
          </p:nvSpPr>
          <p:spPr>
            <a:xfrm>
              <a:off x="367483" y="3310906"/>
              <a:ext cx="668151" cy="668151"/>
            </a:xfrm>
            <a:prstGeom prst="rect">
              <a:avLst/>
            </a:pr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9" name="Google Shape;219;p6"/>
            <p:cNvSpPr/>
            <p:nvPr/>
          </p:nvSpPr>
          <p:spPr>
            <a:xfrm>
              <a:off x="1403118" y="3037571"/>
              <a:ext cx="9112481" cy="121482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0" name="Google Shape;220;p6"/>
            <p:cNvSpPr txBox="1"/>
            <p:nvPr/>
          </p:nvSpPr>
          <p:spPr>
            <a:xfrm>
              <a:off x="1403118" y="3037571"/>
              <a:ext cx="9112481" cy="121482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8550" lIns="128550" spcFirstLastPara="1" rIns="128550" wrap="square" tIns="1285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b="0" i="1" lang="en-US" sz="2400" u="none" cap="none" strike="noStrik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If enough of the neurotransmitter is secreted and the electrical charge is above threshold, a muscle action potential is created. This results in a wave of contraction down the muscle fibres. </a:t>
              </a:r>
              <a:endParaRPr b="0" i="1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Google Shape;225;p4"/>
          <p:cNvPicPr preferRelativeResize="0"/>
          <p:nvPr/>
        </p:nvPicPr>
        <p:blipFill rotWithShape="1">
          <a:blip r:embed="rId3">
            <a:alphaModFix/>
          </a:blip>
          <a:srcRect b="5641" l="0" r="0" t="4308"/>
          <a:stretch/>
        </p:blipFill>
        <p:spPr>
          <a:xfrm>
            <a:off x="304800" y="0"/>
            <a:ext cx="11610109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7"/>
          <p:cNvSpPr txBox="1"/>
          <p:nvPr>
            <p:ph type="title"/>
          </p:nvPr>
        </p:nvSpPr>
        <p:spPr>
          <a:xfrm>
            <a:off x="1981200" y="274638"/>
            <a:ext cx="8229600" cy="193022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62677"/>
              <a:buFont typeface="Comic Sans MS"/>
              <a:buNone/>
            </a:pPr>
            <a:br>
              <a:rPr lang="en-US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Neurones</a:t>
            </a:r>
            <a:endParaRPr/>
          </a:p>
        </p:txBody>
      </p:sp>
      <p:pic>
        <p:nvPicPr>
          <p:cNvPr id="231" name="Google Shape;231;p7"/>
          <p:cNvPicPr preferRelativeResize="0"/>
          <p:nvPr/>
        </p:nvPicPr>
        <p:blipFill rotWithShape="1">
          <a:blip r:embed="rId3">
            <a:alphaModFix/>
          </a:blip>
          <a:srcRect b="41600" l="1963" r="53150" t="34599"/>
          <a:stretch/>
        </p:blipFill>
        <p:spPr>
          <a:xfrm>
            <a:off x="1524000" y="4077072"/>
            <a:ext cx="9144000" cy="2780928"/>
          </a:xfrm>
          <a:prstGeom prst="rect">
            <a:avLst/>
          </a:prstGeom>
          <a:noFill/>
          <a:ln cap="flat" cmpd="sng" w="28575">
            <a:solidFill>
              <a:srgbClr val="0099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32" name="Google Shape;232;p7"/>
          <p:cNvPicPr preferRelativeResize="0"/>
          <p:nvPr/>
        </p:nvPicPr>
        <p:blipFill rotWithShape="1">
          <a:blip r:embed="rId4">
            <a:alphaModFix/>
          </a:blip>
          <a:srcRect b="22000" l="10625" r="63387" t="13600"/>
          <a:stretch/>
        </p:blipFill>
        <p:spPr>
          <a:xfrm>
            <a:off x="7752184" y="1"/>
            <a:ext cx="2915816" cy="4045731"/>
          </a:xfrm>
          <a:prstGeom prst="rect">
            <a:avLst/>
          </a:prstGeom>
          <a:noFill/>
          <a:ln cap="flat" cmpd="sng" w="28575">
            <a:solidFill>
              <a:srgbClr val="009900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8"/>
          <p:cNvSpPr/>
          <p:nvPr/>
        </p:nvSpPr>
        <p:spPr>
          <a:xfrm>
            <a:off x="1524000" y="6120680"/>
            <a:ext cx="9128692" cy="737320"/>
          </a:xfrm>
          <a:prstGeom prst="rect">
            <a:avLst/>
          </a:prstGeom>
          <a:solidFill>
            <a:srgbClr val="E5DFEC"/>
          </a:solidFill>
          <a:ln cap="flat" cmpd="sng" w="25400">
            <a:solidFill>
              <a:srgbClr val="7030A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8"/>
          <p:cNvSpPr/>
          <p:nvPr/>
        </p:nvSpPr>
        <p:spPr>
          <a:xfrm>
            <a:off x="1524000" y="5076800"/>
            <a:ext cx="9128692" cy="1016496"/>
          </a:xfrm>
          <a:prstGeom prst="rect">
            <a:avLst/>
          </a:prstGeom>
          <a:solidFill>
            <a:srgbClr val="D6E3BC"/>
          </a:solidFill>
          <a:ln cap="flat" cmpd="sng" w="25400">
            <a:solidFill>
              <a:srgbClr val="00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8"/>
          <p:cNvSpPr/>
          <p:nvPr/>
        </p:nvSpPr>
        <p:spPr>
          <a:xfrm>
            <a:off x="1524000" y="0"/>
            <a:ext cx="9128692" cy="5085184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rgbClr val="00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0" name="Google Shape;240;p8"/>
          <p:cNvPicPr preferRelativeResize="0"/>
          <p:nvPr/>
        </p:nvPicPr>
        <p:blipFill rotWithShape="1">
          <a:blip r:embed="rId3">
            <a:alphaModFix/>
          </a:blip>
          <a:srcRect b="17799" l="25588" r="27161" t="14445"/>
          <a:stretch/>
        </p:blipFill>
        <p:spPr>
          <a:xfrm>
            <a:off x="4348378" y="116632"/>
            <a:ext cx="6212119" cy="4896544"/>
          </a:xfrm>
          <a:prstGeom prst="rect">
            <a:avLst/>
          </a:prstGeom>
          <a:noFill/>
          <a:ln>
            <a:noFill/>
          </a:ln>
        </p:spPr>
      </p:pic>
      <p:sp>
        <p:nvSpPr>
          <p:cNvPr id="241" name="Google Shape;241;p8"/>
          <p:cNvSpPr/>
          <p:nvPr/>
        </p:nvSpPr>
        <p:spPr>
          <a:xfrm>
            <a:off x="1758623" y="151379"/>
            <a:ext cx="2355132" cy="258532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1" i="0" lang="en-US" sz="5400" u="none" cap="none" strike="noStrike">
                <a:solidFill>
                  <a:srgbClr val="D6E3BC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1" i="0" lang="en-US" sz="5400" u="none" cap="none" strike="noStrike">
                <a:solidFill>
                  <a:srgbClr val="D6E3BC"/>
                </a:solidFill>
                <a:latin typeface="Comic Sans MS"/>
                <a:ea typeface="Comic Sans MS"/>
                <a:cs typeface="Comic Sans MS"/>
                <a:sym typeface="Comic Sans MS"/>
              </a:rPr>
              <a:t>Reflex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b="1" i="0" lang="en-US" sz="5400" u="none" cap="none" strike="noStrike">
                <a:solidFill>
                  <a:srgbClr val="D6E3BC"/>
                </a:solidFill>
                <a:latin typeface="Comic Sans MS"/>
                <a:ea typeface="Comic Sans MS"/>
                <a:cs typeface="Comic Sans MS"/>
                <a:sym typeface="Comic Sans MS"/>
              </a:rPr>
              <a:t>Arc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1"/>
          <p:cNvSpPr txBox="1"/>
          <p:nvPr>
            <p:ph type="title"/>
          </p:nvPr>
        </p:nvSpPr>
        <p:spPr>
          <a:xfrm>
            <a:off x="1981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omic Sans MS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Synapses</a:t>
            </a:r>
            <a:endParaRPr/>
          </a:p>
        </p:txBody>
      </p:sp>
      <p:sp>
        <p:nvSpPr>
          <p:cNvPr id="247" name="Google Shape;247;p11"/>
          <p:cNvSpPr txBox="1"/>
          <p:nvPr>
            <p:ph idx="1" type="body"/>
          </p:nvPr>
        </p:nvSpPr>
        <p:spPr>
          <a:xfrm>
            <a:off x="2004291" y="1775691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9900"/>
              </a:buClr>
              <a:buSzPts val="3200"/>
              <a:buNone/>
            </a:pPr>
            <a:r>
              <a:rPr b="1" lang="en-US">
                <a:solidFill>
                  <a:srgbClr val="009900"/>
                </a:solidFill>
                <a:latin typeface="Comic Sans MS"/>
                <a:ea typeface="Comic Sans MS"/>
                <a:cs typeface="Comic Sans MS"/>
                <a:sym typeface="Comic Sans MS"/>
              </a:rPr>
              <a:t>Neurones</a:t>
            </a: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 meet each other at </a:t>
            </a:r>
            <a:r>
              <a:rPr b="1" lang="en-US">
                <a:solidFill>
                  <a:srgbClr val="0099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synapses</a:t>
            </a: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, which contain a tiny gap.</a:t>
            </a:r>
            <a:endParaRPr/>
          </a:p>
        </p:txBody>
      </p:sp>
      <p:sp>
        <p:nvSpPr>
          <p:cNvPr id="248" name="Google Shape;248;p11"/>
          <p:cNvSpPr txBox="1"/>
          <p:nvPr/>
        </p:nvSpPr>
        <p:spPr>
          <a:xfrm>
            <a:off x="2495600" y="2996952"/>
            <a:ext cx="4896544" cy="37856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rgbClr val="0099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Impulse</a:t>
            </a:r>
            <a:r>
              <a:rPr b="0" i="0" lang="en-US" sz="2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reaches an </a:t>
            </a:r>
            <a:r>
              <a:rPr b="1" i="0" lang="en-US" sz="2400" u="none" cap="none" strike="noStrike">
                <a:solidFill>
                  <a:srgbClr val="0099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axon terminal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 </a:t>
            </a:r>
            <a:r>
              <a:rPr b="1" i="0" lang="en-US" sz="2400" u="none" cap="none" strike="noStrike">
                <a:solidFill>
                  <a:srgbClr val="009900"/>
                </a:solidFill>
                <a:latin typeface="Comic Sans MS"/>
                <a:ea typeface="Comic Sans MS"/>
                <a:cs typeface="Comic Sans MS"/>
                <a:sym typeface="Comic Sans MS"/>
              </a:rPr>
              <a:t>neurotransmitters</a:t>
            </a:r>
            <a:r>
              <a:rPr b="0" i="0" lang="en-US" sz="2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substance is released across the gap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is detected by the next </a:t>
            </a:r>
            <a:r>
              <a:rPr b="1" i="0" lang="en-US" sz="2400" u="none" cap="none" strike="noStrike">
                <a:solidFill>
                  <a:srgbClr val="009900"/>
                </a:solidFill>
                <a:latin typeface="Comic Sans MS"/>
                <a:ea typeface="Comic Sans MS"/>
                <a:cs typeface="Comic Sans MS"/>
                <a:sym typeface="Comic Sans MS"/>
              </a:rPr>
              <a:t>neurone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New </a:t>
            </a:r>
            <a:r>
              <a:rPr b="1" i="0" lang="en-US" sz="2400" u="none" cap="none" strike="noStrike">
                <a:solidFill>
                  <a:srgbClr val="0099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impulse</a:t>
            </a:r>
            <a:r>
              <a:rPr b="0" i="0" lang="en-US" sz="2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generated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9" name="Google Shape;249;p11"/>
          <p:cNvSpPr/>
          <p:nvPr/>
        </p:nvSpPr>
        <p:spPr>
          <a:xfrm>
            <a:off x="1919536" y="2996953"/>
            <a:ext cx="504056" cy="3760217"/>
          </a:xfrm>
          <a:prstGeom prst="downArrow">
            <a:avLst>
              <a:gd fmla="val 50000" name="adj1"/>
              <a:gd fmla="val 50000" name="adj2"/>
            </a:avLst>
          </a:prstGeom>
          <a:gradFill>
            <a:gsLst>
              <a:gs pos="0">
                <a:srgbClr val="EAF1DD"/>
              </a:gs>
              <a:gs pos="100000">
                <a:srgbClr val="009900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8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8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8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0"/>
          <p:cNvSpPr txBox="1"/>
          <p:nvPr>
            <p:ph type="title"/>
          </p:nvPr>
        </p:nvSpPr>
        <p:spPr>
          <a:xfrm>
            <a:off x="1981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omic Sans MS"/>
              <a:buNone/>
            </a:pP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Synapses</a:t>
            </a:r>
            <a:endParaRPr/>
          </a:p>
        </p:txBody>
      </p:sp>
      <p:sp>
        <p:nvSpPr>
          <p:cNvPr id="255" name="Google Shape;255;p10"/>
          <p:cNvSpPr txBox="1"/>
          <p:nvPr>
            <p:ph idx="1" type="body"/>
          </p:nvPr>
        </p:nvSpPr>
        <p:spPr>
          <a:xfrm>
            <a:off x="1981200" y="1600201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9900"/>
              </a:buClr>
              <a:buSzPts val="3200"/>
              <a:buNone/>
            </a:pPr>
            <a:r>
              <a:rPr b="1" lang="en-US">
                <a:solidFill>
                  <a:srgbClr val="009900"/>
                </a:solidFill>
                <a:latin typeface="Comic Sans MS"/>
                <a:ea typeface="Comic Sans MS"/>
                <a:cs typeface="Comic Sans MS"/>
                <a:sym typeface="Comic Sans MS"/>
              </a:rPr>
              <a:t>Neurones</a:t>
            </a: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 meet each other at </a:t>
            </a:r>
            <a:r>
              <a:rPr b="1" lang="en-US">
                <a:solidFill>
                  <a:srgbClr val="0099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synapses</a:t>
            </a:r>
            <a:r>
              <a:rPr lang="en-US">
                <a:latin typeface="Comic Sans MS"/>
                <a:ea typeface="Comic Sans MS"/>
                <a:cs typeface="Comic Sans MS"/>
                <a:sym typeface="Comic Sans MS"/>
              </a:rPr>
              <a:t>, which contain a tiny gap.</a:t>
            </a:r>
            <a:endParaRPr/>
          </a:p>
        </p:txBody>
      </p:sp>
      <p:pic>
        <p:nvPicPr>
          <p:cNvPr descr="http://www.txtwriter.com/backgrounders/Drugaddiction/synapse.jpg" id="256" name="Google Shape;256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47850" y="2733987"/>
            <a:ext cx="8496300" cy="4105275"/>
          </a:xfrm>
          <a:prstGeom prst="rect">
            <a:avLst/>
          </a:prstGeom>
          <a:noFill/>
          <a:ln cap="flat" cmpd="sng" w="28575">
            <a:solidFill>
              <a:srgbClr val="0099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9"/>
          <p:cNvSpPr/>
          <p:nvPr/>
        </p:nvSpPr>
        <p:spPr>
          <a:xfrm>
            <a:off x="3531804" y="1905061"/>
            <a:ext cx="535922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https://www.youtube.com/watch?v=WhowH0kb7n0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US"/>
              <a:t>Let’s have a go at an exam question!</a:t>
            </a:r>
            <a:endParaRPr/>
          </a:p>
        </p:txBody>
      </p:sp>
      <p:pic>
        <p:nvPicPr>
          <p:cNvPr id="267" name="Google Shape;267;p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24618" l="22786" r="24768" t="22786"/>
          <a:stretch/>
        </p:blipFill>
        <p:spPr>
          <a:xfrm>
            <a:off x="2117187" y="2006129"/>
            <a:ext cx="7957625" cy="44867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28e6c099451_0_1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74" name="Google Shape;274;g28e6c099451_0_1"/>
          <p:cNvPicPr preferRelativeResize="0"/>
          <p:nvPr/>
        </p:nvPicPr>
        <p:blipFill rotWithShape="1">
          <a:blip r:embed="rId3">
            <a:alphaModFix/>
          </a:blip>
          <a:srcRect b="8154" l="29274" r="13131" t="20001"/>
          <a:stretch/>
        </p:blipFill>
        <p:spPr>
          <a:xfrm>
            <a:off x="303050" y="365125"/>
            <a:ext cx="11423400" cy="6347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ketchyVTI">
  <a:themeElements>
    <a:clrScheme name="AnalogousFromLightSeedRightStep">
      <a:dk1>
        <a:srgbClr val="000000"/>
      </a:dk1>
      <a:lt1>
        <a:srgbClr val="FFFFFF"/>
      </a:lt1>
      <a:dk2>
        <a:srgbClr val="412F24"/>
      </a:dk2>
      <a:lt2>
        <a:srgbClr val="E2E8E8"/>
      </a:lt2>
      <a:accent1>
        <a:srgbClr val="ED6F76"/>
      </a:accent1>
      <a:accent2>
        <a:srgbClr val="E98750"/>
      </a:accent2>
      <a:accent3>
        <a:srgbClr val="BEA13C"/>
      </a:accent3>
      <a:accent4>
        <a:srgbClr val="97AD3B"/>
      </a:accent4>
      <a:accent5>
        <a:srgbClr val="6DB540"/>
      </a:accent5>
      <a:accent6>
        <a:srgbClr val="30BA34"/>
      </a:accent6>
      <a:hlink>
        <a:srgbClr val="568E8B"/>
      </a:hlink>
      <a:folHlink>
        <a:srgbClr val="7F7F7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2020-11-05T11:28:50Z</dcterms:created>
  <dc:creator>Lauren Graham</dc:creator>
</cp:coreProperties>
</file>