
<file path=[Content_Types].xml><?xml version="1.0" encoding="utf-8"?>
<Types xmlns="http://schemas.openxmlformats.org/package/2006/content-types">
  <Default Extension="png" ContentType="image/png"/>
  <Default Extension="jfif"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 id="2147483671" r:id="rId2"/>
  </p:sldMasterIdLst>
  <p:notesMasterIdLst>
    <p:notesMasterId r:id="rId13"/>
  </p:notesMasterIdLst>
  <p:sldIdLst>
    <p:sldId id="256" r:id="rId3"/>
    <p:sldId id="257" r:id="rId4"/>
    <p:sldId id="264" r:id="rId5"/>
    <p:sldId id="261" r:id="rId6"/>
    <p:sldId id="265" r:id="rId7"/>
    <p:sldId id="259" r:id="rId8"/>
    <p:sldId id="258" r:id="rId9"/>
    <p:sldId id="260" r:id="rId10"/>
    <p:sldId id="266" r:id="rId11"/>
    <p:sldId id="263" r:id="rId1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43" autoAdjust="0"/>
    <p:restoredTop sz="94660"/>
  </p:normalViewPr>
  <p:slideViewPr>
    <p:cSldViewPr snapToGrid="0">
      <p:cViewPr varScale="1">
        <p:scale>
          <a:sx n="110" d="100"/>
          <a:sy n="110" d="100"/>
        </p:scale>
        <p:origin x="691" y="6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139e104f18a_2_75:notes"/>
          <p:cNvSpPr txBox="1">
            <a:spLocks noGrp="1"/>
          </p:cNvSpPr>
          <p:nvPr>
            <p:ph type="body" idx="1"/>
          </p:nvPr>
        </p:nvSpPr>
        <p:spPr>
          <a:xfrm>
            <a:off x="685782" y="4343380"/>
            <a:ext cx="5486385" cy="411479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g139e104f18a_2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139e104f18a_2_82:notes"/>
          <p:cNvSpPr txBox="1">
            <a:spLocks noGrp="1"/>
          </p:cNvSpPr>
          <p:nvPr>
            <p:ph type="body" idx="1"/>
          </p:nvPr>
        </p:nvSpPr>
        <p:spPr>
          <a:xfrm>
            <a:off x="685782" y="4343380"/>
            <a:ext cx="5486385" cy="411479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g139e104f18a_2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139e104f18a_2_105:notes"/>
          <p:cNvSpPr txBox="1">
            <a:spLocks noGrp="1"/>
          </p:cNvSpPr>
          <p:nvPr>
            <p:ph type="body" idx="1"/>
          </p:nvPr>
        </p:nvSpPr>
        <p:spPr>
          <a:xfrm>
            <a:off x="685782" y="4343380"/>
            <a:ext cx="5486385" cy="411479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g139e104f18a_2_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139e104f18a_2_94:notes"/>
          <p:cNvSpPr txBox="1">
            <a:spLocks noGrp="1"/>
          </p:cNvSpPr>
          <p:nvPr>
            <p:ph type="body" idx="1"/>
          </p:nvPr>
        </p:nvSpPr>
        <p:spPr>
          <a:xfrm>
            <a:off x="685782" y="4343380"/>
            <a:ext cx="5486385" cy="411479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8" name="Google Shape;148;g139e104f18a_2_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139e104f18a_2_87:notes"/>
          <p:cNvSpPr txBox="1">
            <a:spLocks noGrp="1"/>
          </p:cNvSpPr>
          <p:nvPr>
            <p:ph type="body" idx="1"/>
          </p:nvPr>
        </p:nvSpPr>
        <p:spPr>
          <a:xfrm>
            <a:off x="685782" y="4343380"/>
            <a:ext cx="5486385" cy="411479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0" name="Google Shape;140;g139e104f18a_2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139e104f18a_2_99:notes"/>
          <p:cNvSpPr txBox="1">
            <a:spLocks noGrp="1"/>
          </p:cNvSpPr>
          <p:nvPr>
            <p:ph type="body" idx="1"/>
          </p:nvPr>
        </p:nvSpPr>
        <p:spPr>
          <a:xfrm>
            <a:off x="685782" y="4343380"/>
            <a:ext cx="5486385" cy="411479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4" name="Google Shape;154;g139e104f18a_2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139e104f18a_2_115:notes"/>
          <p:cNvSpPr txBox="1">
            <a:spLocks noGrp="1"/>
          </p:cNvSpPr>
          <p:nvPr>
            <p:ph type="body" idx="1"/>
          </p:nvPr>
        </p:nvSpPr>
        <p:spPr>
          <a:xfrm>
            <a:off x="685782" y="4343380"/>
            <a:ext cx="5486385" cy="411479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3" name="Google Shape;173;g139e104f18a_2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6"/>
        <p:cNvGrpSpPr/>
        <p:nvPr/>
      </p:nvGrpSpPr>
      <p:grpSpPr>
        <a:xfrm>
          <a:off x="0" y="0"/>
          <a:ext cx="0" cy="0"/>
          <a:chOff x="0" y="0"/>
          <a:chExt cx="0" cy="0"/>
        </a:xfrm>
      </p:grpSpPr>
      <p:sp>
        <p:nvSpPr>
          <p:cNvPr id="57" name="Google Shape;57;p14"/>
          <p:cNvSpPr txBox="1">
            <a:spLocks noGrp="1"/>
          </p:cNvSpPr>
          <p:nvPr>
            <p:ph type="ctrTitle"/>
          </p:nvPr>
        </p:nvSpPr>
        <p:spPr>
          <a:xfrm>
            <a:off x="1143000" y="841772"/>
            <a:ext cx="6858000" cy="1790700"/>
          </a:xfrm>
          <a:prstGeom prst="rect">
            <a:avLst/>
          </a:prstGeom>
          <a:noFill/>
          <a:ln>
            <a:noFill/>
          </a:ln>
        </p:spPr>
        <p:txBody>
          <a:bodyPr spcFirstLastPara="1" wrap="square" lIns="68575" tIns="34275" rIns="68575" bIns="34275" anchor="b" anchorCtr="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58" name="Google Shape;58;p14"/>
          <p:cNvSpPr txBox="1">
            <a:spLocks noGrp="1"/>
          </p:cNvSpPr>
          <p:nvPr>
            <p:ph type="subTitle" idx="1"/>
          </p:nvPr>
        </p:nvSpPr>
        <p:spPr>
          <a:xfrm>
            <a:off x="1143000" y="2701528"/>
            <a:ext cx="6858000" cy="1241821"/>
          </a:xfrm>
          <a:prstGeom prst="rect">
            <a:avLst/>
          </a:prstGeom>
          <a:noFill/>
          <a:ln>
            <a:noFill/>
          </a:ln>
        </p:spPr>
        <p:txBody>
          <a:bodyPr spcFirstLastPara="1" wrap="square" lIns="68575" tIns="34275" rIns="68575" bIns="34275" anchor="t" anchorCtr="0">
            <a:normAutofit/>
          </a:bodyPr>
          <a:lstStyle>
            <a:lvl1pPr lvl="0" algn="ctr">
              <a:lnSpc>
                <a:spcPct val="90000"/>
              </a:lnSpc>
              <a:spcBef>
                <a:spcPts val="800"/>
              </a:spcBef>
              <a:spcAft>
                <a:spcPts val="0"/>
              </a:spcAft>
              <a:buClr>
                <a:schemeClr val="dk1"/>
              </a:buClr>
              <a:buSzPts val="1800"/>
              <a:buNone/>
              <a:defRPr sz="1800"/>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a:endParaRPr/>
          </a:p>
        </p:txBody>
      </p:sp>
      <p:sp>
        <p:nvSpPr>
          <p:cNvPr id="59" name="Google Shape;59;p14"/>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0" name="Google Shape;60;p14"/>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1" name="Google Shape;61;p14"/>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62"/>
        <p:cNvGrpSpPr/>
        <p:nvPr/>
      </p:nvGrpSpPr>
      <p:grpSpPr>
        <a:xfrm>
          <a:off x="0" y="0"/>
          <a:ext cx="0" cy="0"/>
          <a:chOff x="0" y="0"/>
          <a:chExt cx="0" cy="0"/>
        </a:xfrm>
      </p:grpSpPr>
      <p:sp>
        <p:nvSpPr>
          <p:cNvPr id="63" name="Google Shape;63;p15"/>
          <p:cNvSpPr txBox="1">
            <a:spLocks noGrp="1"/>
          </p:cNvSpPr>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64" name="Google Shape;64;p15"/>
          <p:cNvSpPr txBox="1">
            <a:spLocks noGrp="1"/>
          </p:cNvSpPr>
          <p:nvPr>
            <p:ph type="body" idx="1"/>
          </p:nvPr>
        </p:nvSpPr>
        <p:spPr>
          <a:xfrm>
            <a:off x="628650" y="1369219"/>
            <a:ext cx="7886700" cy="3263504"/>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65" name="Google Shape;65;p15"/>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6" name="Google Shape;66;p15"/>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7" name="Google Shape;67;p15"/>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629841" y="342900"/>
            <a:ext cx="2949178" cy="120015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70" name="Google Shape;70;p16"/>
          <p:cNvSpPr txBox="1">
            <a:spLocks noGrp="1"/>
          </p:cNvSpPr>
          <p:nvPr>
            <p:ph type="body" idx="1"/>
          </p:nvPr>
        </p:nvSpPr>
        <p:spPr>
          <a:xfrm>
            <a:off x="3887391" y="740569"/>
            <a:ext cx="4629150" cy="3655219"/>
          </a:xfrm>
          <a:prstGeom prst="rect">
            <a:avLst/>
          </a:prstGeom>
          <a:noFill/>
          <a:ln>
            <a:noFill/>
          </a:ln>
        </p:spPr>
        <p:txBody>
          <a:bodyPr spcFirstLastPara="1" wrap="square" lIns="68575" tIns="34275" rIns="68575" bIns="34275" anchor="t" anchorCtr="0">
            <a:normAutofit/>
          </a:bodyPr>
          <a:lstStyle>
            <a:lvl1pPr marL="457200" lvl="0" indent="-381000" algn="l">
              <a:lnSpc>
                <a:spcPct val="90000"/>
              </a:lnSpc>
              <a:spcBef>
                <a:spcPts val="800"/>
              </a:spcBef>
              <a:spcAft>
                <a:spcPts val="0"/>
              </a:spcAft>
              <a:buClr>
                <a:schemeClr val="dk1"/>
              </a:buClr>
              <a:buSzPts val="2400"/>
              <a:buChar char="•"/>
              <a:defRPr sz="2400"/>
            </a:lvl1pPr>
            <a:lvl2pPr marL="914400" lvl="1" indent="-361950" algn="l">
              <a:lnSpc>
                <a:spcPct val="90000"/>
              </a:lnSpc>
              <a:spcBef>
                <a:spcPts val="400"/>
              </a:spcBef>
              <a:spcAft>
                <a:spcPts val="0"/>
              </a:spcAft>
              <a:buClr>
                <a:schemeClr val="dk1"/>
              </a:buClr>
              <a:buSzPts val="2100"/>
              <a:buChar char="•"/>
              <a:defRPr sz="2100"/>
            </a:lvl2pPr>
            <a:lvl3pPr marL="1371600" lvl="2" indent="-342900" algn="l">
              <a:lnSpc>
                <a:spcPct val="90000"/>
              </a:lnSpc>
              <a:spcBef>
                <a:spcPts val="400"/>
              </a:spcBef>
              <a:spcAft>
                <a:spcPts val="0"/>
              </a:spcAft>
              <a:buClr>
                <a:schemeClr val="dk1"/>
              </a:buClr>
              <a:buSzPts val="1800"/>
              <a:buChar char="•"/>
              <a:defRPr sz="1800"/>
            </a:lvl3pPr>
            <a:lvl4pPr marL="1828800" lvl="3" indent="-323850" algn="l">
              <a:lnSpc>
                <a:spcPct val="90000"/>
              </a:lnSpc>
              <a:spcBef>
                <a:spcPts val="400"/>
              </a:spcBef>
              <a:spcAft>
                <a:spcPts val="0"/>
              </a:spcAft>
              <a:buClr>
                <a:schemeClr val="dk1"/>
              </a:buClr>
              <a:buSzPts val="1500"/>
              <a:buChar char="•"/>
              <a:defRPr sz="1500"/>
            </a:lvl4pPr>
            <a:lvl5pPr marL="2286000" lvl="4" indent="-323850" algn="l">
              <a:lnSpc>
                <a:spcPct val="90000"/>
              </a:lnSpc>
              <a:spcBef>
                <a:spcPts val="400"/>
              </a:spcBef>
              <a:spcAft>
                <a:spcPts val="0"/>
              </a:spcAft>
              <a:buClr>
                <a:schemeClr val="dk1"/>
              </a:buClr>
              <a:buSzPts val="1500"/>
              <a:buChar char="•"/>
              <a:defRPr sz="1500"/>
            </a:lvl5pPr>
            <a:lvl6pPr marL="2743200" lvl="5" indent="-323850" algn="l">
              <a:lnSpc>
                <a:spcPct val="90000"/>
              </a:lnSpc>
              <a:spcBef>
                <a:spcPts val="400"/>
              </a:spcBef>
              <a:spcAft>
                <a:spcPts val="0"/>
              </a:spcAft>
              <a:buClr>
                <a:schemeClr val="dk1"/>
              </a:buClr>
              <a:buSzPts val="1500"/>
              <a:buChar char="•"/>
              <a:defRPr sz="1500"/>
            </a:lvl6pPr>
            <a:lvl7pPr marL="3200400" lvl="6" indent="-323850" algn="l">
              <a:lnSpc>
                <a:spcPct val="90000"/>
              </a:lnSpc>
              <a:spcBef>
                <a:spcPts val="400"/>
              </a:spcBef>
              <a:spcAft>
                <a:spcPts val="0"/>
              </a:spcAft>
              <a:buClr>
                <a:schemeClr val="dk1"/>
              </a:buClr>
              <a:buSzPts val="1500"/>
              <a:buChar char="•"/>
              <a:defRPr sz="1500"/>
            </a:lvl7pPr>
            <a:lvl8pPr marL="3657600" lvl="7" indent="-323850" algn="l">
              <a:lnSpc>
                <a:spcPct val="90000"/>
              </a:lnSpc>
              <a:spcBef>
                <a:spcPts val="400"/>
              </a:spcBef>
              <a:spcAft>
                <a:spcPts val="0"/>
              </a:spcAft>
              <a:buClr>
                <a:schemeClr val="dk1"/>
              </a:buClr>
              <a:buSzPts val="1500"/>
              <a:buChar char="•"/>
              <a:defRPr sz="1500"/>
            </a:lvl8pPr>
            <a:lvl9pPr marL="4114800" lvl="8" indent="-323850" algn="l">
              <a:lnSpc>
                <a:spcPct val="90000"/>
              </a:lnSpc>
              <a:spcBef>
                <a:spcPts val="400"/>
              </a:spcBef>
              <a:spcAft>
                <a:spcPts val="0"/>
              </a:spcAft>
              <a:buClr>
                <a:schemeClr val="dk1"/>
              </a:buClr>
              <a:buSzPts val="1500"/>
              <a:buChar char="•"/>
              <a:defRPr sz="1500"/>
            </a:lvl9pPr>
          </a:lstStyle>
          <a:p>
            <a:endParaRPr/>
          </a:p>
        </p:txBody>
      </p:sp>
      <p:sp>
        <p:nvSpPr>
          <p:cNvPr id="71" name="Google Shape;71;p16"/>
          <p:cNvSpPr txBox="1">
            <a:spLocks noGrp="1"/>
          </p:cNvSpPr>
          <p:nvPr>
            <p:ph type="body" idx="2"/>
          </p:nvPr>
        </p:nvSpPr>
        <p:spPr>
          <a:xfrm>
            <a:off x="629841" y="1543050"/>
            <a:ext cx="2949178" cy="2858691"/>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a:endParaRPr/>
          </a:p>
        </p:txBody>
      </p:sp>
      <p:sp>
        <p:nvSpPr>
          <p:cNvPr id="72" name="Google Shape;72;p16"/>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73" name="Google Shape;73;p16"/>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74" name="Google Shape;74;p16"/>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5"/>
        <p:cNvGrpSpPr/>
        <p:nvPr/>
      </p:nvGrpSpPr>
      <p:grpSpPr>
        <a:xfrm>
          <a:off x="0" y="0"/>
          <a:ext cx="0" cy="0"/>
          <a:chOff x="0" y="0"/>
          <a:chExt cx="0" cy="0"/>
        </a:xfrm>
      </p:grpSpPr>
      <p:sp>
        <p:nvSpPr>
          <p:cNvPr id="76" name="Google Shape;76;p17"/>
          <p:cNvSpPr txBox="1">
            <a:spLocks noGrp="1"/>
          </p:cNvSpPr>
          <p:nvPr>
            <p:ph type="title"/>
          </p:nvPr>
        </p:nvSpPr>
        <p:spPr>
          <a:xfrm>
            <a:off x="629841" y="342900"/>
            <a:ext cx="2949178" cy="120015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77" name="Google Shape;77;p17"/>
          <p:cNvSpPr>
            <a:spLocks noGrp="1"/>
          </p:cNvSpPr>
          <p:nvPr>
            <p:ph type="pic" idx="2"/>
          </p:nvPr>
        </p:nvSpPr>
        <p:spPr>
          <a:xfrm>
            <a:off x="3887391" y="740569"/>
            <a:ext cx="4629150" cy="3655219"/>
          </a:xfrm>
          <a:prstGeom prst="rect">
            <a:avLst/>
          </a:prstGeom>
          <a:noFill/>
          <a:ln>
            <a:noFill/>
          </a:ln>
        </p:spPr>
      </p:sp>
      <p:sp>
        <p:nvSpPr>
          <p:cNvPr id="78" name="Google Shape;78;p17"/>
          <p:cNvSpPr txBox="1">
            <a:spLocks noGrp="1"/>
          </p:cNvSpPr>
          <p:nvPr>
            <p:ph type="body" idx="1"/>
          </p:nvPr>
        </p:nvSpPr>
        <p:spPr>
          <a:xfrm>
            <a:off x="629841" y="1543050"/>
            <a:ext cx="2949178" cy="2858691"/>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a:endParaRPr/>
          </a:p>
        </p:txBody>
      </p:sp>
      <p:sp>
        <p:nvSpPr>
          <p:cNvPr id="79" name="Google Shape;79;p17"/>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0" name="Google Shape;80;p17"/>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1" name="Google Shape;81;p17"/>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82"/>
        <p:cNvGrpSpPr/>
        <p:nvPr/>
      </p:nvGrpSpPr>
      <p:grpSpPr>
        <a:xfrm>
          <a:off x="0" y="0"/>
          <a:ext cx="0" cy="0"/>
          <a:chOff x="0" y="0"/>
          <a:chExt cx="0" cy="0"/>
        </a:xfrm>
      </p:grpSpPr>
      <p:sp>
        <p:nvSpPr>
          <p:cNvPr id="83" name="Google Shape;83;p18"/>
          <p:cNvSpPr txBox="1">
            <a:spLocks noGrp="1"/>
          </p:cNvSpPr>
          <p:nvPr>
            <p:ph type="title"/>
          </p:nvPr>
        </p:nvSpPr>
        <p:spPr>
          <a:xfrm>
            <a:off x="623888" y="1282304"/>
            <a:ext cx="7886700" cy="2139553"/>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84" name="Google Shape;84;p18"/>
          <p:cNvSpPr txBox="1">
            <a:spLocks noGrp="1"/>
          </p:cNvSpPr>
          <p:nvPr>
            <p:ph type="body" idx="1"/>
          </p:nvPr>
        </p:nvSpPr>
        <p:spPr>
          <a:xfrm>
            <a:off x="623888" y="3442097"/>
            <a:ext cx="7886700" cy="112514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rgbClr val="888888"/>
              </a:buClr>
              <a:buSzPts val="1800"/>
              <a:buNone/>
              <a:defRPr sz="1800">
                <a:solidFill>
                  <a:srgbClr val="888888"/>
                </a:solidFill>
              </a:defRPr>
            </a:lvl1pPr>
            <a:lvl2pPr marL="914400" lvl="1" indent="-228600" algn="l">
              <a:lnSpc>
                <a:spcPct val="90000"/>
              </a:lnSpc>
              <a:spcBef>
                <a:spcPts val="400"/>
              </a:spcBef>
              <a:spcAft>
                <a:spcPts val="0"/>
              </a:spcAft>
              <a:buClr>
                <a:srgbClr val="888888"/>
              </a:buClr>
              <a:buSzPts val="1500"/>
              <a:buNone/>
              <a:defRPr sz="1500">
                <a:solidFill>
                  <a:srgbClr val="888888"/>
                </a:solidFill>
              </a:defRPr>
            </a:lvl2pPr>
            <a:lvl3pPr marL="1371600" lvl="2" indent="-228600" algn="l">
              <a:lnSpc>
                <a:spcPct val="90000"/>
              </a:lnSpc>
              <a:spcBef>
                <a:spcPts val="400"/>
              </a:spcBef>
              <a:spcAft>
                <a:spcPts val="0"/>
              </a:spcAft>
              <a:buClr>
                <a:srgbClr val="888888"/>
              </a:buClr>
              <a:buSzPts val="1400"/>
              <a:buNone/>
              <a:defRPr sz="1400">
                <a:solidFill>
                  <a:srgbClr val="888888"/>
                </a:solidFill>
              </a:defRPr>
            </a:lvl3pPr>
            <a:lvl4pPr marL="1828800" lvl="3" indent="-228600" algn="l">
              <a:lnSpc>
                <a:spcPct val="90000"/>
              </a:lnSpc>
              <a:spcBef>
                <a:spcPts val="400"/>
              </a:spcBef>
              <a:spcAft>
                <a:spcPts val="0"/>
              </a:spcAft>
              <a:buClr>
                <a:srgbClr val="888888"/>
              </a:buClr>
              <a:buSzPts val="1200"/>
              <a:buNone/>
              <a:defRPr sz="1200">
                <a:solidFill>
                  <a:srgbClr val="888888"/>
                </a:solidFill>
              </a:defRPr>
            </a:lvl4pPr>
            <a:lvl5pPr marL="2286000" lvl="4" indent="-228600" algn="l">
              <a:lnSpc>
                <a:spcPct val="90000"/>
              </a:lnSpc>
              <a:spcBef>
                <a:spcPts val="400"/>
              </a:spcBef>
              <a:spcAft>
                <a:spcPts val="0"/>
              </a:spcAft>
              <a:buClr>
                <a:srgbClr val="888888"/>
              </a:buClr>
              <a:buSzPts val="1200"/>
              <a:buNone/>
              <a:defRPr sz="1200">
                <a:solidFill>
                  <a:srgbClr val="888888"/>
                </a:solidFill>
              </a:defRPr>
            </a:lvl5pPr>
            <a:lvl6pPr marL="2743200" lvl="5" indent="-228600" algn="l">
              <a:lnSpc>
                <a:spcPct val="90000"/>
              </a:lnSpc>
              <a:spcBef>
                <a:spcPts val="400"/>
              </a:spcBef>
              <a:spcAft>
                <a:spcPts val="0"/>
              </a:spcAft>
              <a:buClr>
                <a:srgbClr val="888888"/>
              </a:buClr>
              <a:buSzPts val="1200"/>
              <a:buNone/>
              <a:defRPr sz="1200">
                <a:solidFill>
                  <a:srgbClr val="888888"/>
                </a:solidFill>
              </a:defRPr>
            </a:lvl6pPr>
            <a:lvl7pPr marL="3200400" lvl="6" indent="-228600" algn="l">
              <a:lnSpc>
                <a:spcPct val="90000"/>
              </a:lnSpc>
              <a:spcBef>
                <a:spcPts val="400"/>
              </a:spcBef>
              <a:spcAft>
                <a:spcPts val="0"/>
              </a:spcAft>
              <a:buClr>
                <a:srgbClr val="888888"/>
              </a:buClr>
              <a:buSzPts val="1200"/>
              <a:buNone/>
              <a:defRPr sz="1200">
                <a:solidFill>
                  <a:srgbClr val="888888"/>
                </a:solidFill>
              </a:defRPr>
            </a:lvl7pPr>
            <a:lvl8pPr marL="3657600" lvl="7" indent="-228600" algn="l">
              <a:lnSpc>
                <a:spcPct val="90000"/>
              </a:lnSpc>
              <a:spcBef>
                <a:spcPts val="400"/>
              </a:spcBef>
              <a:spcAft>
                <a:spcPts val="0"/>
              </a:spcAft>
              <a:buClr>
                <a:srgbClr val="888888"/>
              </a:buClr>
              <a:buSzPts val="1200"/>
              <a:buNone/>
              <a:defRPr sz="1200">
                <a:solidFill>
                  <a:srgbClr val="888888"/>
                </a:solidFill>
              </a:defRPr>
            </a:lvl8pPr>
            <a:lvl9pPr marL="4114800" lvl="8" indent="-228600" algn="l">
              <a:lnSpc>
                <a:spcPct val="90000"/>
              </a:lnSpc>
              <a:spcBef>
                <a:spcPts val="400"/>
              </a:spcBef>
              <a:spcAft>
                <a:spcPts val="0"/>
              </a:spcAft>
              <a:buClr>
                <a:srgbClr val="888888"/>
              </a:buClr>
              <a:buSzPts val="1200"/>
              <a:buNone/>
              <a:defRPr sz="1200">
                <a:solidFill>
                  <a:srgbClr val="888888"/>
                </a:solidFill>
              </a:defRPr>
            </a:lvl9pPr>
          </a:lstStyle>
          <a:p>
            <a:endParaRPr/>
          </a:p>
        </p:txBody>
      </p:sp>
      <p:sp>
        <p:nvSpPr>
          <p:cNvPr id="85" name="Google Shape;85;p18"/>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6" name="Google Shape;86;p18"/>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7" name="Google Shape;87;p18"/>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88"/>
        <p:cNvGrpSpPr/>
        <p:nvPr/>
      </p:nvGrpSpPr>
      <p:grpSpPr>
        <a:xfrm>
          <a:off x="0" y="0"/>
          <a:ext cx="0" cy="0"/>
          <a:chOff x="0" y="0"/>
          <a:chExt cx="0" cy="0"/>
        </a:xfrm>
      </p:grpSpPr>
      <p:sp>
        <p:nvSpPr>
          <p:cNvPr id="89" name="Google Shape;89;p19"/>
          <p:cNvSpPr txBox="1">
            <a:spLocks noGrp="1"/>
          </p:cNvSpPr>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90" name="Google Shape;90;p19"/>
          <p:cNvSpPr txBox="1">
            <a:spLocks noGrp="1"/>
          </p:cNvSpPr>
          <p:nvPr>
            <p:ph type="body" idx="1"/>
          </p:nvPr>
        </p:nvSpPr>
        <p:spPr>
          <a:xfrm>
            <a:off x="628650" y="1369219"/>
            <a:ext cx="3886200" cy="3263504"/>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91" name="Google Shape;91;p19"/>
          <p:cNvSpPr txBox="1">
            <a:spLocks noGrp="1"/>
          </p:cNvSpPr>
          <p:nvPr>
            <p:ph type="body" idx="2"/>
          </p:nvPr>
        </p:nvSpPr>
        <p:spPr>
          <a:xfrm>
            <a:off x="4629150" y="1369219"/>
            <a:ext cx="3886200" cy="3263504"/>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92" name="Google Shape;92;p19"/>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3" name="Google Shape;93;p19"/>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4" name="Google Shape;94;p19"/>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95"/>
        <p:cNvGrpSpPr/>
        <p:nvPr/>
      </p:nvGrpSpPr>
      <p:grpSpPr>
        <a:xfrm>
          <a:off x="0" y="0"/>
          <a:ext cx="0" cy="0"/>
          <a:chOff x="0" y="0"/>
          <a:chExt cx="0" cy="0"/>
        </a:xfrm>
      </p:grpSpPr>
      <p:sp>
        <p:nvSpPr>
          <p:cNvPr id="96" name="Google Shape;96;p20"/>
          <p:cNvSpPr txBox="1">
            <a:spLocks noGrp="1"/>
          </p:cNvSpPr>
          <p:nvPr>
            <p:ph type="title"/>
          </p:nvPr>
        </p:nvSpPr>
        <p:spPr>
          <a:xfrm>
            <a:off x="629841"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97" name="Google Shape;97;p20"/>
          <p:cNvSpPr txBox="1">
            <a:spLocks noGrp="1"/>
          </p:cNvSpPr>
          <p:nvPr>
            <p:ph type="body" idx="1"/>
          </p:nvPr>
        </p:nvSpPr>
        <p:spPr>
          <a:xfrm>
            <a:off x="629841" y="1260872"/>
            <a:ext cx="3868340" cy="617934"/>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dk1"/>
              </a:buClr>
              <a:buSzPts val="1800"/>
              <a:buNone/>
              <a:defRPr sz="1800" b="1"/>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
        <p:nvSpPr>
          <p:cNvPr id="98" name="Google Shape;98;p20"/>
          <p:cNvSpPr txBox="1">
            <a:spLocks noGrp="1"/>
          </p:cNvSpPr>
          <p:nvPr>
            <p:ph type="body" idx="2"/>
          </p:nvPr>
        </p:nvSpPr>
        <p:spPr>
          <a:xfrm>
            <a:off x="629841" y="1878806"/>
            <a:ext cx="3868340" cy="2763441"/>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99" name="Google Shape;99;p20"/>
          <p:cNvSpPr txBox="1">
            <a:spLocks noGrp="1"/>
          </p:cNvSpPr>
          <p:nvPr>
            <p:ph type="body" idx="3"/>
          </p:nvPr>
        </p:nvSpPr>
        <p:spPr>
          <a:xfrm>
            <a:off x="4629150" y="1260872"/>
            <a:ext cx="3887391" cy="617934"/>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dk1"/>
              </a:buClr>
              <a:buSzPts val="1800"/>
              <a:buNone/>
              <a:defRPr sz="1800" b="1"/>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
        <p:nvSpPr>
          <p:cNvPr id="100" name="Google Shape;100;p20"/>
          <p:cNvSpPr txBox="1">
            <a:spLocks noGrp="1"/>
          </p:cNvSpPr>
          <p:nvPr>
            <p:ph type="body" idx="4"/>
          </p:nvPr>
        </p:nvSpPr>
        <p:spPr>
          <a:xfrm>
            <a:off x="4629150" y="1878806"/>
            <a:ext cx="3887391" cy="2763441"/>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01" name="Google Shape;101;p20"/>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2" name="Google Shape;102;p20"/>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3" name="Google Shape;103;p20"/>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04"/>
        <p:cNvGrpSpPr/>
        <p:nvPr/>
      </p:nvGrpSpPr>
      <p:grpSpPr>
        <a:xfrm>
          <a:off x="0" y="0"/>
          <a:ext cx="0" cy="0"/>
          <a:chOff x="0" y="0"/>
          <a:chExt cx="0" cy="0"/>
        </a:xfrm>
      </p:grpSpPr>
      <p:sp>
        <p:nvSpPr>
          <p:cNvPr id="105" name="Google Shape;105;p21"/>
          <p:cNvSpPr txBox="1">
            <a:spLocks noGrp="1"/>
          </p:cNvSpPr>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06" name="Google Shape;106;p21"/>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7" name="Google Shape;107;p21"/>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8" name="Google Shape;108;p21"/>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09"/>
        <p:cNvGrpSpPr/>
        <p:nvPr/>
      </p:nvGrpSpPr>
      <p:grpSpPr>
        <a:xfrm>
          <a:off x="0" y="0"/>
          <a:ext cx="0" cy="0"/>
          <a:chOff x="0" y="0"/>
          <a:chExt cx="0" cy="0"/>
        </a:xfrm>
      </p:grpSpPr>
      <p:sp>
        <p:nvSpPr>
          <p:cNvPr id="110" name="Google Shape;110;p22"/>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1" name="Google Shape;111;p22"/>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2" name="Google Shape;112;p22"/>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13"/>
        <p:cNvGrpSpPr/>
        <p:nvPr/>
      </p:nvGrpSpPr>
      <p:grpSpPr>
        <a:xfrm>
          <a:off x="0" y="0"/>
          <a:ext cx="0" cy="0"/>
          <a:chOff x="0" y="0"/>
          <a:chExt cx="0" cy="0"/>
        </a:xfrm>
      </p:grpSpPr>
      <p:sp>
        <p:nvSpPr>
          <p:cNvPr id="114" name="Google Shape;114;p23"/>
          <p:cNvSpPr txBox="1">
            <a:spLocks noGrp="1"/>
          </p:cNvSpPr>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15" name="Google Shape;115;p23"/>
          <p:cNvSpPr txBox="1">
            <a:spLocks noGrp="1"/>
          </p:cNvSpPr>
          <p:nvPr>
            <p:ph type="body" idx="1"/>
          </p:nvPr>
        </p:nvSpPr>
        <p:spPr>
          <a:xfrm rot="5400000">
            <a:off x="2940248" y="-942379"/>
            <a:ext cx="3263504" cy="78867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16" name="Google Shape;116;p23"/>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7" name="Google Shape;117;p23"/>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8" name="Google Shape;118;p23"/>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19"/>
        <p:cNvGrpSpPr/>
        <p:nvPr/>
      </p:nvGrpSpPr>
      <p:grpSpPr>
        <a:xfrm>
          <a:off x="0" y="0"/>
          <a:ext cx="0" cy="0"/>
          <a:chOff x="0" y="0"/>
          <a:chExt cx="0" cy="0"/>
        </a:xfrm>
      </p:grpSpPr>
      <p:sp>
        <p:nvSpPr>
          <p:cNvPr id="120" name="Google Shape;120;p24"/>
          <p:cNvSpPr txBox="1">
            <a:spLocks noGrp="1"/>
          </p:cNvSpPr>
          <p:nvPr>
            <p:ph type="title"/>
          </p:nvPr>
        </p:nvSpPr>
        <p:spPr>
          <a:xfrm rot="5400000">
            <a:off x="5350073" y="1467445"/>
            <a:ext cx="4358879" cy="1971675"/>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21" name="Google Shape;121;p24"/>
          <p:cNvSpPr txBox="1">
            <a:spLocks noGrp="1"/>
          </p:cNvSpPr>
          <p:nvPr>
            <p:ph type="body" idx="1"/>
          </p:nvPr>
        </p:nvSpPr>
        <p:spPr>
          <a:xfrm rot="5400000">
            <a:off x="1349573" y="-447080"/>
            <a:ext cx="4358879" cy="5800725"/>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22" name="Google Shape;122;p24"/>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23" name="Google Shape;123;p24"/>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24" name="Google Shape;124;p24"/>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52" name="Google Shape;52;p13"/>
          <p:cNvSpPr txBox="1">
            <a:spLocks noGrp="1"/>
          </p:cNvSpPr>
          <p:nvPr>
            <p:ph type="body" idx="1"/>
          </p:nvPr>
        </p:nvSpPr>
        <p:spPr>
          <a:xfrm>
            <a:off x="628650" y="1369219"/>
            <a:ext cx="7886700" cy="3263504"/>
          </a:xfrm>
          <a:prstGeom prst="rect">
            <a:avLst/>
          </a:prstGeom>
          <a:noFill/>
          <a:ln>
            <a:noFill/>
          </a:ln>
        </p:spPr>
        <p:txBody>
          <a:bodyPr spcFirstLastPara="1" wrap="square" lIns="68575" tIns="34275" rIns="68575" bIns="34275" anchor="t" anchorCtr="0">
            <a:normAutofit/>
          </a:bodyPr>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53" name="Google Shape;53;p13"/>
          <p:cNvSpPr txBox="1">
            <a:spLocks noGrp="1"/>
          </p:cNvSpPr>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marR="0" lvl="0" algn="l" rtl="0">
              <a:spcBef>
                <a:spcPts val="0"/>
              </a:spcBef>
              <a:spcAft>
                <a:spcPts val="0"/>
              </a:spcAft>
              <a:buSzPts val="11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9pPr>
          </a:lstStyle>
          <a:p>
            <a:endParaRPr/>
          </a:p>
        </p:txBody>
      </p:sp>
      <p:sp>
        <p:nvSpPr>
          <p:cNvPr id="54" name="Google Shape;54;p13"/>
          <p:cNvSpPr txBox="1">
            <a:spLocks noGrp="1"/>
          </p:cNvSpPr>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marR="0" lvl="0" algn="ctr" rtl="0">
              <a:spcBef>
                <a:spcPts val="0"/>
              </a:spcBef>
              <a:spcAft>
                <a:spcPts val="0"/>
              </a:spcAft>
              <a:buSzPts val="11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100"/>
              <a:buNone/>
              <a:defRPr sz="1400" b="0" i="0" u="none" strike="noStrike" cap="none">
                <a:solidFill>
                  <a:schemeClr val="dk1"/>
                </a:solidFill>
                <a:latin typeface="Calibri"/>
                <a:ea typeface="Calibri"/>
                <a:cs typeface="Calibri"/>
                <a:sym typeface="Calibri"/>
              </a:defRPr>
            </a:lvl9pPr>
          </a:lstStyle>
          <a:p>
            <a:endParaRPr/>
          </a:p>
        </p:txBody>
      </p:sp>
      <p:sp>
        <p:nvSpPr>
          <p:cNvPr id="55" name="Google Shape;55;p13"/>
          <p:cNvSpPr txBox="1">
            <a:spLocks noGrp="1"/>
          </p:cNvSpPr>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900" b="0" i="0" u="none" strike="noStrike" cap="none">
                <a:solidFill>
                  <a:srgbClr val="888888"/>
                </a:solidFill>
                <a:latin typeface="Calibri"/>
                <a:ea typeface="Calibri"/>
                <a:cs typeface="Calibri"/>
                <a:sym typeface="Calibri"/>
              </a:defRPr>
            </a:lvl1pPr>
            <a:lvl2pPr marL="0" marR="0" lvl="1" indent="0" algn="r" rtl="0">
              <a:spcBef>
                <a:spcPts val="0"/>
              </a:spcBef>
              <a:buNone/>
              <a:defRPr sz="900" b="0" i="0" u="none" strike="noStrike" cap="none">
                <a:solidFill>
                  <a:srgbClr val="888888"/>
                </a:solidFill>
                <a:latin typeface="Calibri"/>
                <a:ea typeface="Calibri"/>
                <a:cs typeface="Calibri"/>
                <a:sym typeface="Calibri"/>
              </a:defRPr>
            </a:lvl2pPr>
            <a:lvl3pPr marL="0" marR="0" lvl="2" indent="0" algn="r" rtl="0">
              <a:spcBef>
                <a:spcPts val="0"/>
              </a:spcBef>
              <a:buNone/>
              <a:defRPr sz="900" b="0" i="0" u="none" strike="noStrike" cap="none">
                <a:solidFill>
                  <a:srgbClr val="888888"/>
                </a:solidFill>
                <a:latin typeface="Calibri"/>
                <a:ea typeface="Calibri"/>
                <a:cs typeface="Calibri"/>
                <a:sym typeface="Calibri"/>
              </a:defRPr>
            </a:lvl3pPr>
            <a:lvl4pPr marL="0" marR="0" lvl="3" indent="0" algn="r" rtl="0">
              <a:spcBef>
                <a:spcPts val="0"/>
              </a:spcBef>
              <a:buNone/>
              <a:defRPr sz="900" b="0" i="0" u="none" strike="noStrike" cap="none">
                <a:solidFill>
                  <a:srgbClr val="888888"/>
                </a:solidFill>
                <a:latin typeface="Calibri"/>
                <a:ea typeface="Calibri"/>
                <a:cs typeface="Calibri"/>
                <a:sym typeface="Calibri"/>
              </a:defRPr>
            </a:lvl4pPr>
            <a:lvl5pPr marL="0" marR="0" lvl="4" indent="0" algn="r" rtl="0">
              <a:spcBef>
                <a:spcPts val="0"/>
              </a:spcBef>
              <a:buNone/>
              <a:defRPr sz="900" b="0" i="0" u="none" strike="noStrike" cap="none">
                <a:solidFill>
                  <a:srgbClr val="888888"/>
                </a:solidFill>
                <a:latin typeface="Calibri"/>
                <a:ea typeface="Calibri"/>
                <a:cs typeface="Calibri"/>
                <a:sym typeface="Calibri"/>
              </a:defRPr>
            </a:lvl5pPr>
            <a:lvl6pPr marL="0" marR="0" lvl="5" indent="0" algn="r" rtl="0">
              <a:spcBef>
                <a:spcPts val="0"/>
              </a:spcBef>
              <a:buNone/>
              <a:defRPr sz="900" b="0" i="0" u="none" strike="noStrike" cap="none">
                <a:solidFill>
                  <a:srgbClr val="888888"/>
                </a:solidFill>
                <a:latin typeface="Calibri"/>
                <a:ea typeface="Calibri"/>
                <a:cs typeface="Calibri"/>
                <a:sym typeface="Calibri"/>
              </a:defRPr>
            </a:lvl6pPr>
            <a:lvl7pPr marL="0" marR="0" lvl="6" indent="0" algn="r" rtl="0">
              <a:spcBef>
                <a:spcPts val="0"/>
              </a:spcBef>
              <a:buNone/>
              <a:defRPr sz="900" b="0" i="0" u="none" strike="noStrike" cap="none">
                <a:solidFill>
                  <a:srgbClr val="888888"/>
                </a:solidFill>
                <a:latin typeface="Calibri"/>
                <a:ea typeface="Calibri"/>
                <a:cs typeface="Calibri"/>
                <a:sym typeface="Calibri"/>
              </a:defRPr>
            </a:lvl7pPr>
            <a:lvl8pPr marL="0" marR="0" lvl="7" indent="0" algn="r" rtl="0">
              <a:spcBef>
                <a:spcPts val="0"/>
              </a:spcBef>
              <a:buNone/>
              <a:defRPr sz="900" b="0" i="0" u="none" strike="noStrike" cap="none">
                <a:solidFill>
                  <a:srgbClr val="888888"/>
                </a:solidFill>
                <a:latin typeface="Calibri"/>
                <a:ea typeface="Calibri"/>
                <a:cs typeface="Calibri"/>
                <a:sym typeface="Calibri"/>
              </a:defRPr>
            </a:lvl8pPr>
            <a:lvl9pPr marL="0" marR="0" lvl="8" indent="0" algn="r" rtl="0">
              <a:spcBef>
                <a:spcPts val="0"/>
              </a:spcBef>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hyperlink" Target="https://www.denemagna.co.uk/page/?title=Work+Experience+%28yrs+10+%26amp%3B+12%29&amp;pid=58" TargetMode="External"/><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hyperlink" Target="https://streaklinks.com/BDUzZRJqKqTSvZLM9A7NOMhn/https%3A%2F%2Fcdn.unifrog.org%2Fvideo%2Fhfxcu5f6a6%2F480.mp4" TargetMode="External"/><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fif"/><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hyperlink" Target="https://www.facebook.com/Dene-Magna-Careers-106752851965798" TargetMode="External"/><Relationship Id="rId5" Type="http://schemas.openxmlformats.org/officeDocument/2006/relationships/hyperlink" Target="https://www.denemagna.co.uk/page/?title=Careers%3A+Years+7+to+13&amp;pid=227" TargetMode="External"/><Relationship Id="rId4" Type="http://schemas.openxmlformats.org/officeDocument/2006/relationships/hyperlink" Target="https://docs.google.com/spreadsheets/d/1licMaHsix73wNoDvtewQy3DQqcbHHVWQLLPjetJP15k/edit?gid=697976432#gid=69797643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25"/>
          <p:cNvSpPr txBox="1">
            <a:spLocks noGrp="1"/>
          </p:cNvSpPr>
          <p:nvPr>
            <p:ph type="ctrTitle"/>
          </p:nvPr>
        </p:nvSpPr>
        <p:spPr>
          <a:xfrm>
            <a:off x="1143000" y="841772"/>
            <a:ext cx="6858000" cy="2410880"/>
          </a:xfrm>
          <a:prstGeom prst="rect">
            <a:avLst/>
          </a:prstGeom>
          <a:noFill/>
          <a:ln>
            <a:noFill/>
          </a:ln>
        </p:spPr>
        <p:txBody>
          <a:bodyPr spcFirstLastPara="1" wrap="square" lIns="68575" tIns="34275" rIns="68575" bIns="34275" anchor="b" anchorCtr="0">
            <a:normAutofit/>
          </a:bodyPr>
          <a:lstStyle/>
          <a:p>
            <a:pPr marL="0" lvl="0" indent="0" algn="ctr" rtl="0">
              <a:lnSpc>
                <a:spcPct val="90000"/>
              </a:lnSpc>
              <a:spcBef>
                <a:spcPts val="0"/>
              </a:spcBef>
              <a:spcAft>
                <a:spcPts val="0"/>
              </a:spcAft>
              <a:buClr>
                <a:srgbClr val="FFD966"/>
              </a:buClr>
              <a:buSzPts val="4500"/>
              <a:buFont typeface="Calibri"/>
              <a:buNone/>
            </a:pPr>
            <a:r>
              <a:rPr lang="en-GB">
                <a:solidFill>
                  <a:srgbClr val="FFD966"/>
                </a:solidFill>
              </a:rPr>
              <a:t/>
            </a:r>
            <a:br>
              <a:rPr lang="en-GB">
                <a:solidFill>
                  <a:srgbClr val="FFD966"/>
                </a:solidFill>
              </a:rPr>
            </a:br>
            <a:endParaRPr>
              <a:solidFill>
                <a:srgbClr val="FFD966"/>
              </a:solidFill>
            </a:endParaRPr>
          </a:p>
        </p:txBody>
      </p:sp>
      <p:sp>
        <p:nvSpPr>
          <p:cNvPr id="130" name="Google Shape;130;p25"/>
          <p:cNvSpPr txBox="1">
            <a:spLocks noGrp="1"/>
          </p:cNvSpPr>
          <p:nvPr>
            <p:ph type="subTitle" idx="1"/>
          </p:nvPr>
        </p:nvSpPr>
        <p:spPr>
          <a:xfrm>
            <a:off x="1143000" y="3585755"/>
            <a:ext cx="6858000" cy="357596"/>
          </a:xfrm>
          <a:prstGeom prst="rect">
            <a:avLst/>
          </a:prstGeom>
          <a:noFill/>
          <a:ln>
            <a:noFill/>
          </a:ln>
        </p:spPr>
        <p:txBody>
          <a:bodyPr spcFirstLastPara="1" wrap="square" lIns="68575" tIns="34275" rIns="68575" bIns="34275" anchor="t" anchorCtr="0">
            <a:normAutofit/>
          </a:bodyPr>
          <a:lstStyle/>
          <a:p>
            <a:pPr marL="0" lvl="0" indent="0" algn="ctr" rtl="0">
              <a:lnSpc>
                <a:spcPct val="90000"/>
              </a:lnSpc>
              <a:spcBef>
                <a:spcPts val="0"/>
              </a:spcBef>
              <a:spcAft>
                <a:spcPts val="0"/>
              </a:spcAft>
              <a:buClr>
                <a:schemeClr val="dk1"/>
              </a:buClr>
              <a:buSzPts val="1800"/>
              <a:buNone/>
            </a:pPr>
            <a:endParaRPr>
              <a:solidFill>
                <a:srgbClr val="FFD966"/>
              </a:solidFill>
            </a:endParaRPr>
          </a:p>
        </p:txBody>
      </p:sp>
      <p:pic>
        <p:nvPicPr>
          <p:cNvPr id="131" name="Google Shape;131;p25"/>
          <p:cNvPicPr preferRelativeResize="0"/>
          <p:nvPr/>
        </p:nvPicPr>
        <p:blipFill rotWithShape="1">
          <a:blip r:embed="rId3">
            <a:alphaModFix/>
          </a:blip>
          <a:srcRect/>
          <a:stretch/>
        </p:blipFill>
        <p:spPr>
          <a:xfrm>
            <a:off x="0" y="0"/>
            <a:ext cx="9144000" cy="5375563"/>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6"/>
          <p:cNvSpPr txBox="1">
            <a:spLocks noGrp="1"/>
          </p:cNvSpPr>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p>
            <a:pPr marL="0" lvl="0" indent="0" algn="l" rtl="0">
              <a:lnSpc>
                <a:spcPct val="90000"/>
              </a:lnSpc>
              <a:spcBef>
                <a:spcPts val="0"/>
              </a:spcBef>
              <a:spcAft>
                <a:spcPts val="0"/>
              </a:spcAft>
              <a:buClr>
                <a:schemeClr val="dk1"/>
              </a:buClr>
              <a:buSzPts val="3300"/>
              <a:buFont typeface="Calibri"/>
              <a:buNone/>
            </a:pPr>
            <a:r>
              <a:rPr lang="en-GB" dirty="0"/>
              <a:t>Benefits of Work </a:t>
            </a:r>
            <a:r>
              <a:rPr lang="en-GB" dirty="0" smtClean="0"/>
              <a:t>Experience </a:t>
            </a:r>
            <a:endParaRPr dirty="0"/>
          </a:p>
        </p:txBody>
      </p:sp>
      <p:sp>
        <p:nvSpPr>
          <p:cNvPr id="137" name="Google Shape;137;p26"/>
          <p:cNvSpPr txBox="1">
            <a:spLocks noGrp="1"/>
          </p:cNvSpPr>
          <p:nvPr>
            <p:ph type="body" idx="1"/>
          </p:nvPr>
        </p:nvSpPr>
        <p:spPr>
          <a:xfrm>
            <a:off x="628650" y="1369219"/>
            <a:ext cx="7886700" cy="3263504"/>
          </a:xfrm>
          <a:prstGeom prst="rect">
            <a:avLst/>
          </a:prstGeom>
          <a:noFill/>
          <a:ln>
            <a:noFill/>
          </a:ln>
        </p:spPr>
        <p:txBody>
          <a:bodyPr spcFirstLastPara="1" wrap="square" lIns="68575" tIns="34275" rIns="68575" bIns="34275" anchor="t" anchorCtr="0">
            <a:normAutofit fontScale="85000" lnSpcReduction="20000"/>
          </a:bodyPr>
          <a:lstStyle/>
          <a:p>
            <a:pPr marL="177800" lvl="0" indent="-179546" algn="l" rtl="0">
              <a:lnSpc>
                <a:spcPct val="90000"/>
              </a:lnSpc>
              <a:spcBef>
                <a:spcPts val="0"/>
              </a:spcBef>
              <a:spcAft>
                <a:spcPts val="0"/>
              </a:spcAft>
              <a:buClr>
                <a:schemeClr val="dk1"/>
              </a:buClr>
              <a:buSzPct val="100000"/>
              <a:buChar char="•"/>
            </a:pPr>
            <a:r>
              <a:rPr lang="en-GB" dirty="0"/>
              <a:t>Gain </a:t>
            </a:r>
            <a:r>
              <a:rPr lang="en-GB" dirty="0" smtClean="0"/>
              <a:t>an insight </a:t>
            </a:r>
            <a:r>
              <a:rPr lang="en-GB" dirty="0"/>
              <a:t>into the world of work</a:t>
            </a:r>
            <a:endParaRPr dirty="0"/>
          </a:p>
          <a:p>
            <a:pPr marL="177800" lvl="0" indent="-179546" algn="l" rtl="0">
              <a:lnSpc>
                <a:spcPct val="90000"/>
              </a:lnSpc>
              <a:spcBef>
                <a:spcPts val="800"/>
              </a:spcBef>
              <a:spcAft>
                <a:spcPts val="0"/>
              </a:spcAft>
              <a:buClr>
                <a:schemeClr val="dk1"/>
              </a:buClr>
              <a:buSzPct val="100000"/>
              <a:buChar char="•"/>
            </a:pPr>
            <a:r>
              <a:rPr lang="en-GB" dirty="0" smtClean="0"/>
              <a:t>Develop your skills</a:t>
            </a:r>
            <a:endParaRPr dirty="0"/>
          </a:p>
          <a:p>
            <a:pPr marL="177800" lvl="0" indent="-179546" algn="l" rtl="0">
              <a:lnSpc>
                <a:spcPct val="90000"/>
              </a:lnSpc>
              <a:spcBef>
                <a:spcPts val="800"/>
              </a:spcBef>
              <a:spcAft>
                <a:spcPts val="0"/>
              </a:spcAft>
              <a:buClr>
                <a:schemeClr val="dk1"/>
              </a:buClr>
              <a:buSzPct val="100000"/>
              <a:buChar char="•"/>
            </a:pPr>
            <a:r>
              <a:rPr lang="en-GB" dirty="0" smtClean="0"/>
              <a:t>Looks good on future applications</a:t>
            </a:r>
            <a:endParaRPr dirty="0"/>
          </a:p>
          <a:p>
            <a:pPr marL="177800" lvl="0" indent="-179546" algn="l" rtl="0">
              <a:lnSpc>
                <a:spcPct val="90000"/>
              </a:lnSpc>
              <a:spcBef>
                <a:spcPts val="800"/>
              </a:spcBef>
              <a:spcAft>
                <a:spcPts val="0"/>
              </a:spcAft>
              <a:buClr>
                <a:schemeClr val="dk1"/>
              </a:buClr>
              <a:buSzPct val="100000"/>
              <a:buChar char="•"/>
            </a:pPr>
            <a:r>
              <a:rPr lang="en-GB" dirty="0"/>
              <a:t>Helps give you confidence</a:t>
            </a:r>
            <a:endParaRPr dirty="0"/>
          </a:p>
          <a:p>
            <a:pPr marL="177800" lvl="0" indent="-179546" algn="l" rtl="0">
              <a:lnSpc>
                <a:spcPct val="90000"/>
              </a:lnSpc>
              <a:spcBef>
                <a:spcPts val="800"/>
              </a:spcBef>
              <a:spcAft>
                <a:spcPts val="0"/>
              </a:spcAft>
              <a:buClr>
                <a:schemeClr val="dk1"/>
              </a:buClr>
              <a:buSzPct val="100000"/>
              <a:buChar char="•"/>
            </a:pPr>
            <a:r>
              <a:rPr lang="en-GB" dirty="0"/>
              <a:t>Helps you in interviews</a:t>
            </a:r>
            <a:endParaRPr dirty="0"/>
          </a:p>
          <a:p>
            <a:pPr marL="177800" lvl="0" indent="-179546" algn="l" rtl="0">
              <a:lnSpc>
                <a:spcPct val="90000"/>
              </a:lnSpc>
              <a:spcBef>
                <a:spcPts val="800"/>
              </a:spcBef>
              <a:spcAft>
                <a:spcPts val="0"/>
              </a:spcAft>
              <a:buClr>
                <a:schemeClr val="dk1"/>
              </a:buClr>
              <a:buSzPct val="100000"/>
              <a:buChar char="•"/>
            </a:pPr>
            <a:r>
              <a:rPr lang="en-GB" dirty="0"/>
              <a:t>M</a:t>
            </a:r>
            <a:r>
              <a:rPr lang="en-GB" dirty="0" smtClean="0"/>
              <a:t>ake </a:t>
            </a:r>
            <a:r>
              <a:rPr lang="en-GB" dirty="0"/>
              <a:t>useful </a:t>
            </a:r>
            <a:r>
              <a:rPr lang="en-GB" dirty="0" smtClean="0"/>
              <a:t>contacts</a:t>
            </a:r>
            <a:endParaRPr dirty="0"/>
          </a:p>
          <a:p>
            <a:pPr marL="177800" lvl="0" indent="-179546" algn="l" rtl="0">
              <a:lnSpc>
                <a:spcPct val="90000"/>
              </a:lnSpc>
              <a:spcBef>
                <a:spcPts val="800"/>
              </a:spcBef>
              <a:spcAft>
                <a:spcPts val="0"/>
              </a:spcAft>
              <a:buClr>
                <a:schemeClr val="dk1"/>
              </a:buClr>
              <a:buSzPct val="100000"/>
              <a:buChar char="•"/>
            </a:pPr>
            <a:r>
              <a:rPr lang="en-GB" dirty="0"/>
              <a:t>W</a:t>
            </a:r>
            <a:r>
              <a:rPr lang="en-GB" dirty="0" smtClean="0"/>
              <a:t>ork</a:t>
            </a:r>
            <a:r>
              <a:rPr lang="en-GB" dirty="0"/>
              <a:t> out what you like and don’t like</a:t>
            </a:r>
            <a:endParaRPr dirty="0"/>
          </a:p>
          <a:p>
            <a:pPr marL="177800" lvl="0" indent="-179546" algn="l" rtl="0">
              <a:lnSpc>
                <a:spcPct val="90000"/>
              </a:lnSpc>
              <a:spcBef>
                <a:spcPts val="800"/>
              </a:spcBef>
              <a:spcAft>
                <a:spcPts val="0"/>
              </a:spcAft>
              <a:buClr>
                <a:schemeClr val="dk1"/>
              </a:buClr>
              <a:buSzPct val="100000"/>
              <a:buChar char="•"/>
            </a:pPr>
            <a:r>
              <a:rPr lang="en-GB" dirty="0" smtClean="0"/>
              <a:t>Get </a:t>
            </a:r>
            <a:r>
              <a:rPr lang="en-GB" dirty="0"/>
              <a:t>exposure to management</a:t>
            </a:r>
            <a:endParaRPr dirty="0"/>
          </a:p>
          <a:p>
            <a:pPr marL="177800" lvl="0" indent="-179546" algn="l" rtl="0">
              <a:lnSpc>
                <a:spcPct val="90000"/>
              </a:lnSpc>
              <a:spcBef>
                <a:spcPts val="800"/>
              </a:spcBef>
              <a:spcAft>
                <a:spcPts val="0"/>
              </a:spcAft>
              <a:buClr>
                <a:schemeClr val="dk1"/>
              </a:buClr>
              <a:buSzPct val="100000"/>
              <a:buChar char="•"/>
            </a:pPr>
            <a:r>
              <a:rPr lang="en-GB" dirty="0" smtClean="0"/>
              <a:t>Gain </a:t>
            </a:r>
            <a:r>
              <a:rPr lang="en-GB" dirty="0"/>
              <a:t>practical knowledge</a:t>
            </a:r>
            <a:endParaRPr dirty="0"/>
          </a:p>
          <a:p>
            <a:pPr marL="177800" lvl="0" indent="-179546" algn="l" rtl="0">
              <a:lnSpc>
                <a:spcPct val="90000"/>
              </a:lnSpc>
              <a:spcBef>
                <a:spcPts val="800"/>
              </a:spcBef>
              <a:spcAft>
                <a:spcPts val="0"/>
              </a:spcAft>
              <a:buClr>
                <a:schemeClr val="dk1"/>
              </a:buClr>
              <a:buSzPct val="100000"/>
              <a:buChar char="•"/>
            </a:pPr>
            <a:r>
              <a:rPr lang="en-GB" dirty="0" smtClean="0"/>
              <a:t>May help </a:t>
            </a:r>
            <a:r>
              <a:rPr lang="en-GB" dirty="0"/>
              <a:t>your motivation to do well</a:t>
            </a:r>
            <a:endParaRPr dirty="0"/>
          </a:p>
          <a:p>
            <a:pPr marL="177800" lvl="0" indent="-179546" algn="l" rtl="0">
              <a:lnSpc>
                <a:spcPct val="90000"/>
              </a:lnSpc>
              <a:spcBef>
                <a:spcPts val="800"/>
              </a:spcBef>
              <a:spcAft>
                <a:spcPts val="0"/>
              </a:spcAft>
              <a:buClr>
                <a:schemeClr val="dk1"/>
              </a:buClr>
              <a:buSzPct val="100000"/>
              <a:buChar char="•"/>
            </a:pPr>
            <a:r>
              <a:rPr lang="en-GB" dirty="0" smtClean="0"/>
              <a:t>Helps put school </a:t>
            </a:r>
            <a:r>
              <a:rPr lang="en-GB" dirty="0"/>
              <a:t>into perspective</a:t>
            </a:r>
            <a:endParaRPr dirty="0"/>
          </a:p>
          <a:p>
            <a:pPr marL="177800" lvl="0" indent="-76200" algn="l" rtl="0">
              <a:lnSpc>
                <a:spcPct val="90000"/>
              </a:lnSpc>
              <a:spcBef>
                <a:spcPts val="800"/>
              </a:spcBef>
              <a:spcAft>
                <a:spcPts val="0"/>
              </a:spcAft>
              <a:buClr>
                <a:schemeClr val="dk1"/>
              </a:buClr>
              <a:buSzPct val="100000"/>
              <a:buNone/>
            </a:pPr>
            <a:endParaRPr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04757" y="1627909"/>
            <a:ext cx="4024051" cy="2515032"/>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When to do Your Work Experience</a:t>
            </a:r>
            <a:endParaRPr lang="en-GB" dirty="0"/>
          </a:p>
        </p:txBody>
      </p:sp>
      <p:sp>
        <p:nvSpPr>
          <p:cNvPr id="3" name="Text Placeholder 2"/>
          <p:cNvSpPr>
            <a:spLocks noGrp="1"/>
          </p:cNvSpPr>
          <p:nvPr>
            <p:ph type="body" idx="1"/>
          </p:nvPr>
        </p:nvSpPr>
        <p:spPr/>
        <p:txBody>
          <a:bodyPr>
            <a:normAutofit fontScale="92500" lnSpcReduction="20000"/>
          </a:bodyPr>
          <a:lstStyle/>
          <a:p>
            <a:r>
              <a:rPr lang="en-GB" b="1" dirty="0" smtClean="0">
                <a:solidFill>
                  <a:srgbClr val="FFC000"/>
                </a:solidFill>
              </a:rPr>
              <a:t>13th – 17</a:t>
            </a:r>
            <a:r>
              <a:rPr lang="en-GB" b="1" baseline="30000" dirty="0" smtClean="0">
                <a:solidFill>
                  <a:srgbClr val="FFC000"/>
                </a:solidFill>
              </a:rPr>
              <a:t>th</a:t>
            </a:r>
            <a:r>
              <a:rPr lang="en-GB" b="1" dirty="0" smtClean="0">
                <a:solidFill>
                  <a:srgbClr val="FFC000"/>
                </a:solidFill>
              </a:rPr>
              <a:t>  October 2025 </a:t>
            </a:r>
            <a:r>
              <a:rPr lang="en-GB" dirty="0" smtClean="0"/>
              <a:t>5 day work experience (you will need to start contacting places now) </a:t>
            </a:r>
          </a:p>
          <a:p>
            <a:r>
              <a:rPr lang="en-GB" dirty="0" smtClean="0"/>
              <a:t>AND/OR </a:t>
            </a:r>
            <a:r>
              <a:rPr lang="en-GB" b="1" dirty="0" smtClean="0">
                <a:solidFill>
                  <a:srgbClr val="FFC000"/>
                </a:solidFill>
              </a:rPr>
              <a:t>29</a:t>
            </a:r>
            <a:r>
              <a:rPr lang="en-GB" b="1" baseline="30000" dirty="0" smtClean="0">
                <a:solidFill>
                  <a:srgbClr val="FFC000"/>
                </a:solidFill>
              </a:rPr>
              <a:t>th</a:t>
            </a:r>
            <a:r>
              <a:rPr lang="en-GB" b="1" dirty="0" smtClean="0">
                <a:solidFill>
                  <a:srgbClr val="FFC000"/>
                </a:solidFill>
              </a:rPr>
              <a:t> June – 3</a:t>
            </a:r>
            <a:r>
              <a:rPr lang="en-GB" b="1" baseline="30000" dirty="0" smtClean="0">
                <a:solidFill>
                  <a:srgbClr val="FFC000"/>
                </a:solidFill>
              </a:rPr>
              <a:t>rd</a:t>
            </a:r>
            <a:r>
              <a:rPr lang="en-GB" b="1" dirty="0" smtClean="0">
                <a:solidFill>
                  <a:srgbClr val="FFC000"/>
                </a:solidFill>
              </a:rPr>
              <a:t> July 2026 </a:t>
            </a:r>
            <a:r>
              <a:rPr lang="en-GB" dirty="0">
                <a:solidFill>
                  <a:schemeClr val="tx1"/>
                </a:solidFill>
              </a:rPr>
              <a:t>(</a:t>
            </a:r>
            <a:r>
              <a:rPr lang="en-GB" dirty="0" smtClean="0">
                <a:solidFill>
                  <a:schemeClr val="tx1"/>
                </a:solidFill>
              </a:rPr>
              <a:t>please note you will miss out on a trip to </a:t>
            </a:r>
            <a:r>
              <a:rPr lang="en-GB" dirty="0" err="1" smtClean="0">
                <a:solidFill>
                  <a:schemeClr val="tx1"/>
                </a:solidFill>
              </a:rPr>
              <a:t>Draytom</a:t>
            </a:r>
            <a:r>
              <a:rPr lang="en-GB" dirty="0" smtClean="0">
                <a:solidFill>
                  <a:schemeClr val="tx1"/>
                </a:solidFill>
              </a:rPr>
              <a:t> manor if you choose this week).</a:t>
            </a:r>
          </a:p>
          <a:p>
            <a:r>
              <a:rPr lang="en-GB" dirty="0" smtClean="0">
                <a:solidFill>
                  <a:schemeClr val="tx1"/>
                </a:solidFill>
              </a:rPr>
              <a:t>You can pick both weeks should you wish and experience two different job sectors</a:t>
            </a:r>
          </a:p>
          <a:p>
            <a:r>
              <a:rPr lang="en-GB" dirty="0" smtClean="0"/>
              <a:t>If the employer you want to work with can’t accommodate you on either of these weeks we can be flexible but you MUST check with all of your teachers first that you won’t be missing anything important e.g. Y10 Trial Exams in June, and must catch up on work missed.</a:t>
            </a:r>
          </a:p>
          <a:p>
            <a:r>
              <a:rPr lang="en-GB" dirty="0" smtClean="0"/>
              <a:t>If </a:t>
            </a:r>
            <a:r>
              <a:rPr lang="en-GB" dirty="0"/>
              <a:t>you don’t want to catch up on work missed you can organise your work experience to take place during the </a:t>
            </a:r>
            <a:r>
              <a:rPr lang="en-GB" dirty="0" smtClean="0"/>
              <a:t>holidays.</a:t>
            </a:r>
          </a:p>
          <a:p>
            <a:endParaRPr lang="en-GB" dirty="0"/>
          </a:p>
          <a:p>
            <a:endParaRPr lang="en-GB" dirty="0"/>
          </a:p>
        </p:txBody>
      </p:sp>
    </p:spTree>
    <p:extLst>
      <p:ext uri="{BB962C8B-B14F-4D97-AF65-F5344CB8AC3E}">
        <p14:creationId xmlns:p14="http://schemas.microsoft.com/office/powerpoint/2010/main" val="999240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30"/>
          <p:cNvSpPr txBox="1">
            <a:spLocks noGrp="1"/>
          </p:cNvSpPr>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p>
            <a:pPr marL="0" lvl="0" indent="0" algn="l" rtl="0">
              <a:lnSpc>
                <a:spcPct val="90000"/>
              </a:lnSpc>
              <a:spcBef>
                <a:spcPts val="0"/>
              </a:spcBef>
              <a:spcAft>
                <a:spcPts val="0"/>
              </a:spcAft>
              <a:buClr>
                <a:schemeClr val="dk1"/>
              </a:buClr>
              <a:buSzPts val="3300"/>
              <a:buFont typeface="Calibri"/>
              <a:buNone/>
            </a:pPr>
            <a:r>
              <a:rPr lang="en-GB" dirty="0"/>
              <a:t>Top Tips to find a </a:t>
            </a:r>
            <a:r>
              <a:rPr lang="en-GB" dirty="0" smtClean="0"/>
              <a:t>Placement  </a:t>
            </a:r>
            <a:endParaRPr dirty="0"/>
          </a:p>
        </p:txBody>
      </p:sp>
      <p:sp>
        <p:nvSpPr>
          <p:cNvPr id="164" name="Google Shape;164;p30"/>
          <p:cNvSpPr txBox="1">
            <a:spLocks noGrp="1"/>
          </p:cNvSpPr>
          <p:nvPr>
            <p:ph type="body" idx="1"/>
          </p:nvPr>
        </p:nvSpPr>
        <p:spPr>
          <a:xfrm>
            <a:off x="628650" y="1369219"/>
            <a:ext cx="7886700" cy="3263504"/>
          </a:xfrm>
          <a:prstGeom prst="rect">
            <a:avLst/>
          </a:prstGeom>
          <a:noFill/>
          <a:ln>
            <a:noFill/>
          </a:ln>
        </p:spPr>
        <p:txBody>
          <a:bodyPr spcFirstLastPara="1" wrap="square" lIns="68575" tIns="34275" rIns="68575" bIns="34275" anchor="t" anchorCtr="0">
            <a:normAutofit fontScale="77500" lnSpcReduction="20000"/>
          </a:bodyPr>
          <a:lstStyle/>
          <a:p>
            <a:pPr marL="177800" lvl="0" indent="-171450">
              <a:buSzPct val="100000"/>
            </a:pPr>
            <a:r>
              <a:rPr lang="en-GB" sz="2300" dirty="0"/>
              <a:t>Google employers in sectors you are interested in and ask your parents/carers if they have any contacts or can ask on their social media e.g. LinkedIn, Facebook</a:t>
            </a:r>
          </a:p>
          <a:p>
            <a:pPr marL="177800" lvl="0" indent="-171450">
              <a:buSzPct val="100000"/>
            </a:pPr>
            <a:r>
              <a:rPr lang="en-GB" sz="2300" dirty="0"/>
              <a:t>A spreadsheet with a list of ideas will be sent to you by email (Y10 Careers Google Classroom</a:t>
            </a:r>
            <a:r>
              <a:rPr lang="en-GB" sz="2300" dirty="0" smtClean="0"/>
              <a:t>).</a:t>
            </a:r>
            <a:endParaRPr lang="en-GB" sz="2300" dirty="0" smtClean="0"/>
          </a:p>
          <a:p>
            <a:pPr marL="177800" lvl="0" indent="-151447" algn="l" rtl="0">
              <a:lnSpc>
                <a:spcPct val="90000"/>
              </a:lnSpc>
              <a:spcBef>
                <a:spcPts val="800"/>
              </a:spcBef>
              <a:spcAft>
                <a:spcPts val="0"/>
              </a:spcAft>
              <a:buClr>
                <a:schemeClr val="dk1"/>
              </a:buClr>
              <a:buSzPct val="100000"/>
              <a:buChar char="•"/>
            </a:pPr>
            <a:r>
              <a:rPr lang="en-GB" sz="2300" dirty="0" smtClean="0"/>
              <a:t>Remember </a:t>
            </a:r>
            <a:r>
              <a:rPr lang="en-GB" sz="2300" dirty="0"/>
              <a:t>to make sure that you are able to travel to and from your placement.</a:t>
            </a:r>
            <a:endParaRPr sz="2300" dirty="0"/>
          </a:p>
          <a:p>
            <a:pPr marL="177800" lvl="0" indent="-151447" algn="l" rtl="0">
              <a:lnSpc>
                <a:spcPct val="90000"/>
              </a:lnSpc>
              <a:spcBef>
                <a:spcPts val="800"/>
              </a:spcBef>
              <a:spcAft>
                <a:spcPts val="0"/>
              </a:spcAft>
              <a:buClr>
                <a:schemeClr val="dk1"/>
              </a:buClr>
              <a:buSzPct val="100000"/>
              <a:buChar char="•"/>
            </a:pPr>
            <a:r>
              <a:rPr lang="en-GB" sz="2300" dirty="0"/>
              <a:t>If you are interested in careers where it’s difficult to get a placement think outside the box e.g. if you’re interested in becoming a vet but can’t find a placement at a Veterinary Surgery look for placements in animal conservation, livery yards, Zoos, Birdland, Farm parks etc. </a:t>
            </a:r>
            <a:endParaRPr sz="2300" dirty="0"/>
          </a:p>
          <a:p>
            <a:pPr marL="177800" lvl="0" indent="-151447" algn="l" rtl="0">
              <a:lnSpc>
                <a:spcPct val="90000"/>
              </a:lnSpc>
              <a:spcBef>
                <a:spcPts val="800"/>
              </a:spcBef>
              <a:spcAft>
                <a:spcPts val="0"/>
              </a:spcAft>
              <a:buClr>
                <a:schemeClr val="dk1"/>
              </a:buClr>
              <a:buSzPct val="100000"/>
              <a:buChar char="•"/>
            </a:pPr>
            <a:r>
              <a:rPr lang="en-GB" sz="2300" dirty="0"/>
              <a:t>Try to avoid a placement with your family as you won’t get a ‘real’ experience of the world of work.</a:t>
            </a:r>
            <a:endParaRPr sz="2300" dirty="0"/>
          </a:p>
          <a:p>
            <a:pPr marL="177800" lvl="0" indent="-151447" algn="l" rtl="0">
              <a:lnSpc>
                <a:spcPct val="90000"/>
              </a:lnSpc>
              <a:spcBef>
                <a:spcPts val="800"/>
              </a:spcBef>
              <a:spcAft>
                <a:spcPts val="0"/>
              </a:spcAft>
              <a:buClr>
                <a:schemeClr val="dk1"/>
              </a:buClr>
              <a:buSzPct val="100000"/>
              <a:buChar char="•"/>
            </a:pPr>
            <a:r>
              <a:rPr lang="en-GB" sz="2300" dirty="0"/>
              <a:t>There are virtual work experience opportunities around e.g. google </a:t>
            </a:r>
            <a:r>
              <a:rPr lang="en-GB" sz="2300" dirty="0" err="1"/>
              <a:t>Springpod</a:t>
            </a:r>
            <a:r>
              <a:rPr lang="en-GB" sz="2300" dirty="0"/>
              <a:t>.</a:t>
            </a:r>
            <a:endParaRPr sz="2300" dirty="0"/>
          </a:p>
          <a:p>
            <a:pPr marL="177800" lvl="0" indent="-38100" algn="l" rtl="0">
              <a:lnSpc>
                <a:spcPct val="90000"/>
              </a:lnSpc>
              <a:spcBef>
                <a:spcPts val="800"/>
              </a:spcBef>
              <a:spcAft>
                <a:spcPts val="0"/>
              </a:spcAft>
              <a:buClr>
                <a:schemeClr val="dk1"/>
              </a:buClr>
              <a:buSzPct val="100000"/>
              <a:buNone/>
            </a:pPr>
            <a:endParaRPr dirty="0"/>
          </a:p>
        </p:txBody>
      </p:sp>
      <p:sp>
        <p:nvSpPr>
          <p:cNvPr id="2" name="AutoShape 2" descr="Tips Sticker by Crs+Sch"/>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Top Tips on Benefit Applications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53076" y="160338"/>
            <a:ext cx="2591298" cy="1349808"/>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happens if I can’t find any Work Experience?</a:t>
            </a:r>
            <a:endParaRPr lang="en-GB" dirty="0"/>
          </a:p>
        </p:txBody>
      </p:sp>
      <p:sp>
        <p:nvSpPr>
          <p:cNvPr id="3" name="Text Placeholder 2"/>
          <p:cNvSpPr>
            <a:spLocks noGrp="1"/>
          </p:cNvSpPr>
          <p:nvPr>
            <p:ph type="body" idx="1"/>
          </p:nvPr>
        </p:nvSpPr>
        <p:spPr/>
        <p:txBody>
          <a:bodyPr/>
          <a:lstStyle/>
          <a:p>
            <a:endParaRPr lang="en-GB" dirty="0" smtClean="0"/>
          </a:p>
          <a:p>
            <a:r>
              <a:rPr lang="en-GB" dirty="0" smtClean="0"/>
              <a:t>Please </a:t>
            </a:r>
            <a:r>
              <a:rPr lang="en-GB" dirty="0" smtClean="0"/>
              <a:t>email Mrs Rich and ask for help if you have any problems finding work experience.</a:t>
            </a:r>
          </a:p>
          <a:p>
            <a:endParaRPr lang="en-GB" dirty="0" smtClean="0"/>
          </a:p>
          <a:p>
            <a:r>
              <a:rPr lang="en-GB" dirty="0" smtClean="0"/>
              <a:t>If </a:t>
            </a:r>
            <a:r>
              <a:rPr lang="en-GB" dirty="0"/>
              <a:t>you haven’t organised any </a:t>
            </a:r>
            <a:r>
              <a:rPr lang="en-GB" dirty="0" smtClean="0"/>
              <a:t>work experience </a:t>
            </a:r>
            <a:r>
              <a:rPr lang="en-GB" dirty="0"/>
              <a:t>by the end of June </a:t>
            </a:r>
            <a:r>
              <a:rPr lang="en-GB" dirty="0" smtClean="0"/>
              <a:t>2026 </a:t>
            </a:r>
            <a:r>
              <a:rPr lang="en-GB" dirty="0"/>
              <a:t>you will attend 3 days of Careers Related </a:t>
            </a:r>
            <a:r>
              <a:rPr lang="en-GB" dirty="0" smtClean="0"/>
              <a:t>Learning/Visits </a:t>
            </a:r>
            <a:r>
              <a:rPr lang="en-GB" dirty="0"/>
              <a:t>in </a:t>
            </a:r>
            <a:r>
              <a:rPr lang="en-GB" dirty="0" smtClean="0"/>
              <a:t>school with Mrs Rich on the 1</a:t>
            </a:r>
            <a:r>
              <a:rPr lang="en-GB" baseline="30000" dirty="0" smtClean="0"/>
              <a:t>st</a:t>
            </a:r>
            <a:r>
              <a:rPr lang="en-GB" dirty="0" smtClean="0"/>
              <a:t> -3</a:t>
            </a:r>
            <a:r>
              <a:rPr lang="en-GB" baseline="30000" dirty="0" smtClean="0"/>
              <a:t>rd</a:t>
            </a:r>
            <a:r>
              <a:rPr lang="en-GB" dirty="0" smtClean="0"/>
              <a:t> July.</a:t>
            </a:r>
          </a:p>
          <a:p>
            <a:pPr marL="139700" indent="0">
              <a:buNone/>
            </a:pPr>
            <a:endParaRPr lang="en-GB" dirty="0" smtClean="0"/>
          </a:p>
          <a:p>
            <a:endParaRPr lang="en-GB" dirty="0"/>
          </a:p>
        </p:txBody>
      </p:sp>
    </p:spTree>
    <p:extLst>
      <p:ext uri="{BB962C8B-B14F-4D97-AF65-F5344CB8AC3E}">
        <p14:creationId xmlns:p14="http://schemas.microsoft.com/office/powerpoint/2010/main" val="508370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8"/>
          <p:cNvSpPr txBox="1">
            <a:spLocks noGrp="1"/>
          </p:cNvSpPr>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p>
            <a:pPr marL="0" lvl="0" indent="0" algn="l" rtl="0">
              <a:lnSpc>
                <a:spcPct val="90000"/>
              </a:lnSpc>
              <a:spcBef>
                <a:spcPts val="0"/>
              </a:spcBef>
              <a:spcAft>
                <a:spcPts val="0"/>
              </a:spcAft>
              <a:buClr>
                <a:schemeClr val="dk1"/>
              </a:buClr>
              <a:buSzPts val="3300"/>
              <a:buFont typeface="Calibri"/>
              <a:buNone/>
            </a:pPr>
            <a:r>
              <a:rPr lang="en-GB"/>
              <a:t>How to set up your Work Experience (WEX)</a:t>
            </a:r>
            <a:endParaRPr/>
          </a:p>
        </p:txBody>
      </p:sp>
      <p:sp>
        <p:nvSpPr>
          <p:cNvPr id="151" name="Google Shape;151;p28"/>
          <p:cNvSpPr txBox="1">
            <a:spLocks noGrp="1"/>
          </p:cNvSpPr>
          <p:nvPr>
            <p:ph type="body" idx="1"/>
          </p:nvPr>
        </p:nvSpPr>
        <p:spPr>
          <a:xfrm>
            <a:off x="628650" y="1135175"/>
            <a:ext cx="7886700" cy="3867600"/>
          </a:xfrm>
          <a:prstGeom prst="rect">
            <a:avLst/>
          </a:prstGeom>
          <a:noFill/>
          <a:ln>
            <a:noFill/>
          </a:ln>
        </p:spPr>
        <p:txBody>
          <a:bodyPr spcFirstLastPara="1" wrap="square" lIns="68575" tIns="34275" rIns="68575" bIns="34275" anchor="t" anchorCtr="0">
            <a:normAutofit fontScale="32500" lnSpcReduction="20000"/>
          </a:bodyPr>
          <a:lstStyle/>
          <a:p>
            <a:pPr marL="177800" lvl="0" indent="-171450" algn="l" rtl="0">
              <a:lnSpc>
                <a:spcPct val="90000"/>
              </a:lnSpc>
              <a:spcBef>
                <a:spcPts val="800"/>
              </a:spcBef>
              <a:spcAft>
                <a:spcPts val="0"/>
              </a:spcAft>
              <a:buClr>
                <a:schemeClr val="dk1"/>
              </a:buClr>
              <a:buSzPct val="100000"/>
              <a:buChar char="•"/>
            </a:pPr>
            <a:r>
              <a:rPr lang="en-GB" sz="5300" dirty="0" smtClean="0"/>
              <a:t>Speak </a:t>
            </a:r>
            <a:r>
              <a:rPr lang="en-GB" sz="5300" dirty="0" smtClean="0"/>
              <a:t>to or </a:t>
            </a:r>
            <a:r>
              <a:rPr lang="en-GB" sz="5300" dirty="0"/>
              <a:t>email employers </a:t>
            </a:r>
            <a:r>
              <a:rPr lang="en-GB" sz="5300" dirty="0" smtClean="0"/>
              <a:t>and </a:t>
            </a:r>
            <a:r>
              <a:rPr lang="en-GB" sz="5300" dirty="0"/>
              <a:t>agree a week that works for you and </a:t>
            </a:r>
            <a:r>
              <a:rPr lang="en-GB" sz="5300" dirty="0" smtClean="0"/>
              <a:t>them. You can find some wording on the flyer here: </a:t>
            </a:r>
            <a:r>
              <a:rPr lang="en-GB" sz="5300" u="sng" dirty="0">
                <a:solidFill>
                  <a:schemeClr val="hlink"/>
                </a:solidFill>
                <a:hlinkClick r:id="rId3"/>
              </a:rPr>
              <a:t>https://www.denemagna.co.uk/page/?title=Work+Experience+%28yrs+10+%</a:t>
            </a:r>
            <a:r>
              <a:rPr lang="en-GB" sz="5300" u="sng" dirty="0" smtClean="0">
                <a:solidFill>
                  <a:schemeClr val="hlink"/>
                </a:solidFill>
                <a:hlinkClick r:id="rId3"/>
              </a:rPr>
              <a:t>26amp%3B+12%29&amp;pid=58</a:t>
            </a:r>
            <a:endParaRPr lang="en-GB" sz="5300" u="sng" dirty="0" smtClean="0">
              <a:solidFill>
                <a:schemeClr val="hlink"/>
              </a:solidFill>
            </a:endParaRPr>
          </a:p>
          <a:p>
            <a:pPr marL="177800" lvl="0" indent="-171450" algn="l" rtl="0">
              <a:lnSpc>
                <a:spcPct val="90000"/>
              </a:lnSpc>
              <a:spcBef>
                <a:spcPts val="800"/>
              </a:spcBef>
              <a:spcAft>
                <a:spcPts val="0"/>
              </a:spcAft>
              <a:buClr>
                <a:schemeClr val="dk1"/>
              </a:buClr>
              <a:buSzPct val="100000"/>
              <a:buChar char="•"/>
            </a:pPr>
            <a:endParaRPr sz="5300" dirty="0"/>
          </a:p>
          <a:p>
            <a:pPr marL="177800" lvl="0" indent="-171450" algn="l" rtl="0">
              <a:lnSpc>
                <a:spcPct val="90000"/>
              </a:lnSpc>
              <a:spcBef>
                <a:spcPts val="800"/>
              </a:spcBef>
              <a:spcAft>
                <a:spcPts val="0"/>
              </a:spcAft>
              <a:buSzPct val="100000"/>
              <a:buChar char="•"/>
            </a:pPr>
            <a:r>
              <a:rPr lang="en-GB" sz="5300" dirty="0"/>
              <a:t>Once </a:t>
            </a:r>
            <a:r>
              <a:rPr lang="en-GB" sz="5300" dirty="0" smtClean="0"/>
              <a:t>you have agreed a date with </a:t>
            </a:r>
            <a:r>
              <a:rPr lang="en-GB" sz="5300" dirty="0"/>
              <a:t>the employer you must get their email address and your parent/carers email address so that you can complete the application on </a:t>
            </a:r>
            <a:r>
              <a:rPr lang="en-GB" sz="5300" dirty="0" err="1"/>
              <a:t>Unifrog</a:t>
            </a:r>
            <a:r>
              <a:rPr lang="en-GB" sz="5300" dirty="0"/>
              <a:t>. It is essential that you have the correct email addresses written down</a:t>
            </a:r>
            <a:r>
              <a:rPr lang="en-GB" sz="5300" dirty="0" smtClean="0"/>
              <a:t>.</a:t>
            </a:r>
          </a:p>
          <a:p>
            <a:pPr marL="177800" lvl="0" indent="-171450" algn="l" rtl="0">
              <a:lnSpc>
                <a:spcPct val="90000"/>
              </a:lnSpc>
              <a:spcBef>
                <a:spcPts val="800"/>
              </a:spcBef>
              <a:spcAft>
                <a:spcPts val="0"/>
              </a:spcAft>
              <a:buSzPct val="100000"/>
              <a:buChar char="•"/>
            </a:pPr>
            <a:endParaRPr lang="en-GB" sz="5300" dirty="0" smtClean="0"/>
          </a:p>
          <a:p>
            <a:pPr marL="177800" lvl="0" indent="-171450" algn="l" rtl="0">
              <a:lnSpc>
                <a:spcPct val="90000"/>
              </a:lnSpc>
              <a:spcBef>
                <a:spcPts val="800"/>
              </a:spcBef>
              <a:spcAft>
                <a:spcPts val="0"/>
              </a:spcAft>
              <a:buSzPct val="100000"/>
              <a:buChar char="•"/>
            </a:pPr>
            <a:r>
              <a:rPr lang="en-GB" sz="5300" dirty="0" smtClean="0"/>
              <a:t>Log your placement onto </a:t>
            </a:r>
            <a:r>
              <a:rPr lang="en-GB" sz="5300" dirty="0" err="1" smtClean="0"/>
              <a:t>Unifrog</a:t>
            </a:r>
            <a:r>
              <a:rPr lang="en-GB" sz="5300" dirty="0" smtClean="0"/>
              <a:t> (instructions will be sent to you via Google Classroom and your Tutors will also have a copy.</a:t>
            </a:r>
          </a:p>
          <a:p>
            <a:pPr marL="177800" lvl="0" indent="-171450" algn="l" rtl="0">
              <a:lnSpc>
                <a:spcPct val="90000"/>
              </a:lnSpc>
              <a:spcBef>
                <a:spcPts val="800"/>
              </a:spcBef>
              <a:spcAft>
                <a:spcPts val="0"/>
              </a:spcAft>
              <a:buSzPct val="100000"/>
              <a:buChar char="•"/>
            </a:pPr>
            <a:endParaRPr lang="en-GB" sz="5300" dirty="0"/>
          </a:p>
          <a:p>
            <a:pPr marL="6350" lvl="0" indent="0" algn="l" rtl="0">
              <a:lnSpc>
                <a:spcPct val="90000"/>
              </a:lnSpc>
              <a:spcBef>
                <a:spcPts val="800"/>
              </a:spcBef>
              <a:spcAft>
                <a:spcPts val="0"/>
              </a:spcAft>
              <a:buSzPct val="100000"/>
              <a:buNone/>
            </a:pPr>
            <a:r>
              <a:rPr lang="en-GB" sz="5300" b="1" dirty="0" smtClean="0">
                <a:solidFill>
                  <a:srgbClr val="FF0000"/>
                </a:solidFill>
              </a:rPr>
              <a:t>ALL PLACEMENTS MUST BE LOGGED ON UNIFROG AND YOU CAN’T GO UNTIL YOU’VE HAD AN EMAIL CONFIRMING IT HAS BEEN APPROVED (THIS IS FOR YOUR OWN SAFETY)</a:t>
            </a:r>
            <a:endParaRPr sz="5300" b="1" dirty="0">
              <a:solidFill>
                <a:srgbClr val="FF0000"/>
              </a:solidFill>
            </a:endParaRPr>
          </a:p>
          <a:p>
            <a:pPr marL="177800" lvl="0" indent="-88900" algn="l" rtl="0">
              <a:lnSpc>
                <a:spcPct val="90000"/>
              </a:lnSpc>
              <a:spcBef>
                <a:spcPts val="800"/>
              </a:spcBef>
              <a:spcAft>
                <a:spcPts val="0"/>
              </a:spcAft>
              <a:buClr>
                <a:schemeClr val="dk1"/>
              </a:buClr>
              <a:buSzPct val="35000"/>
              <a:buNone/>
            </a:pPr>
            <a:endParaRPr sz="6000" dirty="0"/>
          </a:p>
          <a:p>
            <a:pPr marL="177800" lvl="0" indent="-88900" algn="l" rtl="0">
              <a:lnSpc>
                <a:spcPct val="90000"/>
              </a:lnSpc>
              <a:spcBef>
                <a:spcPts val="800"/>
              </a:spcBef>
              <a:spcAft>
                <a:spcPts val="0"/>
              </a:spcAft>
              <a:buClr>
                <a:schemeClr val="dk1"/>
              </a:buClr>
              <a:buSzPct val="100000"/>
              <a:buNone/>
            </a:pPr>
            <a:endParaRPr dirty="0"/>
          </a:p>
          <a:p>
            <a:pPr marL="177800" lvl="0" indent="-88900" algn="l" rtl="0">
              <a:lnSpc>
                <a:spcPct val="90000"/>
              </a:lnSpc>
              <a:spcBef>
                <a:spcPts val="800"/>
              </a:spcBef>
              <a:spcAft>
                <a:spcPts val="0"/>
              </a:spcAft>
              <a:buClr>
                <a:schemeClr val="dk1"/>
              </a:buClr>
              <a:buSzPct val="100000"/>
              <a:buNone/>
            </a:pPr>
            <a:endParaRP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7"/>
          <p:cNvSpPr txBox="1">
            <a:spLocks noGrp="1"/>
          </p:cNvSpPr>
          <p:nvPr>
            <p:ph type="title"/>
          </p:nvPr>
        </p:nvSpPr>
        <p:spPr>
          <a:xfrm>
            <a:off x="629841" y="342900"/>
            <a:ext cx="2949178" cy="1200150"/>
          </a:xfrm>
          <a:prstGeom prst="rect">
            <a:avLst/>
          </a:prstGeom>
          <a:noFill/>
          <a:ln>
            <a:noFill/>
          </a:ln>
        </p:spPr>
        <p:txBody>
          <a:bodyPr spcFirstLastPara="1" wrap="square" lIns="68575" tIns="34275" rIns="68575" bIns="34275" anchor="b" anchorCtr="0">
            <a:noAutofit/>
          </a:bodyPr>
          <a:lstStyle/>
          <a:p>
            <a:pPr marL="0" lvl="0" indent="0" algn="l" rtl="0">
              <a:lnSpc>
                <a:spcPct val="90000"/>
              </a:lnSpc>
              <a:spcBef>
                <a:spcPts val="0"/>
              </a:spcBef>
              <a:spcAft>
                <a:spcPts val="0"/>
              </a:spcAft>
              <a:buClr>
                <a:schemeClr val="dk1"/>
              </a:buClr>
              <a:buSzPts val="3000"/>
              <a:buFont typeface="Calibri"/>
              <a:buNone/>
            </a:pPr>
            <a:r>
              <a:rPr lang="en-GB" sz="3000"/>
              <a:t>Work Experience </a:t>
            </a:r>
            <a:br>
              <a:rPr lang="en-GB" sz="3000"/>
            </a:br>
            <a:r>
              <a:rPr lang="en-GB" sz="3000"/>
              <a:t>Yrs 10</a:t>
            </a:r>
            <a:endParaRPr sz="3000"/>
          </a:p>
        </p:txBody>
      </p:sp>
      <p:sp>
        <p:nvSpPr>
          <p:cNvPr id="143" name="Google Shape;143;p27"/>
          <p:cNvSpPr txBox="1">
            <a:spLocks noGrp="1"/>
          </p:cNvSpPr>
          <p:nvPr>
            <p:ph type="body" idx="2"/>
          </p:nvPr>
        </p:nvSpPr>
        <p:spPr>
          <a:xfrm>
            <a:off x="629841" y="1543050"/>
            <a:ext cx="2949178" cy="2858691"/>
          </a:xfrm>
          <a:prstGeom prst="rect">
            <a:avLst/>
          </a:prstGeom>
          <a:noFill/>
          <a:ln>
            <a:noFill/>
          </a:ln>
        </p:spPr>
        <p:txBody>
          <a:bodyPr spcFirstLastPara="1" wrap="square" lIns="68575" tIns="34275" rIns="68575" bIns="34275" anchor="t" anchorCtr="0">
            <a:normAutofit/>
          </a:bodyPr>
          <a:lstStyle/>
          <a:p>
            <a:pPr marL="0" lvl="0" indent="0" algn="l" rtl="0">
              <a:lnSpc>
                <a:spcPct val="90000"/>
              </a:lnSpc>
              <a:spcBef>
                <a:spcPts val="0"/>
              </a:spcBef>
              <a:spcAft>
                <a:spcPts val="0"/>
              </a:spcAft>
              <a:buClr>
                <a:schemeClr val="dk1"/>
              </a:buClr>
              <a:buSzPts val="1500"/>
              <a:buNone/>
            </a:pPr>
            <a:endParaRPr sz="1500" dirty="0"/>
          </a:p>
          <a:p>
            <a:pPr marL="0" lvl="0" indent="0" algn="l" rtl="0">
              <a:lnSpc>
                <a:spcPct val="90000"/>
              </a:lnSpc>
              <a:spcBef>
                <a:spcPts val="800"/>
              </a:spcBef>
              <a:spcAft>
                <a:spcPts val="0"/>
              </a:spcAft>
              <a:buClr>
                <a:schemeClr val="dk1"/>
              </a:buClr>
              <a:buSzPts val="2100"/>
              <a:buNone/>
            </a:pPr>
            <a:r>
              <a:rPr lang="en-GB" sz="2100" dirty="0"/>
              <a:t>W</a:t>
            </a:r>
            <a:r>
              <a:rPr lang="en-GB" sz="2100" dirty="0" smtClean="0"/>
              <a:t>e administer </a:t>
            </a:r>
            <a:r>
              <a:rPr lang="en-GB" sz="2100" dirty="0"/>
              <a:t>the whole work experience programme through the </a:t>
            </a:r>
            <a:r>
              <a:rPr lang="en-GB" sz="2100" dirty="0" err="1"/>
              <a:t>Unifrog</a:t>
            </a:r>
            <a:r>
              <a:rPr lang="en-GB" sz="2100" dirty="0"/>
              <a:t> Work Placement Tool. </a:t>
            </a:r>
            <a:endParaRPr sz="2100" dirty="0"/>
          </a:p>
          <a:p>
            <a:pPr marL="0" lvl="0" indent="0" algn="l" rtl="0">
              <a:lnSpc>
                <a:spcPct val="90000"/>
              </a:lnSpc>
              <a:spcBef>
                <a:spcPts val="800"/>
              </a:spcBef>
              <a:spcAft>
                <a:spcPts val="0"/>
              </a:spcAft>
              <a:buClr>
                <a:schemeClr val="dk1"/>
              </a:buClr>
              <a:buSzPts val="2100"/>
              <a:buNone/>
            </a:pPr>
            <a:r>
              <a:rPr lang="en-GB" sz="2100" u="sng" dirty="0" err="1">
                <a:solidFill>
                  <a:schemeClr val="hlink"/>
                </a:solidFill>
                <a:hlinkClick r:id="rId3"/>
              </a:rPr>
              <a:t>Unifrog</a:t>
            </a:r>
            <a:r>
              <a:rPr lang="en-GB" sz="2100" u="sng" dirty="0">
                <a:solidFill>
                  <a:schemeClr val="hlink"/>
                </a:solidFill>
                <a:hlinkClick r:id="rId3"/>
              </a:rPr>
              <a:t> Work Placement Video</a:t>
            </a:r>
            <a:r>
              <a:rPr lang="en-GB" sz="2100" dirty="0"/>
              <a:t> </a:t>
            </a:r>
            <a:endParaRPr sz="2100" dirty="0"/>
          </a:p>
          <a:p>
            <a:pPr marL="0" lvl="0" indent="0" algn="l" rtl="0">
              <a:lnSpc>
                <a:spcPct val="90000"/>
              </a:lnSpc>
              <a:spcBef>
                <a:spcPts val="800"/>
              </a:spcBef>
              <a:spcAft>
                <a:spcPts val="0"/>
              </a:spcAft>
              <a:buClr>
                <a:schemeClr val="dk1"/>
              </a:buClr>
              <a:buSzPts val="1500"/>
              <a:buNone/>
            </a:pPr>
            <a:endParaRPr sz="1500" dirty="0"/>
          </a:p>
          <a:p>
            <a:pPr marL="0" lvl="0" indent="0" algn="l" rtl="0">
              <a:lnSpc>
                <a:spcPct val="90000"/>
              </a:lnSpc>
              <a:spcBef>
                <a:spcPts val="800"/>
              </a:spcBef>
              <a:spcAft>
                <a:spcPts val="0"/>
              </a:spcAft>
              <a:buClr>
                <a:schemeClr val="dk1"/>
              </a:buClr>
              <a:buSzPts val="1500"/>
              <a:buNone/>
            </a:pPr>
            <a:endParaRPr sz="1500" dirty="0"/>
          </a:p>
          <a:p>
            <a:pPr marL="0" lvl="0" indent="0" algn="l" rtl="0">
              <a:lnSpc>
                <a:spcPct val="90000"/>
              </a:lnSpc>
              <a:spcBef>
                <a:spcPts val="800"/>
              </a:spcBef>
              <a:spcAft>
                <a:spcPts val="0"/>
              </a:spcAft>
              <a:buClr>
                <a:schemeClr val="dk1"/>
              </a:buClr>
              <a:buSzPts val="1500"/>
              <a:buNone/>
            </a:pPr>
            <a:endParaRPr sz="1500" dirty="0"/>
          </a:p>
        </p:txBody>
      </p:sp>
      <p:pic>
        <p:nvPicPr>
          <p:cNvPr id="144" name="Google Shape;144;p27" descr="Working at Unifrog | Glassdoor"/>
          <p:cNvPicPr preferRelativeResize="0">
            <a:picLocks noGrp="1"/>
          </p:cNvPicPr>
          <p:nvPr>
            <p:ph type="body" idx="1"/>
          </p:nvPr>
        </p:nvPicPr>
        <p:blipFill rotWithShape="1">
          <a:blip r:embed="rId4">
            <a:alphaModFix/>
          </a:blip>
          <a:srcRect/>
          <a:stretch/>
        </p:blipFill>
        <p:spPr>
          <a:xfrm>
            <a:off x="5154488" y="1095715"/>
            <a:ext cx="2676695" cy="2676695"/>
          </a:xfrm>
          <a:prstGeom prst="rect">
            <a:avLst/>
          </a:prstGeom>
          <a:noFill/>
          <a:ln>
            <a:noFill/>
          </a:ln>
        </p:spPr>
      </p:pic>
      <p:pic>
        <p:nvPicPr>
          <p:cNvPr id="145" name="Google Shape;145;p27"/>
          <p:cNvPicPr preferRelativeResize="0"/>
          <p:nvPr/>
        </p:nvPicPr>
        <p:blipFill rotWithShape="1">
          <a:blip r:embed="rId5">
            <a:alphaModFix/>
          </a:blip>
          <a:srcRect/>
          <a:stretch/>
        </p:blipFill>
        <p:spPr>
          <a:xfrm>
            <a:off x="3912122" y="942975"/>
            <a:ext cx="4880372" cy="2743200"/>
          </a:xfrm>
          <a:prstGeom prst="rect">
            <a:avLst/>
          </a:prstGeom>
          <a:noFill/>
          <a:ln>
            <a:noFill/>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29"/>
          <p:cNvSpPr txBox="1">
            <a:spLocks noGrp="1"/>
          </p:cNvSpPr>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p>
            <a:pPr marL="0" lvl="0" indent="0" algn="l" rtl="0">
              <a:lnSpc>
                <a:spcPct val="90000"/>
              </a:lnSpc>
              <a:spcBef>
                <a:spcPts val="0"/>
              </a:spcBef>
              <a:spcAft>
                <a:spcPts val="0"/>
              </a:spcAft>
              <a:buClr>
                <a:schemeClr val="dk1"/>
              </a:buClr>
              <a:buSzPts val="3300"/>
              <a:buFont typeface="Calibri"/>
              <a:buNone/>
            </a:pPr>
            <a:r>
              <a:rPr lang="en-GB" sz="2400" b="1" dirty="0" err="1" smtClean="0"/>
              <a:t>Unifrog</a:t>
            </a:r>
            <a:r>
              <a:rPr lang="en-GB" sz="2400" b="1" dirty="0" smtClean="0"/>
              <a:t> Instructions: </a:t>
            </a:r>
            <a:r>
              <a:rPr lang="en-GB" sz="2400" dirty="0" smtClean="0"/>
              <a:t/>
            </a:r>
            <a:br>
              <a:rPr lang="en-GB" sz="2400" dirty="0" smtClean="0"/>
            </a:br>
            <a:r>
              <a:rPr lang="en-GB" sz="1600" dirty="0" smtClean="0"/>
              <a:t>(THIS MUST BE DONE AT LEAST 2 WEEKS BEFORE YOUR PLACEMENT IS DUE TO START)</a:t>
            </a:r>
            <a:endParaRPr sz="1600" dirty="0"/>
          </a:p>
        </p:txBody>
      </p:sp>
      <p:sp>
        <p:nvSpPr>
          <p:cNvPr id="157" name="Google Shape;157;p29"/>
          <p:cNvSpPr txBox="1">
            <a:spLocks noGrp="1"/>
          </p:cNvSpPr>
          <p:nvPr>
            <p:ph type="body" idx="1"/>
          </p:nvPr>
        </p:nvSpPr>
        <p:spPr>
          <a:xfrm>
            <a:off x="628650" y="1113525"/>
            <a:ext cx="7886700" cy="4029900"/>
          </a:xfrm>
          <a:prstGeom prst="rect">
            <a:avLst/>
          </a:prstGeom>
          <a:noFill/>
          <a:ln>
            <a:noFill/>
          </a:ln>
        </p:spPr>
        <p:txBody>
          <a:bodyPr spcFirstLastPara="1" wrap="square" lIns="68575" tIns="34275" rIns="68575" bIns="34275" anchor="t" anchorCtr="0">
            <a:normAutofit fontScale="85000" lnSpcReduction="20000"/>
          </a:bodyPr>
          <a:lstStyle/>
          <a:p>
            <a:pPr marL="381000" lvl="0" indent="-385445" algn="l" rtl="0">
              <a:lnSpc>
                <a:spcPct val="90000"/>
              </a:lnSpc>
              <a:spcBef>
                <a:spcPts val="0"/>
              </a:spcBef>
              <a:spcAft>
                <a:spcPts val="0"/>
              </a:spcAft>
              <a:buClr>
                <a:schemeClr val="dk1"/>
              </a:buClr>
              <a:buSzPct val="100000"/>
              <a:buAutoNum type="arabicParenR"/>
            </a:pPr>
            <a:r>
              <a:rPr lang="en-GB" dirty="0" smtClean="0"/>
              <a:t>Log into </a:t>
            </a:r>
            <a:r>
              <a:rPr lang="en-GB" dirty="0" err="1"/>
              <a:t>Unifrog</a:t>
            </a:r>
            <a:endParaRPr dirty="0"/>
          </a:p>
          <a:p>
            <a:pPr marL="381000" lvl="0" indent="-385445" algn="l" rtl="0">
              <a:lnSpc>
                <a:spcPct val="90000"/>
              </a:lnSpc>
              <a:spcBef>
                <a:spcPts val="800"/>
              </a:spcBef>
              <a:spcAft>
                <a:spcPts val="0"/>
              </a:spcAft>
              <a:buClr>
                <a:schemeClr val="dk1"/>
              </a:buClr>
              <a:buSzPct val="100000"/>
              <a:buAutoNum type="arabicParenR"/>
            </a:pPr>
            <a:r>
              <a:rPr lang="en-GB" dirty="0"/>
              <a:t>Click on the ‘Go to tool’ arrow on the Placements </a:t>
            </a:r>
            <a:r>
              <a:rPr lang="en-GB" dirty="0" smtClean="0"/>
              <a:t>tab</a:t>
            </a:r>
            <a:endParaRPr dirty="0"/>
          </a:p>
          <a:p>
            <a:pPr marL="177800" lvl="0" indent="0" algn="l" rtl="0">
              <a:lnSpc>
                <a:spcPct val="90000"/>
              </a:lnSpc>
              <a:spcBef>
                <a:spcPts val="800"/>
              </a:spcBef>
              <a:spcAft>
                <a:spcPts val="0"/>
              </a:spcAft>
              <a:buNone/>
            </a:pPr>
            <a:endParaRPr dirty="0"/>
          </a:p>
          <a:p>
            <a:pPr marL="0" lvl="0" indent="0" algn="l" rtl="0">
              <a:lnSpc>
                <a:spcPct val="90000"/>
              </a:lnSpc>
              <a:spcBef>
                <a:spcPts val="800"/>
              </a:spcBef>
              <a:spcAft>
                <a:spcPts val="0"/>
              </a:spcAft>
              <a:buClr>
                <a:schemeClr val="dk1"/>
              </a:buClr>
              <a:buSzPct val="100000"/>
              <a:buNone/>
            </a:pPr>
            <a:r>
              <a:rPr lang="en-GB" dirty="0" smtClean="0"/>
              <a:t>3) Click </a:t>
            </a:r>
            <a:r>
              <a:rPr lang="en-GB" dirty="0"/>
              <a:t>on + Add New </a:t>
            </a:r>
            <a:r>
              <a:rPr lang="en-GB" dirty="0" smtClean="0"/>
              <a:t>Placement</a:t>
            </a:r>
            <a:endParaRPr lang="en-GB" dirty="0"/>
          </a:p>
          <a:p>
            <a:pPr marL="0" lvl="0" indent="0" algn="l" rtl="0">
              <a:lnSpc>
                <a:spcPct val="90000"/>
              </a:lnSpc>
              <a:spcBef>
                <a:spcPts val="800"/>
              </a:spcBef>
              <a:spcAft>
                <a:spcPts val="0"/>
              </a:spcAft>
              <a:buClr>
                <a:schemeClr val="dk1"/>
              </a:buClr>
              <a:buSzPct val="100000"/>
              <a:buNone/>
            </a:pPr>
            <a:r>
              <a:rPr lang="en-GB" dirty="0" smtClean="0"/>
              <a:t>4) Complete </a:t>
            </a:r>
            <a:r>
              <a:rPr lang="en-GB" dirty="0"/>
              <a:t>all sections. Please select Mrs Rich as the Placement Co-ordinator and in the ‘Describe the time commitment’ section ensure you put your agreed start and end times e.g. 9am to 5pm</a:t>
            </a:r>
            <a:endParaRPr dirty="0"/>
          </a:p>
          <a:p>
            <a:pPr marL="0" lvl="0" indent="0" algn="l" rtl="0">
              <a:lnSpc>
                <a:spcPct val="90000"/>
              </a:lnSpc>
              <a:spcBef>
                <a:spcPts val="800"/>
              </a:spcBef>
              <a:spcAft>
                <a:spcPts val="0"/>
              </a:spcAft>
              <a:buClr>
                <a:schemeClr val="dk1"/>
              </a:buClr>
              <a:buSzPct val="100000"/>
              <a:buNone/>
            </a:pPr>
            <a:r>
              <a:rPr lang="en-GB" dirty="0" smtClean="0"/>
              <a:t>5) Click </a:t>
            </a:r>
            <a:r>
              <a:rPr lang="en-GB" dirty="0"/>
              <a:t>to Agree to the 4 points</a:t>
            </a:r>
            <a:endParaRPr dirty="0"/>
          </a:p>
          <a:p>
            <a:pPr marL="0" lvl="0" indent="0" algn="l" rtl="0">
              <a:lnSpc>
                <a:spcPct val="90000"/>
              </a:lnSpc>
              <a:spcBef>
                <a:spcPts val="800"/>
              </a:spcBef>
              <a:spcAft>
                <a:spcPts val="0"/>
              </a:spcAft>
              <a:buClr>
                <a:schemeClr val="dk1"/>
              </a:buClr>
              <a:buSzPct val="100000"/>
              <a:buNone/>
            </a:pPr>
            <a:r>
              <a:rPr lang="en-GB" dirty="0" smtClean="0"/>
              <a:t>6) Click </a:t>
            </a:r>
            <a:r>
              <a:rPr lang="en-GB" dirty="0"/>
              <a:t>Mark as finished</a:t>
            </a:r>
            <a:endParaRPr dirty="0"/>
          </a:p>
          <a:p>
            <a:pPr marL="0" lvl="0" indent="0" algn="l" rtl="0">
              <a:lnSpc>
                <a:spcPct val="90000"/>
              </a:lnSpc>
              <a:spcBef>
                <a:spcPts val="800"/>
              </a:spcBef>
              <a:spcAft>
                <a:spcPts val="0"/>
              </a:spcAft>
              <a:buClr>
                <a:schemeClr val="dk1"/>
              </a:buClr>
              <a:buSzPct val="100000"/>
              <a:buNone/>
            </a:pPr>
            <a:r>
              <a:rPr lang="en-GB" dirty="0" smtClean="0"/>
              <a:t>7) Click </a:t>
            </a:r>
            <a:r>
              <a:rPr lang="en-GB" dirty="0"/>
              <a:t>Add Placement</a:t>
            </a:r>
            <a:endParaRPr dirty="0"/>
          </a:p>
          <a:p>
            <a:pPr marL="0" lvl="0" indent="0" algn="l" rtl="0">
              <a:lnSpc>
                <a:spcPct val="90000"/>
              </a:lnSpc>
              <a:spcBef>
                <a:spcPts val="800"/>
              </a:spcBef>
              <a:spcAft>
                <a:spcPts val="0"/>
              </a:spcAft>
              <a:buClr>
                <a:schemeClr val="dk1"/>
              </a:buClr>
              <a:buSzPct val="100000"/>
              <a:buNone/>
            </a:pPr>
            <a:endParaRPr dirty="0"/>
          </a:p>
          <a:p>
            <a:pPr marL="0" lvl="0" indent="0" algn="l" rtl="0">
              <a:lnSpc>
                <a:spcPct val="90000"/>
              </a:lnSpc>
              <a:spcBef>
                <a:spcPts val="800"/>
              </a:spcBef>
              <a:spcAft>
                <a:spcPts val="0"/>
              </a:spcAft>
              <a:buClr>
                <a:schemeClr val="dk1"/>
              </a:buClr>
              <a:buSzPct val="100000"/>
              <a:buNone/>
            </a:pPr>
            <a:r>
              <a:rPr lang="en-GB" dirty="0"/>
              <a:t>You’ll receive emails confirming the status of your application throughout the process.</a:t>
            </a:r>
            <a:endParaRPr dirty="0"/>
          </a:p>
          <a:p>
            <a:pPr marL="0" lvl="0" indent="0" algn="l" rtl="0">
              <a:lnSpc>
                <a:spcPct val="90000"/>
              </a:lnSpc>
              <a:spcBef>
                <a:spcPts val="800"/>
              </a:spcBef>
              <a:spcAft>
                <a:spcPts val="0"/>
              </a:spcAft>
              <a:buClr>
                <a:schemeClr val="dk1"/>
              </a:buClr>
              <a:buSzPct val="100000"/>
              <a:buNone/>
            </a:pPr>
            <a:r>
              <a:rPr lang="en-GB" b="1" dirty="0"/>
              <a:t>If, for some reason, you can’t set up your placement through </a:t>
            </a:r>
            <a:r>
              <a:rPr lang="en-GB" b="1" dirty="0" err="1"/>
              <a:t>Unifrog</a:t>
            </a:r>
            <a:r>
              <a:rPr lang="en-GB" b="1" dirty="0"/>
              <a:t> please email Mrs Rich </a:t>
            </a:r>
            <a:r>
              <a:rPr lang="en-GB" b="1" dirty="0" smtClean="0"/>
              <a:t>for </a:t>
            </a:r>
            <a:r>
              <a:rPr lang="en-GB" b="1" dirty="0"/>
              <a:t>help.</a:t>
            </a:r>
            <a:endParaRPr b="1" dirty="0"/>
          </a:p>
          <a:p>
            <a:pPr marL="177800" lvl="0" indent="-88900" algn="l" rtl="0">
              <a:lnSpc>
                <a:spcPct val="90000"/>
              </a:lnSpc>
              <a:spcBef>
                <a:spcPts val="800"/>
              </a:spcBef>
              <a:spcAft>
                <a:spcPts val="0"/>
              </a:spcAft>
              <a:buClr>
                <a:schemeClr val="dk1"/>
              </a:buClr>
              <a:buSzPct val="100000"/>
              <a:buNone/>
            </a:pPr>
            <a:endParaRPr dirty="0"/>
          </a:p>
        </p:txBody>
      </p:sp>
      <p:pic>
        <p:nvPicPr>
          <p:cNvPr id="158" name="Google Shape;158;p29"/>
          <p:cNvPicPr preferRelativeResize="0"/>
          <p:nvPr/>
        </p:nvPicPr>
        <p:blipFill rotWithShape="1">
          <a:blip r:embed="rId3">
            <a:alphaModFix/>
          </a:blip>
          <a:srcRect l="6591" t="59386" r="57019" b="16159"/>
          <a:stretch/>
        </p:blipFill>
        <p:spPr>
          <a:xfrm>
            <a:off x="5501648" y="1028990"/>
            <a:ext cx="2795822" cy="1078707"/>
          </a:xfrm>
          <a:prstGeom prst="rect">
            <a:avLst/>
          </a:prstGeom>
          <a:noFill/>
          <a:ln>
            <a:noFill/>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626" y="845248"/>
            <a:ext cx="3710755" cy="824225"/>
          </a:xfrm>
        </p:spPr>
        <p:txBody>
          <a:bodyPr/>
          <a:lstStyle/>
          <a:p>
            <a:r>
              <a:rPr lang="en-GB" dirty="0" smtClean="0"/>
              <a:t>Inspiration</a:t>
            </a:r>
            <a:endParaRPr lang="en-GB" dirty="0"/>
          </a:p>
        </p:txBody>
      </p:sp>
      <p:sp>
        <p:nvSpPr>
          <p:cNvPr id="3" name="Subtitle 2"/>
          <p:cNvSpPr>
            <a:spLocks noGrp="1"/>
          </p:cNvSpPr>
          <p:nvPr>
            <p:ph type="subTitle" idx="1"/>
          </p:nvPr>
        </p:nvSpPr>
        <p:spPr/>
        <p:txBody>
          <a:bodyPr/>
          <a:lstStyle/>
          <a:p>
            <a:endParaRPr lang="en-GB" dirty="0"/>
          </a:p>
        </p:txBody>
      </p:sp>
      <p:sp>
        <p:nvSpPr>
          <p:cNvPr id="4" name="Text Placeholder 3"/>
          <p:cNvSpPr>
            <a:spLocks noGrp="1"/>
          </p:cNvSpPr>
          <p:nvPr>
            <p:ph type="body" idx="2"/>
          </p:nvPr>
        </p:nvSpPr>
        <p:spPr>
          <a:xfrm>
            <a:off x="4953354" y="156038"/>
            <a:ext cx="3837000" cy="3695100"/>
          </a:xfrm>
        </p:spPr>
        <p:txBody>
          <a:bodyPr/>
          <a:lstStyle/>
          <a:p>
            <a:pPr marL="177800" lvl="0" indent="-38100">
              <a:lnSpc>
                <a:spcPct val="90000"/>
              </a:lnSpc>
              <a:spcBef>
                <a:spcPts val="800"/>
              </a:spcBef>
              <a:buClr>
                <a:schemeClr val="dk1"/>
              </a:buClr>
              <a:buSzPts val="2100"/>
              <a:buNone/>
            </a:pPr>
            <a:r>
              <a:rPr lang="en-GB" dirty="0" smtClean="0"/>
              <a:t>One of</a:t>
            </a:r>
            <a:r>
              <a:rPr lang="en-GB" dirty="0" smtClean="0"/>
              <a:t> </a:t>
            </a:r>
            <a:r>
              <a:rPr lang="en-GB" dirty="0"/>
              <a:t>our Year 10 students was </a:t>
            </a:r>
            <a:r>
              <a:rPr lang="en-GB" dirty="0" smtClean="0"/>
              <a:t>asked to apply in Year 11 for a</a:t>
            </a:r>
            <a:r>
              <a:rPr lang="en-GB" dirty="0" smtClean="0"/>
              <a:t> sought after Apprenticeship and was subsequently offered the job.</a:t>
            </a:r>
            <a:endParaRPr lang="en-GB" dirty="0"/>
          </a:p>
          <a:p>
            <a:pPr marL="177800" lvl="0" indent="-38100">
              <a:lnSpc>
                <a:spcPct val="90000"/>
              </a:lnSpc>
              <a:spcBef>
                <a:spcPts val="800"/>
              </a:spcBef>
              <a:buClr>
                <a:schemeClr val="dk1"/>
              </a:buClr>
              <a:buSzPts val="2100"/>
              <a:buNone/>
            </a:pPr>
            <a:endParaRPr lang="en-GB" dirty="0"/>
          </a:p>
          <a:p>
            <a:pPr marL="177800" lvl="0" indent="-38100">
              <a:lnSpc>
                <a:spcPct val="90000"/>
              </a:lnSpc>
              <a:spcBef>
                <a:spcPts val="800"/>
              </a:spcBef>
              <a:buClr>
                <a:schemeClr val="dk1"/>
              </a:buClr>
              <a:buSzPts val="2100"/>
              <a:buNone/>
            </a:pPr>
            <a:r>
              <a:rPr lang="en-GB" dirty="0"/>
              <a:t>One of our Year 12 students was </a:t>
            </a:r>
            <a:r>
              <a:rPr lang="en-GB" dirty="0" smtClean="0"/>
              <a:t>asked to apply for</a:t>
            </a:r>
            <a:r>
              <a:rPr lang="en-GB" dirty="0" smtClean="0"/>
              <a:t> </a:t>
            </a:r>
            <a:r>
              <a:rPr lang="en-GB" dirty="0"/>
              <a:t>a 5 year Level 4-7, Degree Apprenticeship with the Accountancy company she completed her work experience with.</a:t>
            </a:r>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82568" y="3369669"/>
            <a:ext cx="1582905" cy="158290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10768"/>
            <a:ext cx="4468091" cy="1677814"/>
          </a:xfrm>
          <a:prstGeom prst="rect">
            <a:avLst/>
          </a:prstGeom>
        </p:spPr>
      </p:pic>
    </p:spTree>
    <p:extLst>
      <p:ext uri="{BB962C8B-B14F-4D97-AF65-F5344CB8AC3E}">
        <p14:creationId xmlns:p14="http://schemas.microsoft.com/office/powerpoint/2010/main" val="1544633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32"/>
          <p:cNvSpPr txBox="1">
            <a:spLocks noGrp="1"/>
          </p:cNvSpPr>
          <p:nvPr>
            <p:ph type="title"/>
          </p:nvPr>
        </p:nvSpPr>
        <p:spPr>
          <a:xfrm>
            <a:off x="629841" y="342900"/>
            <a:ext cx="2949178" cy="120015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Clr>
                <a:schemeClr val="dk1"/>
              </a:buClr>
              <a:buSzPts val="2400"/>
              <a:buFont typeface="Calibri"/>
              <a:buNone/>
            </a:pPr>
            <a:r>
              <a:rPr lang="en-GB" dirty="0"/>
              <a:t>Thank you for your time</a:t>
            </a:r>
            <a:endParaRPr dirty="0"/>
          </a:p>
        </p:txBody>
      </p:sp>
      <p:pic>
        <p:nvPicPr>
          <p:cNvPr id="176" name="Google Shape;176;p32"/>
          <p:cNvPicPr preferRelativeResize="0">
            <a:picLocks noGrp="1"/>
          </p:cNvPicPr>
          <p:nvPr>
            <p:ph type="pic" idx="2"/>
          </p:nvPr>
        </p:nvPicPr>
        <p:blipFill rotWithShape="1">
          <a:blip r:embed="rId3">
            <a:alphaModFix/>
          </a:blip>
          <a:srcRect/>
          <a:stretch/>
        </p:blipFill>
        <p:spPr>
          <a:xfrm>
            <a:off x="6102927" y="180108"/>
            <a:ext cx="2859529" cy="1627085"/>
          </a:xfrm>
          <a:prstGeom prst="rect">
            <a:avLst/>
          </a:prstGeom>
          <a:noFill/>
          <a:ln>
            <a:noFill/>
          </a:ln>
        </p:spPr>
      </p:pic>
      <p:sp>
        <p:nvSpPr>
          <p:cNvPr id="177" name="Google Shape;177;p32"/>
          <p:cNvSpPr txBox="1">
            <a:spLocks noGrp="1"/>
          </p:cNvSpPr>
          <p:nvPr>
            <p:ph type="body" idx="1"/>
          </p:nvPr>
        </p:nvSpPr>
        <p:spPr>
          <a:xfrm>
            <a:off x="629841" y="1543050"/>
            <a:ext cx="5473086" cy="2858691"/>
          </a:xfrm>
          <a:prstGeom prst="rect">
            <a:avLst/>
          </a:prstGeom>
          <a:noFill/>
          <a:ln>
            <a:noFill/>
          </a:ln>
        </p:spPr>
        <p:txBody>
          <a:bodyPr spcFirstLastPara="1" wrap="square" lIns="68575" tIns="34275" rIns="68575" bIns="34275" anchor="t" anchorCtr="0">
            <a:normAutofit fontScale="92500" lnSpcReduction="10000"/>
          </a:bodyPr>
          <a:lstStyle/>
          <a:p>
            <a:pPr marL="0" lvl="0" indent="0" algn="l" rtl="0">
              <a:lnSpc>
                <a:spcPct val="90000"/>
              </a:lnSpc>
              <a:spcBef>
                <a:spcPts val="800"/>
              </a:spcBef>
              <a:spcAft>
                <a:spcPts val="0"/>
              </a:spcAft>
              <a:buClr>
                <a:schemeClr val="dk1"/>
              </a:buClr>
              <a:buSzPts val="1200"/>
              <a:buNone/>
            </a:pPr>
            <a:r>
              <a:rPr lang="en-GB" sz="1400" dirty="0" smtClean="0"/>
              <a:t>Work Experience Ideas (please note the different tabs, you can sort by job sector):</a:t>
            </a:r>
          </a:p>
          <a:p>
            <a:pPr marL="0" lvl="0" indent="0"/>
            <a:r>
              <a:rPr lang="en-GB" sz="1400" dirty="0">
                <a:hlinkClick r:id="rId4"/>
              </a:rPr>
              <a:t>https://</a:t>
            </a:r>
            <a:r>
              <a:rPr lang="en-GB" sz="1400" dirty="0" smtClean="0">
                <a:hlinkClick r:id="rId4"/>
              </a:rPr>
              <a:t>docs.google.com/spreadsheets/d/1licMaHsix73wNoDvtewQy3DQqcbHHVWQLLPjetJP15k/edit?gid=697976432#gid=697976432</a:t>
            </a:r>
            <a:endParaRPr lang="en-GB" sz="1400" dirty="0" smtClean="0"/>
          </a:p>
          <a:p>
            <a:pPr marL="0" lvl="0" indent="0"/>
            <a:endParaRPr lang="en-GB" sz="1400" dirty="0"/>
          </a:p>
          <a:p>
            <a:pPr marL="0" lvl="0" indent="0" algn="l" rtl="0">
              <a:lnSpc>
                <a:spcPct val="90000"/>
              </a:lnSpc>
              <a:spcBef>
                <a:spcPts val="800"/>
              </a:spcBef>
              <a:spcAft>
                <a:spcPts val="0"/>
              </a:spcAft>
              <a:buClr>
                <a:schemeClr val="dk1"/>
              </a:buClr>
              <a:buSzPts val="1200"/>
              <a:buNone/>
            </a:pPr>
            <a:r>
              <a:rPr lang="en-GB" sz="1400" dirty="0" smtClean="0"/>
              <a:t>Careers </a:t>
            </a:r>
            <a:r>
              <a:rPr lang="en-GB" sz="1400" dirty="0"/>
              <a:t>pages with handy hints for Work </a:t>
            </a:r>
            <a:r>
              <a:rPr lang="en-GB" sz="1400" dirty="0" smtClean="0"/>
              <a:t>Placements and wording </a:t>
            </a:r>
            <a:r>
              <a:rPr lang="en-GB" sz="1400" dirty="0"/>
              <a:t>on the school Website:</a:t>
            </a:r>
            <a:endParaRPr sz="1400" dirty="0"/>
          </a:p>
          <a:p>
            <a:pPr marL="0" lvl="0" indent="0" algn="l" rtl="0">
              <a:lnSpc>
                <a:spcPct val="90000"/>
              </a:lnSpc>
              <a:spcBef>
                <a:spcPts val="800"/>
              </a:spcBef>
              <a:spcAft>
                <a:spcPts val="0"/>
              </a:spcAft>
              <a:buClr>
                <a:schemeClr val="dk1"/>
              </a:buClr>
              <a:buSzPts val="1200"/>
              <a:buNone/>
            </a:pPr>
            <a:r>
              <a:rPr lang="en-GB" sz="1400" u="sng" dirty="0">
                <a:solidFill>
                  <a:schemeClr val="hlink"/>
                </a:solidFill>
                <a:hlinkClick r:id="rId5"/>
              </a:rPr>
              <a:t>https://www.denemagna.co.uk/page/?title=Careers%3A+Years+7+to+13&amp;pid=227</a:t>
            </a:r>
            <a:endParaRPr sz="1400" dirty="0"/>
          </a:p>
          <a:p>
            <a:pPr marL="0" lvl="0" indent="0" algn="l" rtl="0">
              <a:lnSpc>
                <a:spcPct val="90000"/>
              </a:lnSpc>
              <a:spcBef>
                <a:spcPts val="800"/>
              </a:spcBef>
              <a:spcAft>
                <a:spcPts val="0"/>
              </a:spcAft>
              <a:buClr>
                <a:schemeClr val="dk1"/>
              </a:buClr>
              <a:buSzPts val="1200"/>
              <a:buNone/>
            </a:pPr>
            <a:endParaRPr sz="1400" dirty="0"/>
          </a:p>
          <a:p>
            <a:pPr marL="0" lvl="0" indent="0" algn="l" rtl="0">
              <a:lnSpc>
                <a:spcPct val="90000"/>
              </a:lnSpc>
              <a:spcBef>
                <a:spcPts val="800"/>
              </a:spcBef>
              <a:spcAft>
                <a:spcPts val="0"/>
              </a:spcAft>
              <a:buClr>
                <a:schemeClr val="dk1"/>
              </a:buClr>
              <a:buSzPts val="1200"/>
              <a:buNone/>
            </a:pPr>
            <a:r>
              <a:rPr lang="en-GB" sz="1400" dirty="0"/>
              <a:t>Follow Dene Magna Careers on Facebook:</a:t>
            </a:r>
            <a:endParaRPr sz="1400" dirty="0"/>
          </a:p>
          <a:p>
            <a:pPr marL="0" lvl="0" indent="0" algn="l" rtl="0">
              <a:lnSpc>
                <a:spcPct val="90000"/>
              </a:lnSpc>
              <a:spcBef>
                <a:spcPts val="800"/>
              </a:spcBef>
              <a:spcAft>
                <a:spcPts val="0"/>
              </a:spcAft>
              <a:buClr>
                <a:schemeClr val="dk1"/>
              </a:buClr>
              <a:buSzPts val="1200"/>
              <a:buNone/>
            </a:pPr>
            <a:r>
              <a:rPr lang="en-GB" sz="1400" u="sng" dirty="0">
                <a:solidFill>
                  <a:schemeClr val="hlink"/>
                </a:solidFill>
                <a:hlinkClick r:id="rId6"/>
              </a:rPr>
              <a:t>https://www.facebook.com/Dene-Magna-Careers-106752851965798</a:t>
            </a:r>
            <a:endParaRPr sz="1400" dirty="0"/>
          </a:p>
          <a:p>
            <a:pPr marL="0" lvl="0" indent="0" algn="l" rtl="0">
              <a:lnSpc>
                <a:spcPct val="90000"/>
              </a:lnSpc>
              <a:spcBef>
                <a:spcPts val="800"/>
              </a:spcBef>
              <a:spcAft>
                <a:spcPts val="0"/>
              </a:spcAft>
              <a:buClr>
                <a:schemeClr val="dk1"/>
              </a:buClr>
              <a:buSzPts val="1200"/>
              <a:buNone/>
            </a:pPr>
            <a:endParaRPr dirty="0"/>
          </a:p>
          <a:p>
            <a:pPr marL="0" lvl="0" indent="0" algn="l" rtl="0">
              <a:lnSpc>
                <a:spcPct val="90000"/>
              </a:lnSpc>
              <a:spcBef>
                <a:spcPts val="800"/>
              </a:spcBef>
              <a:spcAft>
                <a:spcPts val="0"/>
              </a:spcAft>
              <a:buClr>
                <a:schemeClr val="dk1"/>
              </a:buClr>
              <a:buSzPts val="1200"/>
              <a:buNone/>
            </a:pPr>
            <a:endParaRPr dirty="0"/>
          </a:p>
          <a:p>
            <a:pPr marL="0" lvl="0" indent="0" algn="l" rtl="0">
              <a:lnSpc>
                <a:spcPct val="90000"/>
              </a:lnSpc>
              <a:spcBef>
                <a:spcPts val="800"/>
              </a:spcBef>
              <a:spcAft>
                <a:spcPts val="0"/>
              </a:spcAft>
              <a:buClr>
                <a:schemeClr val="dk1"/>
              </a:buClr>
              <a:buSzPts val="1200"/>
              <a:buNone/>
            </a:pPr>
            <a:endParaRPr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205</TotalTime>
  <Words>834</Words>
  <Application>Microsoft Office PowerPoint</Application>
  <PresentationFormat>On-screen Show (16:9)</PresentationFormat>
  <Paragraphs>71</Paragraphs>
  <Slides>10</Slides>
  <Notes>7</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10</vt:i4>
      </vt:variant>
    </vt:vector>
  </HeadingPairs>
  <TitlesOfParts>
    <vt:vector size="14" baseType="lpstr">
      <vt:lpstr>Arial</vt:lpstr>
      <vt:lpstr>Calibri</vt:lpstr>
      <vt:lpstr>Simple Light</vt:lpstr>
      <vt:lpstr>Office Theme</vt:lpstr>
      <vt:lpstr> </vt:lpstr>
      <vt:lpstr>Benefits of Work Experience </vt:lpstr>
      <vt:lpstr>When to do Your Work Experience</vt:lpstr>
      <vt:lpstr>Top Tips to find a Placement  </vt:lpstr>
      <vt:lpstr>What happens if I can’t find any Work Experience?</vt:lpstr>
      <vt:lpstr>How to set up your Work Experience (WEX)</vt:lpstr>
      <vt:lpstr>Work Experience  Yrs 10</vt:lpstr>
      <vt:lpstr>Unifrog Instructions:  (THIS MUST BE DONE AT LEAST 2 WEEKS BEFORE YOUR PLACEMENT IS DUE TO START)</vt:lpstr>
      <vt:lpstr>Inspiration</vt:lpstr>
      <vt:lpstr>Thank you for your time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Jo Rich</dc:creator>
  <cp:lastModifiedBy>Jo Rich</cp:lastModifiedBy>
  <cp:revision>16</cp:revision>
  <dcterms:modified xsi:type="dcterms:W3CDTF">2025-09-17T10:28:57Z</dcterms:modified>
</cp:coreProperties>
</file>