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672" r:id="rId2"/>
    <p:sldMasterId id="2147483684" r:id="rId3"/>
  </p:sldMasterIdLst>
  <p:notesMasterIdLst>
    <p:notesMasterId r:id="rId23"/>
  </p:notesMasterIdLst>
  <p:sldIdLst>
    <p:sldId id="746" r:id="rId4"/>
    <p:sldId id="729" r:id="rId5"/>
    <p:sldId id="786" r:id="rId6"/>
    <p:sldId id="800" r:id="rId7"/>
    <p:sldId id="831" r:id="rId8"/>
    <p:sldId id="815" r:id="rId9"/>
    <p:sldId id="832" r:id="rId10"/>
    <p:sldId id="816" r:id="rId11"/>
    <p:sldId id="838" r:id="rId12"/>
    <p:sldId id="839" r:id="rId13"/>
    <p:sldId id="837" r:id="rId14"/>
    <p:sldId id="745" r:id="rId15"/>
    <p:sldId id="834" r:id="rId16"/>
    <p:sldId id="819" r:id="rId17"/>
    <p:sldId id="836" r:id="rId18"/>
    <p:sldId id="820" r:id="rId19"/>
    <p:sldId id="840" r:id="rId20"/>
    <p:sldId id="767" r:id="rId21"/>
    <p:sldId id="300" r:id="rId22"/>
  </p:sldIdLst>
  <p:sldSz cx="12192000" cy="6858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Open Sans" panose="020B060402020202020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9E6B8E73-77B9-C749-1960-4F789FA7ABEE}" name="Emily Adkins" initials="EA" userId="24de325377db37fc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  <p188:author id="{CF0DC9EE-8F41-9036-B8EF-80C0D048CCA2}" name="Emily Nash" initials="EN" userId="6117e569c8723fe2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y Nash" initials="EN" lastIdx="68" clrIdx="0">
    <p:extLst>
      <p:ext uri="{19B8F6BF-5375-455C-9EA6-DF929625EA0E}">
        <p15:presenceInfo xmlns:p15="http://schemas.microsoft.com/office/powerpoint/2012/main" userId="6117e569c8723fe2" providerId="Windows Live"/>
      </p:ext>
    </p:extLst>
  </p:cmAuthor>
  <p:cmAuthor id="2" name="Kate Garlick" initials="KG" lastIdx="15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Annabel McDonald" initials="AM" lastIdx="21" clrIdx="2">
    <p:extLst>
      <p:ext uri="{19B8F6BF-5375-455C-9EA6-DF929625EA0E}">
        <p15:presenceInfo xmlns:p15="http://schemas.microsoft.com/office/powerpoint/2012/main" userId="df39f375605b57f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8C37"/>
    <a:srgbClr val="954141"/>
    <a:srgbClr val="DAE9F6"/>
    <a:srgbClr val="ECDFF5"/>
    <a:srgbClr val="D5B472"/>
    <a:srgbClr val="B65959"/>
    <a:srgbClr val="FFC9C9"/>
    <a:srgbClr val="CDF3E6"/>
    <a:srgbClr val="FFF2CC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67433" autoAdjust="0"/>
  </p:normalViewPr>
  <p:slideViewPr>
    <p:cSldViewPr snapToGrid="0">
      <p:cViewPr varScale="1">
        <p:scale>
          <a:sx n="59" d="100"/>
          <a:sy n="59" d="100"/>
        </p:scale>
        <p:origin x="1618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3.fntdata"/><Relationship Id="rId21" Type="http://schemas.openxmlformats.org/officeDocument/2006/relationships/slide" Target="slides/slide18.xml"/><Relationship Id="rId34" Type="http://schemas.openxmlformats.org/officeDocument/2006/relationships/commentAuthors" Target="commentAuthor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6.fntdata"/><Relationship Id="rId41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08074-1A82-4276-BC9C-9F1654D2C295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323D7-8D74-402A-B74C-D1093F83E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855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328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Ask students to log into their Unifrog accounts and open the 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UK universities tool</a:t>
            </a:r>
            <a:r>
              <a:rPr lang="en-GB" b="0" u="none" dirty="0"/>
              <a:t>. You can demonstrate this on a smart board by clicking Student side&gt;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UK universities.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83602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+mj-lt"/>
              <a:buNone/>
            </a:pPr>
            <a:r>
              <a:rPr lang="en-GB" b="0" u="none" dirty="0"/>
              <a:t>Unifrog has numerous other shortlisting tools, if students are interested in a pathway that is </a:t>
            </a:r>
            <a:r>
              <a:rPr lang="en-GB" b="1" u="none" dirty="0"/>
              <a:t>not</a:t>
            </a:r>
            <a:r>
              <a:rPr lang="en-GB" b="0" u="none" dirty="0"/>
              <a:t> a UK university.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18752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read information about UK universities, under the following headings: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World class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Earning potential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Sweet deal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Applications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Hierarchy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UCAS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are to click ‘next’ to begin their search.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2632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Students are to select their country of residence from the dropdown list.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Students are to select the best grades they’ll likely to achieve by the end of school/college from the dropdown lists of qualifications and grades, e.g. A Level: B, IB HL Subject: 6, BTEC Extended Certificate: M, etc.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6648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Students are to enter the subject they’d like to study at university.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Students can create multiple shortlists, so they can repeat the process for different subjects if they’re still deciding what to study at university.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01177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Students are to select up to 10 university subjects (single and/or joint honours), before clicking ‘next: X subjects.’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Students can create multiple shortlists, so they can repeat the process for different subjects if they’re still deciding what to study at university.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04742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At the top of the page, students can click ‘glossary’ to see definitions of terminology relating to UK universities.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will see their longlist organised into three categories: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Aspirational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Solid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Safe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filter their longlist by: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Keyword search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Distance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Mode (e.g. full time, sandwich, etc.)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Type (e.g. Russell Group, Joint Honours, etc.)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Difficulty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Relevance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rank their longlist by several different criteria, such as entry requirements, average points, fees, rent, salary, etc.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select up to 15 courses to include in their final shortlist. You may wish to remind students that they can create and save multiple shortlists.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8368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At the top of the page, students can click ‘glossary’ to see definitions of terminology relating to UK universities.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will see their longlist organised into three categories: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Aspirational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Solid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Safe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filter their longlist by: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Keyword search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Distance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Mode (e.g. full time, sandwich, etc.)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Type (e.g. Russell Group, Joint Honours, etc.)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Difficulty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Relevance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rank their longlist by several different criteria, such as entry requirements, average points, fees, rent, salary, etc.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select up to 15 courses to include in their final shortlist. You may wish to remind students that they can create and save multiple shortlists.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38187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At the top of the page, students can click ‘glossary’ to see definitions of terminology relating to UK universities.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will see their longlist organised into three categories: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Aspirational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Solid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Safe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filter their longlist by: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Keyword search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Distance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Mode (e.g. full time, sandwich, etc.)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Type (e.g. Russell Group, Joint Honours, etc.)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Difficulty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Relevance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rank their longlist by several different criteria, such as entry requirements, average points, fees, rent, salary, etc.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select up to 15 courses to include in their final shortlist. You may wish to remind students that they can create and save multiple shortlists.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3365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At the top of the page, students can click ‘glossary’ to see definitions of terminology relating to UK universities.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will see their longlist organised into three categories: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Aspirational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Solid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Safe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filter their longlist by: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Keyword search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Distance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Mode (e.g. full time, sandwich, etc.)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Type (e.g. Russell Group, Joint Honours, etc.)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Difficulty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Relevance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rank their longlist by several different criteria, such as entry requirements, average points, fees, rent, salary, etc.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select up to 15 courses to include in their final shortlist. You may wish to remind students that they can create and save multiple shortlists.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18816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At the top of their shortlist, students will see an interactive map of their selected universities.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2628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tool.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In their shortlist, students will be able to read: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Links to further information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Course facts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Upcoming events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University facts (including a video)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Getting in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If they are no longer interested in a course, students can click ‘delete’ to remove the course from the shortlist.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2628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If they are no longer interested in a course, students can click ‘delete’ to remove the course from the shortlist.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Students can select up to 15 courses to include in their final shortlist. You may wish to remind students that they can create and save multiple shortlists.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Students are to click ‘save’ to finalise their shortlist.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u="none" dirty="0"/>
              <a:t>If students do not click ‘save’ then they will not be able to come back to their shortlist.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53590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Students are to click ‘save’ to finalise their shortlist.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u="none" dirty="0"/>
              <a:t>If students do not click ‘save’ then they will not be able to come back to their shortlist.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42411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access their shortlist: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By clicking ‘shortlist’ on this screen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By email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By clicking Favourites &gt; Search tools &gt; Filter by: UK Uni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b="0" u="sng" dirty="0"/>
              <a:t>Tracking students’ progress: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You can track student progress with creating UK university shortlists by clicking Advanced&gt;Sort by&gt;UK </a:t>
            </a:r>
            <a:r>
              <a:rPr lang="en-GB" b="0" u="none" dirty="0" err="1"/>
              <a:t>uni</a:t>
            </a:r>
            <a:r>
              <a:rPr lang="en-GB" b="0" u="none" dirty="0"/>
              <a:t> shortlists.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From your homepage, you can also create charts showing shortlists that have been made. Go to Usage charts you can customise&gt;</a:t>
            </a:r>
            <a:r>
              <a:rPr lang="en-GB" sz="1200" b="0" u="non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UK pathways shortlisting / UK aspirational shortlisting.</a:t>
            </a: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74190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UK universities tool.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access their shortlist: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By clicking ‘shortlist’ on this screen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By email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By clicking Favourites &gt; Search tools &gt; Filter by: UK Uni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b="0" u="sng" dirty="0"/>
              <a:t>Tracking students’ progress: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You can track student progress with creating UK university shortlists by clicking Advanced&gt;Sort by&gt;UK </a:t>
            </a:r>
            <a:r>
              <a:rPr lang="en-GB" b="0" u="none" dirty="0" err="1"/>
              <a:t>uni</a:t>
            </a:r>
            <a:r>
              <a:rPr lang="en-GB" b="0" u="none" dirty="0"/>
              <a:t> shortlists.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From your homepage, you can also create charts showing shortlists that have been made. Go to Usage charts you can customise&gt;</a:t>
            </a:r>
            <a:r>
              <a:rPr lang="en-GB" sz="1200" b="0" u="non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UK pathways shortlisting / UK aspirational shortlisting.</a:t>
            </a: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29893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u="none" dirty="0"/>
              <a:t>Following the instructions in the last few slides, students will be able to create a UK universities shortlist (Student side&gt;UK universities).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u="none" dirty="0"/>
              <a:t>Remind students to click ‘save’ when they have finalised their shortlist. This will enable them to revisit the shortlist in the future and access links to the university websites.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b="0" u="sng" dirty="0"/>
              <a:t>Tracking students’ progress: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You can track student progress with creating UK university shortlists by clicking Advanced&gt;Sort by&gt;UK </a:t>
            </a:r>
            <a:r>
              <a:rPr lang="en-GB" b="0" u="none" dirty="0" err="1"/>
              <a:t>uni</a:t>
            </a:r>
            <a:r>
              <a:rPr lang="en-GB" b="0" u="none" dirty="0"/>
              <a:t> shortlists.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From your homepage, you can also create charts showing shortlists that have been made. Go to Usage charts you can customise&gt;</a:t>
            </a:r>
            <a:r>
              <a:rPr lang="en-GB" sz="1200" b="0" u="non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UK pathways shortlisting / UK aspirational shortlisting.</a:t>
            </a: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u="none" dirty="0"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46511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959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73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735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991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963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61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796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51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189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198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359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275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5797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031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88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140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855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1537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30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5685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522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5884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9639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858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2286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3933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6700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4986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8085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2654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89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364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6676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930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099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60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464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.png"/><Relationship Id="rId5" Type="http://schemas.openxmlformats.org/officeDocument/2006/relationships/image" Target="../media/image1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17.sv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17.sv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.png"/><Relationship Id="rId11" Type="http://schemas.openxmlformats.org/officeDocument/2006/relationships/image" Target="../media/image27.svg"/><Relationship Id="rId5" Type="http://schemas.openxmlformats.org/officeDocument/2006/relationships/image" Target="../media/image11.png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image" Target="../media/image25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5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2.sv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9.png"/><Relationship Id="rId5" Type="http://schemas.openxmlformats.org/officeDocument/2006/relationships/image" Target="../media/image17.sv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20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8.svg"/><Relationship Id="rId5" Type="http://schemas.openxmlformats.org/officeDocument/2006/relationships/image" Target="../media/image22.png"/><Relationship Id="rId10" Type="http://schemas.openxmlformats.org/officeDocument/2006/relationships/image" Target="../media/image17.svg"/><Relationship Id="rId4" Type="http://schemas.openxmlformats.org/officeDocument/2006/relationships/image" Target="../media/image21.png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7.sv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7.sv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7.sv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4.sv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3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6.svg"/><Relationship Id="rId5" Type="http://schemas.openxmlformats.org/officeDocument/2006/relationships/image" Target="../media/image28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3.png"/><Relationship Id="rId7" Type="http://schemas.openxmlformats.org/officeDocument/2006/relationships/image" Target="../media/image46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8.png"/><Relationship Id="rId5" Type="http://schemas.openxmlformats.org/officeDocument/2006/relationships/image" Target="../media/image34.png"/><Relationship Id="rId10" Type="http://schemas.openxmlformats.org/officeDocument/2006/relationships/image" Target="../media/image17.svg"/><Relationship Id="rId4" Type="http://schemas.openxmlformats.org/officeDocument/2006/relationships/image" Target="../media/image52.svg"/><Relationship Id="rId9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35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6.svg"/><Relationship Id="rId5" Type="http://schemas.openxmlformats.org/officeDocument/2006/relationships/image" Target="../media/image28.pn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3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6.svg"/><Relationship Id="rId5" Type="http://schemas.openxmlformats.org/officeDocument/2006/relationships/image" Target="../media/image28.png"/><Relationship Id="rId10" Type="http://schemas.openxmlformats.org/officeDocument/2006/relationships/image" Target="../media/image59.svg"/><Relationship Id="rId4" Type="http://schemas.openxmlformats.org/officeDocument/2006/relationships/image" Target="../media/image38.png"/><Relationship Id="rId9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.png"/><Relationship Id="rId5" Type="http://schemas.openxmlformats.org/officeDocument/2006/relationships/image" Target="../media/image61.svg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3413AA3-618C-4E33-8970-89EE42658359}"/>
              </a:ext>
            </a:extLst>
          </p:cNvPr>
          <p:cNvSpPr txBox="1"/>
          <p:nvPr/>
        </p:nvSpPr>
        <p:spPr>
          <a:xfrm>
            <a:off x="1631577" y="3155576"/>
            <a:ext cx="90134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/>
                <a:ea typeface="+mn-ea"/>
                <a:cs typeface="+mn-cs"/>
              </a:rPr>
              <a:t>Quick task: Shortlisting UK universities</a:t>
            </a:r>
          </a:p>
        </p:txBody>
      </p:sp>
    </p:spTree>
    <p:extLst>
      <p:ext uri="{BB962C8B-B14F-4D97-AF65-F5344CB8AC3E}">
        <p14:creationId xmlns:p14="http://schemas.microsoft.com/office/powerpoint/2010/main" val="3510731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7A58D5C-1092-C5A9-4BCF-1D8A05433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4705" y="3062654"/>
            <a:ext cx="8577887" cy="2766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301450" y="1794216"/>
            <a:ext cx="11589099" cy="111491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After logging into your Unifrog account, scroll down to ‘Searching for opportunities.’</a:t>
            </a:r>
          </a:p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‘Start’ on the ‘UK universities’ tile.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EDC0E12-E221-5283-62BA-0AC77CE22E17}"/>
              </a:ext>
            </a:extLst>
          </p:cNvPr>
          <p:cNvGrpSpPr/>
          <p:nvPr/>
        </p:nvGrpSpPr>
        <p:grpSpPr>
          <a:xfrm>
            <a:off x="488756" y="1006502"/>
            <a:ext cx="11214463" cy="726633"/>
            <a:chOff x="567073" y="1022311"/>
            <a:chExt cx="11214463" cy="72663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5C97250-E0B2-7C94-6A19-CF0360CCB817}"/>
                </a:ext>
              </a:extLst>
            </p:cNvPr>
            <p:cNvSpPr txBox="1"/>
            <p:nvPr/>
          </p:nvSpPr>
          <p:spPr>
            <a:xfrm>
              <a:off x="827415" y="1109099"/>
              <a:ext cx="10954121" cy="553059"/>
            </a:xfrm>
            <a:prstGeom prst="roundRect">
              <a:avLst/>
            </a:prstGeom>
            <a:solidFill>
              <a:srgbClr val="C9F0EF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 The next few slides will show you how to use the UK universities tool. </a:t>
              </a:r>
            </a:p>
          </p:txBody>
        </p:sp>
        <p:pic>
          <p:nvPicPr>
            <p:cNvPr id="23" name="Graphic 22" descr="Information with solid fill">
              <a:extLst>
                <a:ext uri="{FF2B5EF4-FFF2-40B4-BE49-F238E27FC236}">
                  <a16:creationId xmlns:a16="http://schemas.microsoft.com/office/drawing/2014/main" id="{28BE3DF7-6555-CC0E-5BC9-B2C4103D6E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567073" y="1022311"/>
              <a:ext cx="726633" cy="726633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31B57FDE-1CB6-6FA6-C0B6-7E0098AC436D}"/>
              </a:ext>
            </a:extLst>
          </p:cNvPr>
          <p:cNvSpPr txBox="1"/>
          <p:nvPr/>
        </p:nvSpPr>
        <p:spPr>
          <a:xfrm>
            <a:off x="1664325" y="3548978"/>
            <a:ext cx="2844000" cy="1152000"/>
          </a:xfrm>
          <a:prstGeom prst="rect">
            <a:avLst/>
          </a:prstGeom>
          <a:noFill/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0" name="Graphic 9" descr="Cursor with solid fill">
            <a:extLst>
              <a:ext uri="{FF2B5EF4-FFF2-40B4-BE49-F238E27FC236}">
                <a16:creationId xmlns:a16="http://schemas.microsoft.com/office/drawing/2014/main" id="{E8EE615E-70C4-0361-E3CF-AF7E7D2258F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2188536" y="4286163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849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4600FD-58B5-FAD3-1D66-229DD29263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82557" y="839702"/>
            <a:ext cx="7474344" cy="5680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87EA83E-2668-0753-DA15-F399805B4710}"/>
              </a:ext>
            </a:extLst>
          </p:cNvPr>
          <p:cNvSpPr txBox="1"/>
          <p:nvPr/>
        </p:nvSpPr>
        <p:spPr>
          <a:xfrm>
            <a:off x="5466328" y="1545586"/>
            <a:ext cx="2088000" cy="864000"/>
          </a:xfrm>
          <a:prstGeom prst="rect">
            <a:avLst/>
          </a:prstGeom>
          <a:noFill/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3D72AE-AFF2-0AB7-D2AC-4D47B1747A14}"/>
              </a:ext>
            </a:extLst>
          </p:cNvPr>
          <p:cNvSpPr txBox="1"/>
          <p:nvPr/>
        </p:nvSpPr>
        <p:spPr>
          <a:xfrm>
            <a:off x="185762" y="1107670"/>
            <a:ext cx="5008955" cy="123752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 can use the UK universities tool to browse </a:t>
            </a: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universities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the </a:t>
            </a: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UK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pic>
        <p:nvPicPr>
          <p:cNvPr id="5" name="Picture 4" descr="Digital rendering of a colored world map">
            <a:extLst>
              <a:ext uri="{FF2B5EF4-FFF2-40B4-BE49-F238E27FC236}">
                <a16:creationId xmlns:a16="http://schemas.microsoft.com/office/drawing/2014/main" id="{3EE536E7-0C88-B036-4F47-95378374719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699" y="2542023"/>
            <a:ext cx="2555410" cy="1773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7997E3B-EB3F-F06C-A931-48BAA340D957}"/>
              </a:ext>
            </a:extLst>
          </p:cNvPr>
          <p:cNvSpPr txBox="1"/>
          <p:nvPr/>
        </p:nvSpPr>
        <p:spPr>
          <a:xfrm>
            <a:off x="185761" y="4561471"/>
            <a:ext cx="5008955" cy="123752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other shortlisting tools will help you to browse other pathways.</a:t>
            </a:r>
          </a:p>
        </p:txBody>
      </p:sp>
    </p:spTree>
    <p:extLst>
      <p:ext uri="{BB962C8B-B14F-4D97-AF65-F5344CB8AC3E}">
        <p14:creationId xmlns:p14="http://schemas.microsoft.com/office/powerpoint/2010/main" val="1213595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6609734" y="3785551"/>
            <a:ext cx="3980920" cy="164576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get started with your search, click ‘next.’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3016B8-9BB3-9029-2E03-C12CE61C6D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1571" y="1173589"/>
            <a:ext cx="4588506" cy="4510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84924F-AD08-BF71-6A52-575288996CB9}"/>
              </a:ext>
            </a:extLst>
          </p:cNvPr>
          <p:cNvSpPr txBox="1"/>
          <p:nvPr/>
        </p:nvSpPr>
        <p:spPr>
          <a:xfrm>
            <a:off x="5758423" y="1512424"/>
            <a:ext cx="5683542" cy="176720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You’ll see some information about UK universities to read first.</a:t>
            </a:r>
          </a:p>
        </p:txBody>
      </p:sp>
      <p:pic>
        <p:nvPicPr>
          <p:cNvPr id="6" name="Graphic 5" descr="Cursor with solid fill">
            <a:extLst>
              <a:ext uri="{FF2B5EF4-FFF2-40B4-BE49-F238E27FC236}">
                <a16:creationId xmlns:a16="http://schemas.microsoft.com/office/drawing/2014/main" id="{106A6ABF-4EA6-7A6A-FCDE-604CEE20E3D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173288">
            <a:off x="1891892" y="5507607"/>
            <a:ext cx="550792" cy="55079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41EB189-BCAF-BC30-6019-5ECAECF28D78}"/>
              </a:ext>
            </a:extLst>
          </p:cNvPr>
          <p:cNvSpPr/>
          <p:nvPr/>
        </p:nvSpPr>
        <p:spPr>
          <a:xfrm>
            <a:off x="10835640" y="1161288"/>
            <a:ext cx="256032" cy="5852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Graphic 6" descr="Information with solid fill">
            <a:extLst>
              <a:ext uri="{FF2B5EF4-FFF2-40B4-BE49-F238E27FC236}">
                <a16:creationId xmlns:a16="http://schemas.microsoft.com/office/drawing/2014/main" id="{8C0FB8F6-E34B-1213-C96B-AF6B55F4EE8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0527565" y="100650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491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AEFDC2-4DE4-6F3B-C2D7-89B3135FA5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080" y="1006502"/>
            <a:ext cx="4845299" cy="26353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7077000" y="3854046"/>
            <a:ext cx="3980920" cy="164576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Then enter your best predicted grades.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84924F-AD08-BF71-6A52-575288996CB9}"/>
              </a:ext>
            </a:extLst>
          </p:cNvPr>
          <p:cNvSpPr txBox="1"/>
          <p:nvPr/>
        </p:nvSpPr>
        <p:spPr>
          <a:xfrm>
            <a:off x="7077000" y="1426686"/>
            <a:ext cx="3980920" cy="164576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Select your country of residence.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C48D98-CC9D-77BB-FD90-8423332D47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79"/>
          <a:stretch/>
        </p:blipFill>
        <p:spPr>
          <a:xfrm>
            <a:off x="1134080" y="1006502"/>
            <a:ext cx="4845299" cy="26353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1494D6-480E-96F0-D4F7-E45DCE5B6F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337" y="3785549"/>
            <a:ext cx="5321573" cy="2140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Graphic 5" descr="Cursor with solid fill">
            <a:extLst>
              <a:ext uri="{FF2B5EF4-FFF2-40B4-BE49-F238E27FC236}">
                <a16:creationId xmlns:a16="http://schemas.microsoft.com/office/drawing/2014/main" id="{106A6ABF-4EA6-7A6A-FCDE-604CEE20E3D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2107088" y="3332325"/>
            <a:ext cx="550792" cy="550792"/>
          </a:xfrm>
          <a:prstGeom prst="rect">
            <a:avLst/>
          </a:prstGeom>
        </p:spPr>
      </p:pic>
      <p:pic>
        <p:nvPicPr>
          <p:cNvPr id="13" name="Graphic 12" descr="Diploma roll with solid fill">
            <a:extLst>
              <a:ext uri="{FF2B5EF4-FFF2-40B4-BE49-F238E27FC236}">
                <a16:creationId xmlns:a16="http://schemas.microsoft.com/office/drawing/2014/main" id="{C04E64D1-0DF4-521E-43C6-A3C86C53BDC4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 rot="19609136">
            <a:off x="10536472" y="4974114"/>
            <a:ext cx="914400" cy="914400"/>
          </a:xfrm>
          <a:prstGeom prst="rect">
            <a:avLst/>
          </a:prstGeom>
        </p:spPr>
      </p:pic>
      <p:pic>
        <p:nvPicPr>
          <p:cNvPr id="15" name="Graphic 14" descr="Marker with solid fill">
            <a:extLst>
              <a:ext uri="{FF2B5EF4-FFF2-40B4-BE49-F238E27FC236}">
                <a16:creationId xmlns:a16="http://schemas.microsoft.com/office/drawing/2014/main" id="{70DC89FA-F8DE-6050-7576-99507A3F68B4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360800" y="969486"/>
            <a:ext cx="914400" cy="914400"/>
          </a:xfrm>
          <a:prstGeom prst="rect">
            <a:avLst/>
          </a:prstGeom>
        </p:spPr>
      </p:pic>
      <p:pic>
        <p:nvPicPr>
          <p:cNvPr id="16" name="Graphic 15" descr="Cursor with solid fill">
            <a:extLst>
              <a:ext uri="{FF2B5EF4-FFF2-40B4-BE49-F238E27FC236}">
                <a16:creationId xmlns:a16="http://schemas.microsoft.com/office/drawing/2014/main" id="{4C6447F0-FD0D-B176-4015-AD0622DE6B4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4545488" y="2913695"/>
            <a:ext cx="550792" cy="550792"/>
          </a:xfrm>
          <a:prstGeom prst="rect">
            <a:avLst/>
          </a:prstGeom>
        </p:spPr>
      </p:pic>
      <p:pic>
        <p:nvPicPr>
          <p:cNvPr id="17" name="Graphic 16" descr="Cursor with solid fill">
            <a:extLst>
              <a:ext uri="{FF2B5EF4-FFF2-40B4-BE49-F238E27FC236}">
                <a16:creationId xmlns:a16="http://schemas.microsoft.com/office/drawing/2014/main" id="{F089BC85-71AC-A37E-4DA9-C49D1F550B7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4149932" y="4401531"/>
            <a:ext cx="550792" cy="550792"/>
          </a:xfrm>
          <a:prstGeom prst="rect">
            <a:avLst/>
          </a:prstGeom>
        </p:spPr>
      </p:pic>
      <p:pic>
        <p:nvPicPr>
          <p:cNvPr id="18" name="Graphic 17" descr="Cursor with solid fill">
            <a:extLst>
              <a:ext uri="{FF2B5EF4-FFF2-40B4-BE49-F238E27FC236}">
                <a16:creationId xmlns:a16="http://schemas.microsoft.com/office/drawing/2014/main" id="{B88E37D9-7D32-E615-13BE-5B4CEE262FF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5805964" y="4401531"/>
            <a:ext cx="550792" cy="550792"/>
          </a:xfrm>
          <a:prstGeom prst="rect">
            <a:avLst/>
          </a:prstGeom>
        </p:spPr>
      </p:pic>
      <p:pic>
        <p:nvPicPr>
          <p:cNvPr id="9" name="Content Placeholder 6">
            <a:extLst>
              <a:ext uri="{FF2B5EF4-FFF2-40B4-BE49-F238E27FC236}">
                <a16:creationId xmlns:a16="http://schemas.microsoft.com/office/drawing/2014/main" id="{7C27A47B-A487-FF52-F965-8C20A9C83A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12"/>
          <a:srcRect t="19078"/>
          <a:stretch/>
        </p:blipFill>
        <p:spPr>
          <a:xfrm>
            <a:off x="895942" y="3854046"/>
            <a:ext cx="5321573" cy="1993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Graphic 10" descr="Cursor with solid fill">
            <a:extLst>
              <a:ext uri="{FF2B5EF4-FFF2-40B4-BE49-F238E27FC236}">
                <a16:creationId xmlns:a16="http://schemas.microsoft.com/office/drawing/2014/main" id="{E80416EA-836F-D905-FCEF-82D0C0599CF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2263668" y="5576102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151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891988" y="5001423"/>
            <a:ext cx="10408023" cy="70337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Enter the subject you’d like to study at university and click ‘next’.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1580D7-3EDE-C6D7-4279-DC64CB4817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514" y="1212548"/>
            <a:ext cx="6390972" cy="1466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D9BF115-9640-E731-461F-18D3D18101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0514" y="3079596"/>
            <a:ext cx="6374771" cy="1482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Graphic 10" descr="Graduation cap with solid fill">
            <a:extLst>
              <a:ext uri="{FF2B5EF4-FFF2-40B4-BE49-F238E27FC236}">
                <a16:creationId xmlns:a16="http://schemas.microsoft.com/office/drawing/2014/main" id="{1B9CED58-5CFB-7B99-189C-4489B6008DC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385611" y="4438712"/>
            <a:ext cx="914400" cy="914400"/>
          </a:xfrm>
          <a:prstGeom prst="rect">
            <a:avLst/>
          </a:prstGeom>
        </p:spPr>
      </p:pic>
      <p:pic>
        <p:nvPicPr>
          <p:cNvPr id="7" name="Graphic 6" descr="Cursor with solid fill">
            <a:extLst>
              <a:ext uri="{FF2B5EF4-FFF2-40B4-BE49-F238E27FC236}">
                <a16:creationId xmlns:a16="http://schemas.microsoft.com/office/drawing/2014/main" id="{31700E44-C6F3-A683-830D-FEF6087077E7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 rot="1173288">
            <a:off x="4255546" y="4163317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87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BCF05F5-1B53-7857-020B-C1971A8471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6428" y="1006502"/>
            <a:ext cx="5551062" cy="38974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92881" y="5221453"/>
            <a:ext cx="12006238" cy="70337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Select up to 10 of the suggested subjects and click ‘next: X subjects’ to create your longlist.</a:t>
            </a:r>
          </a:p>
        </p:txBody>
      </p:sp>
      <p:pic>
        <p:nvPicPr>
          <p:cNvPr id="6" name="Graphic 5" descr="Cursor with solid fill">
            <a:extLst>
              <a:ext uri="{FF2B5EF4-FFF2-40B4-BE49-F238E27FC236}">
                <a16:creationId xmlns:a16="http://schemas.microsoft.com/office/drawing/2014/main" id="{A58A8A6D-60A8-B579-AEFD-5B6D64C12F8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173288">
            <a:off x="4416039" y="2723183"/>
            <a:ext cx="550792" cy="5507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A423871-85D7-CFF2-0DC9-08B3E1F22B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6428" y="1004215"/>
            <a:ext cx="5697348" cy="3902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Graphic 6" descr="Cursor with solid fill">
            <a:extLst>
              <a:ext uri="{FF2B5EF4-FFF2-40B4-BE49-F238E27FC236}">
                <a16:creationId xmlns:a16="http://schemas.microsoft.com/office/drawing/2014/main" id="{31700E44-C6F3-A683-830D-FEF6087077E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173288">
            <a:off x="3524479" y="4703380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95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A93624FF-0CF4-991A-BC74-28AD3EBEB2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1413294"/>
            <a:ext cx="6201809" cy="3900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E02160B-7B21-7B0A-860B-EB176C2A44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399" y="1413294"/>
            <a:ext cx="6201809" cy="3925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464932" y="1957852"/>
            <a:ext cx="4591854" cy="296334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 longlist will be divided into three columns: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Aspirational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Solid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Safe</a:t>
            </a:r>
          </a:p>
        </p:txBody>
      </p:sp>
      <p:pic>
        <p:nvPicPr>
          <p:cNvPr id="5" name="Graphic 4" descr="Aspiration with solid fill">
            <a:extLst>
              <a:ext uri="{FF2B5EF4-FFF2-40B4-BE49-F238E27FC236}">
                <a16:creationId xmlns:a16="http://schemas.microsoft.com/office/drawing/2014/main" id="{FA385D03-45B4-855C-65BE-DBF21C826D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418113" y="3363686"/>
            <a:ext cx="1271452" cy="12714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BECA141-D9F2-B0E7-EFC3-4FE2E7AEF06A}"/>
              </a:ext>
            </a:extLst>
          </p:cNvPr>
          <p:cNvSpPr txBox="1"/>
          <p:nvPr/>
        </p:nvSpPr>
        <p:spPr>
          <a:xfrm>
            <a:off x="464932" y="1957852"/>
            <a:ext cx="4591854" cy="296334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 might find it helpful to select at least one course in each column, to keep your options open no matter what grades you achieve.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5CAEC1F-B55B-8E4C-3BA3-D81623E05384}"/>
              </a:ext>
            </a:extLst>
          </p:cNvPr>
          <p:cNvGrpSpPr/>
          <p:nvPr/>
        </p:nvGrpSpPr>
        <p:grpSpPr>
          <a:xfrm>
            <a:off x="213593" y="4285600"/>
            <a:ext cx="914400" cy="914400"/>
            <a:chOff x="305960" y="3681549"/>
            <a:chExt cx="914400" cy="9144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C6A33D0-8F7F-A887-408E-88CDAEB1B83A}"/>
                </a:ext>
              </a:extLst>
            </p:cNvPr>
            <p:cNvSpPr/>
            <p:nvPr/>
          </p:nvSpPr>
          <p:spPr>
            <a:xfrm>
              <a:off x="596158" y="3840480"/>
              <a:ext cx="265991" cy="61044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Graphic 12" descr="Information with solid fill">
              <a:extLst>
                <a:ext uri="{FF2B5EF4-FFF2-40B4-BE49-F238E27FC236}">
                  <a16:creationId xmlns:a16="http://schemas.microsoft.com/office/drawing/2014/main" id="{26BAAB0F-6E71-A6EE-1C41-F7663CF32E2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305960" y="3681549"/>
              <a:ext cx="914400" cy="914400"/>
            </a:xfrm>
            <a:prstGeom prst="rect">
              <a:avLst/>
            </a:prstGeom>
          </p:spPr>
        </p:pic>
      </p:grpSp>
      <p:pic>
        <p:nvPicPr>
          <p:cNvPr id="15" name="Graphic 14" descr="Cursor with solid fill">
            <a:extLst>
              <a:ext uri="{FF2B5EF4-FFF2-40B4-BE49-F238E27FC236}">
                <a16:creationId xmlns:a16="http://schemas.microsoft.com/office/drawing/2014/main" id="{2C9D7184-4921-871C-C4AC-234116C02373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 rot="1173288">
            <a:off x="6974370" y="2903048"/>
            <a:ext cx="550792" cy="550792"/>
          </a:xfrm>
          <a:prstGeom prst="rect">
            <a:avLst/>
          </a:prstGeom>
        </p:spPr>
      </p:pic>
      <p:pic>
        <p:nvPicPr>
          <p:cNvPr id="16" name="Graphic 15" descr="Cursor with solid fill">
            <a:extLst>
              <a:ext uri="{FF2B5EF4-FFF2-40B4-BE49-F238E27FC236}">
                <a16:creationId xmlns:a16="http://schemas.microsoft.com/office/drawing/2014/main" id="{C8C7EB39-CB59-8FAE-CC82-51030E69F44A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 rot="1173288">
            <a:off x="8984888" y="2994490"/>
            <a:ext cx="550792" cy="550792"/>
          </a:xfrm>
          <a:prstGeom prst="rect">
            <a:avLst/>
          </a:prstGeom>
        </p:spPr>
      </p:pic>
      <p:pic>
        <p:nvPicPr>
          <p:cNvPr id="17" name="Graphic 16" descr="Cursor with solid fill">
            <a:extLst>
              <a:ext uri="{FF2B5EF4-FFF2-40B4-BE49-F238E27FC236}">
                <a16:creationId xmlns:a16="http://schemas.microsoft.com/office/drawing/2014/main" id="{91E9AFFF-1A95-AB8A-D0F7-AF71C37750FF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 rot="1173288">
            <a:off x="10995407" y="2506647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12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464932" y="1983044"/>
            <a:ext cx="4591854" cy="295132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Remember to use the ranks and filters to refine your longlist, so that you can review the courses that are most relevant to you.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E3BC396-D64C-CF49-C3AE-906EFA3B33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5259" y="1470141"/>
            <a:ext cx="6201809" cy="3925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0F1F6CC-D759-4175-D974-5A96C793CEC1}"/>
              </a:ext>
            </a:extLst>
          </p:cNvPr>
          <p:cNvSpPr txBox="1"/>
          <p:nvPr/>
        </p:nvSpPr>
        <p:spPr>
          <a:xfrm>
            <a:off x="5525259" y="1448685"/>
            <a:ext cx="824026" cy="324000"/>
          </a:xfrm>
          <a:prstGeom prst="rect">
            <a:avLst/>
          </a:prstGeom>
          <a:noFill/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3" name="Graphic 2" descr="Cursor with solid fill">
            <a:extLst>
              <a:ext uri="{FF2B5EF4-FFF2-40B4-BE49-F238E27FC236}">
                <a16:creationId xmlns:a16="http://schemas.microsoft.com/office/drawing/2014/main" id="{4155A570-AF0D-42AB-7F5F-7BAB6369363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173288">
            <a:off x="5523383" y="1632577"/>
            <a:ext cx="550792" cy="550792"/>
          </a:xfrm>
          <a:prstGeom prst="rect">
            <a:avLst/>
          </a:prstGeom>
        </p:spPr>
      </p:pic>
      <p:pic>
        <p:nvPicPr>
          <p:cNvPr id="22" name="Graphic 21" descr="Cursor with solid fill">
            <a:extLst>
              <a:ext uri="{FF2B5EF4-FFF2-40B4-BE49-F238E27FC236}">
                <a16:creationId xmlns:a16="http://schemas.microsoft.com/office/drawing/2014/main" id="{57DB8289-BD50-08AF-BB22-D3122EDB3DD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173288">
            <a:off x="5913686" y="1612556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296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5294E1-A3A9-6D8A-8BAD-C060059B3053}"/>
              </a:ext>
            </a:extLst>
          </p:cNvPr>
          <p:cNvSpPr txBox="1"/>
          <p:nvPr/>
        </p:nvSpPr>
        <p:spPr>
          <a:xfrm>
            <a:off x="298113" y="4781095"/>
            <a:ext cx="11371071" cy="669188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e.g. you might want to filter to only show courses within 20 miles that are full time. 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A46DF05-FBD3-5769-29FF-AFE630BED0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6275" y="1565232"/>
            <a:ext cx="9514748" cy="24252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Graphic 27" descr="Cursor with solid fill">
            <a:extLst>
              <a:ext uri="{FF2B5EF4-FFF2-40B4-BE49-F238E27FC236}">
                <a16:creationId xmlns:a16="http://schemas.microsoft.com/office/drawing/2014/main" id="{6F8BC92F-6C34-6B63-AA37-5708154C15B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173288">
            <a:off x="3061067" y="2132783"/>
            <a:ext cx="550792" cy="550792"/>
          </a:xfrm>
          <a:prstGeom prst="rect">
            <a:avLst/>
          </a:prstGeom>
        </p:spPr>
      </p:pic>
      <p:pic>
        <p:nvPicPr>
          <p:cNvPr id="29" name="Graphic 28" descr="Cursor with solid fill">
            <a:extLst>
              <a:ext uri="{FF2B5EF4-FFF2-40B4-BE49-F238E27FC236}">
                <a16:creationId xmlns:a16="http://schemas.microsoft.com/office/drawing/2014/main" id="{EEFE157D-0C2B-1764-0663-2E019FE7F6B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173288">
            <a:off x="2330621" y="2789185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09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5294E1-A3A9-6D8A-8BAD-C060059B3053}"/>
              </a:ext>
            </a:extLst>
          </p:cNvPr>
          <p:cNvSpPr txBox="1"/>
          <p:nvPr/>
        </p:nvSpPr>
        <p:spPr>
          <a:xfrm>
            <a:off x="410464" y="5123915"/>
            <a:ext cx="11371071" cy="669188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Once you’ve selected the courses that interest you, click ‘next: X courses.’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542991C-A0AE-5F8F-6561-CA50FC7F52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9884" y="1006502"/>
            <a:ext cx="6172231" cy="3861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Graphic 6" descr="Cursor with solid fill">
            <a:extLst>
              <a:ext uri="{FF2B5EF4-FFF2-40B4-BE49-F238E27FC236}">
                <a16:creationId xmlns:a16="http://schemas.microsoft.com/office/drawing/2014/main" id="{F9EE7E48-8AE4-7BF7-2289-D1B6BE77052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173288">
            <a:off x="3847022" y="4592818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98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4247499" y="1602970"/>
            <a:ext cx="7457209" cy="164080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At the top of your shortlist, you’ll see a map of the UK universities you’ve selected.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2618E22-10B8-0309-517F-EDC0355C98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934" y="1602970"/>
            <a:ext cx="2732478" cy="3141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0F79D2-29C3-C93B-FCAA-D821ACC439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7585" y="3791775"/>
            <a:ext cx="6617040" cy="1905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5CDBA57-B207-C83D-2EEF-46631A558386}"/>
              </a:ext>
            </a:extLst>
          </p:cNvPr>
          <p:cNvSpPr txBox="1"/>
          <p:nvPr/>
        </p:nvSpPr>
        <p:spPr>
          <a:xfrm>
            <a:off x="4247500" y="1602970"/>
            <a:ext cx="7457209" cy="164080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the </a:t>
            </a: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+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symbol to zoom in, to see exact locations.</a:t>
            </a:r>
          </a:p>
        </p:txBody>
      </p:sp>
      <p:pic>
        <p:nvPicPr>
          <p:cNvPr id="12" name="Graphic 11" descr="Map with pin with solid fill">
            <a:extLst>
              <a:ext uri="{FF2B5EF4-FFF2-40B4-BE49-F238E27FC236}">
                <a16:creationId xmlns:a16="http://schemas.microsoft.com/office/drawing/2014/main" id="{E3E96F47-BEEC-3BA8-2537-2020CB07CE0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918866" y="2733316"/>
            <a:ext cx="914400" cy="914400"/>
          </a:xfrm>
          <a:prstGeom prst="rect">
            <a:avLst/>
          </a:prstGeom>
        </p:spPr>
      </p:pic>
      <p:pic>
        <p:nvPicPr>
          <p:cNvPr id="3" name="Graphic 2" descr="Line arrow: Counter-clockwise curve with solid fill">
            <a:extLst>
              <a:ext uri="{FF2B5EF4-FFF2-40B4-BE49-F238E27FC236}">
                <a16:creationId xmlns:a16="http://schemas.microsoft.com/office/drawing/2014/main" id="{8946F382-D22F-369B-E7F7-6D80FFB4EB6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 rot="15940958" flipV="1">
            <a:off x="3658792" y="3828370"/>
            <a:ext cx="959529" cy="95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258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6795545" y="1304550"/>
            <a:ext cx="4977432" cy="224532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your shortlist, you’ll see more information about each university course, including links and videos.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9EF659-5ACA-904A-2494-B3A74B2DD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23" y="1428647"/>
            <a:ext cx="6026460" cy="40007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24B494C-6650-8114-6BCF-D5110A99E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0913" y="3794410"/>
            <a:ext cx="2978303" cy="1759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0558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42C28D4-F08B-B1DD-EF1F-E835B844E0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3104" y="3374857"/>
            <a:ext cx="8965791" cy="8713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436301" y="4862437"/>
            <a:ext cx="11319397" cy="80917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When you’re ready, click ‘save’ to finalise your shortlist of up to 15 university courses.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C67315B-2709-58A8-4CEB-C80C6EE9F764}"/>
              </a:ext>
            </a:extLst>
          </p:cNvPr>
          <p:cNvGrpSpPr/>
          <p:nvPr/>
        </p:nvGrpSpPr>
        <p:grpSpPr>
          <a:xfrm>
            <a:off x="1338455" y="1350290"/>
            <a:ext cx="9515089" cy="1400621"/>
            <a:chOff x="1165860" y="1270280"/>
            <a:chExt cx="9515089" cy="140062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8B5416C-72C4-8191-7FCB-11C01237AD4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588693" y="1653073"/>
              <a:ext cx="1092256" cy="6350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02E46E4-DE14-4530-C243-39F529E378CC}"/>
                </a:ext>
              </a:extLst>
            </p:cNvPr>
            <p:cNvSpPr txBox="1"/>
            <p:nvPr/>
          </p:nvSpPr>
          <p:spPr>
            <a:xfrm>
              <a:off x="1165860" y="1270280"/>
              <a:ext cx="7955281" cy="1400621"/>
            </a:xfrm>
            <a:prstGeom prst="roundRect">
              <a:avLst/>
            </a:prstGeom>
            <a:solidFill>
              <a:srgbClr val="C9F0EF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 anchor="ctr" anchorCtr="0">
              <a:no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If you’ve changed your mind about any courses, you can click ‘delete’ to remove them from your shortlist.</a:t>
              </a:r>
            </a:p>
          </p:txBody>
        </p:sp>
      </p:grpSp>
      <p:pic>
        <p:nvPicPr>
          <p:cNvPr id="11" name="Graphic 10" descr="Line arrow: Counter-clockwise curve with solid fill">
            <a:extLst>
              <a:ext uri="{FF2B5EF4-FFF2-40B4-BE49-F238E27FC236}">
                <a16:creationId xmlns:a16="http://schemas.microsoft.com/office/drawing/2014/main" id="{F45C288F-3F47-9605-CD7D-843E4D568CB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 rot="15074182" flipV="1">
            <a:off x="8836536" y="1713745"/>
            <a:ext cx="914400" cy="914400"/>
          </a:xfrm>
          <a:prstGeom prst="rect">
            <a:avLst/>
          </a:prstGeom>
        </p:spPr>
      </p:pic>
      <p:pic>
        <p:nvPicPr>
          <p:cNvPr id="12" name="Graphic 11" descr="Cursor with solid fill">
            <a:extLst>
              <a:ext uri="{FF2B5EF4-FFF2-40B4-BE49-F238E27FC236}">
                <a16:creationId xmlns:a16="http://schemas.microsoft.com/office/drawing/2014/main" id="{A08BC7FE-3E9F-9274-0017-FE5EF5CE8AE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 rot="1173288">
            <a:off x="10339616" y="2089536"/>
            <a:ext cx="550792" cy="550792"/>
          </a:xfrm>
          <a:prstGeom prst="rect">
            <a:avLst/>
          </a:prstGeom>
        </p:spPr>
      </p:pic>
      <p:pic>
        <p:nvPicPr>
          <p:cNvPr id="13" name="Graphic 12" descr="Cursor with solid fill">
            <a:extLst>
              <a:ext uri="{FF2B5EF4-FFF2-40B4-BE49-F238E27FC236}">
                <a16:creationId xmlns:a16="http://schemas.microsoft.com/office/drawing/2014/main" id="{1893868E-AA82-CEB6-1425-9A0D4A45681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 rot="1173288">
            <a:off x="10032021" y="3865984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31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D88C58F0-EBF3-B82A-915A-D7FA26B3BF81}"/>
              </a:ext>
            </a:extLst>
          </p:cNvPr>
          <p:cNvSpPr txBox="1"/>
          <p:nvPr/>
        </p:nvSpPr>
        <p:spPr>
          <a:xfrm>
            <a:off x="6751588" y="3286312"/>
            <a:ext cx="5129778" cy="2615949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Saving your shortlist means you’ll see the most relevant opportunities for you on your Unifrog homepage, like upcoming webinars.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436301" y="1094363"/>
            <a:ext cx="11319397" cy="80917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It’s really important to save your shortlist!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E07A1B-2238-97DA-45FA-CA68B151E5C1}"/>
              </a:ext>
            </a:extLst>
          </p:cNvPr>
          <p:cNvSpPr txBox="1"/>
          <p:nvPr/>
        </p:nvSpPr>
        <p:spPr>
          <a:xfrm>
            <a:off x="305674" y="3286312"/>
            <a:ext cx="6189619" cy="2615949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 shortlist doesn’t commit you to making an application. You can also make multiple shortlists. </a:t>
            </a:r>
            <a:r>
              <a:rPr lang="en-GB" sz="2200" i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 don’t worry if you haven’t decided on a specific university or course yet!</a:t>
            </a:r>
          </a:p>
        </p:txBody>
      </p:sp>
      <p:pic>
        <p:nvPicPr>
          <p:cNvPr id="15" name="Graphic 14" descr="Disk with solid fill">
            <a:extLst>
              <a:ext uri="{FF2B5EF4-FFF2-40B4-BE49-F238E27FC236}">
                <a16:creationId xmlns:a16="http://schemas.microsoft.com/office/drawing/2014/main" id="{BDF3FA67-9146-2663-4C88-B05D94D1ABB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52994" y="1154959"/>
            <a:ext cx="687978" cy="687978"/>
          </a:xfrm>
          <a:prstGeom prst="rect">
            <a:avLst/>
          </a:prstGeom>
        </p:spPr>
      </p:pic>
      <p:pic>
        <p:nvPicPr>
          <p:cNvPr id="16" name="Graphic 15" descr="Disk with solid fill">
            <a:extLst>
              <a:ext uri="{FF2B5EF4-FFF2-40B4-BE49-F238E27FC236}">
                <a16:creationId xmlns:a16="http://schemas.microsoft.com/office/drawing/2014/main" id="{E3F70697-73E1-B98A-5EC2-5AE2E6880B9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982369" y="1168022"/>
            <a:ext cx="687978" cy="68797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F9ABFE2-2A11-F86F-7D01-B6FEEC450CE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8643" b="7245"/>
          <a:stretch/>
        </p:blipFill>
        <p:spPr>
          <a:xfrm>
            <a:off x="552994" y="3209721"/>
            <a:ext cx="5455485" cy="27083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Graphic 20" descr="Line arrow: Counter-clockwise curve with solid fill">
            <a:extLst>
              <a:ext uri="{FF2B5EF4-FFF2-40B4-BE49-F238E27FC236}">
                <a16:creationId xmlns:a16="http://schemas.microsoft.com/office/drawing/2014/main" id="{B58BAD25-DD87-5E22-AD89-E16801F4F30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6501827">
            <a:off x="6038093" y="4137085"/>
            <a:ext cx="914400" cy="9144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3EC6A800-097F-202F-CD2A-C7C1F31C0E2D}"/>
              </a:ext>
            </a:extLst>
          </p:cNvPr>
          <p:cNvGrpSpPr/>
          <p:nvPr/>
        </p:nvGrpSpPr>
        <p:grpSpPr>
          <a:xfrm>
            <a:off x="1611144" y="2126600"/>
            <a:ext cx="8969709" cy="1041919"/>
            <a:chOff x="1407042" y="2091509"/>
            <a:chExt cx="8969709" cy="1041919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A38AA44F-FF2C-A277-8E4A-38F25B91B2D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407042" y="2091509"/>
              <a:ext cx="8965791" cy="87138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" name="Graphic 4" descr="Cursor with solid fill">
              <a:extLst>
                <a:ext uri="{FF2B5EF4-FFF2-40B4-BE49-F238E27FC236}">
                  <a16:creationId xmlns:a16="http://schemas.microsoft.com/office/drawing/2014/main" id="{5B05B1D5-ADA3-3D97-AF50-DB35F317313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 rot="1173288">
              <a:off x="9825959" y="2582636"/>
              <a:ext cx="550792" cy="55079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188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7" grpId="0" animBg="1"/>
      <p:bldP spid="7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446573" y="5057097"/>
            <a:ext cx="11298854" cy="70337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When viewing your shortlist, you can click the links to go to the university’s website.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D19438A-C039-3612-3820-F95ABCCF2D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1144"/>
          <a:stretch/>
        </p:blipFill>
        <p:spPr>
          <a:xfrm>
            <a:off x="450560" y="1162775"/>
            <a:ext cx="5645440" cy="3625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DC1371-CAD0-CFF1-5BAB-10344082EA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6560" y="1162775"/>
            <a:ext cx="4974880" cy="36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Graphic 13" descr="Line arrow: Counter-clockwise curve with solid fill">
            <a:extLst>
              <a:ext uri="{FF2B5EF4-FFF2-40B4-BE49-F238E27FC236}">
                <a16:creationId xmlns:a16="http://schemas.microsoft.com/office/drawing/2014/main" id="{63C61115-C5E3-8144-C95B-FBF2786292D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 rot="15074182" flipV="1">
            <a:off x="5717197" y="3551767"/>
            <a:ext cx="914400" cy="914400"/>
          </a:xfrm>
          <a:prstGeom prst="rect">
            <a:avLst/>
          </a:prstGeom>
        </p:spPr>
      </p:pic>
      <p:pic>
        <p:nvPicPr>
          <p:cNvPr id="12" name="Graphic 11" descr="Cursor with solid fill">
            <a:extLst>
              <a:ext uri="{FF2B5EF4-FFF2-40B4-BE49-F238E27FC236}">
                <a16:creationId xmlns:a16="http://schemas.microsoft.com/office/drawing/2014/main" id="{A08BC7FE-3E9F-9274-0017-FE5EF5CE8AE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 rot="1173288">
            <a:off x="2890519" y="3844242"/>
            <a:ext cx="550792" cy="550792"/>
          </a:xfrm>
          <a:prstGeom prst="rect">
            <a:avLst/>
          </a:prstGeom>
        </p:spPr>
      </p:pic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C6784E3A-77F8-6779-0B67-E1CFE948796A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 rot="1173288">
            <a:off x="6842853" y="2213858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8972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UK universities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355904" y="1498749"/>
            <a:ext cx="2988531" cy="386050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 can find your shortlist again in the future by clicking Favourites at the top of your homepage.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63455C-562F-F3C0-8136-83AF684B86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4224" y="1781529"/>
            <a:ext cx="8007312" cy="3972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4DD20F4-3DAA-2D20-EEED-1A0EE0C6A7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7457" y="1103631"/>
            <a:ext cx="6324925" cy="3873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A66BFA2-487F-9BD5-746A-D9D6156CB6AA}"/>
              </a:ext>
            </a:extLst>
          </p:cNvPr>
          <p:cNvSpPr txBox="1"/>
          <p:nvPr/>
        </p:nvSpPr>
        <p:spPr>
          <a:xfrm>
            <a:off x="355903" y="1498748"/>
            <a:ext cx="2988531" cy="386050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Here, you can click ‘</a:t>
            </a: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Put me in touch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’ to contact the university directly.</a:t>
            </a:r>
          </a:p>
        </p:txBody>
      </p:sp>
      <p:pic>
        <p:nvPicPr>
          <p:cNvPr id="14" name="Graphic 13" descr="Line arrow: Counter-clockwise curve with solid fill">
            <a:extLst>
              <a:ext uri="{FF2B5EF4-FFF2-40B4-BE49-F238E27FC236}">
                <a16:creationId xmlns:a16="http://schemas.microsoft.com/office/drawing/2014/main" id="{63C61115-C5E3-8144-C95B-FBF2786292D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 rot="647537" flipV="1">
            <a:off x="6079136" y="1391678"/>
            <a:ext cx="914400" cy="9144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8C5023A-1D1A-A529-FADE-1849B377022A}"/>
              </a:ext>
            </a:extLst>
          </p:cNvPr>
          <p:cNvSpPr txBox="1"/>
          <p:nvPr/>
        </p:nvSpPr>
        <p:spPr>
          <a:xfrm>
            <a:off x="8950269" y="5183891"/>
            <a:ext cx="936000" cy="288000"/>
          </a:xfrm>
          <a:prstGeom prst="rect">
            <a:avLst/>
          </a:prstGeom>
          <a:noFill/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C6784E3A-77F8-6779-0B67-E1CFE948796A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 rot="1173288">
            <a:off x="9593417" y="5337734"/>
            <a:ext cx="550792" cy="550792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B3767A9-2E7F-9B10-0CA2-B702A2B2417B}"/>
              </a:ext>
            </a:extLst>
          </p:cNvPr>
          <p:cNvSpPr/>
          <p:nvPr/>
        </p:nvSpPr>
        <p:spPr>
          <a:xfrm>
            <a:off x="1480124" y="5003863"/>
            <a:ext cx="719241" cy="5151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Graphic 18" descr="Email with solid fill">
            <a:extLst>
              <a:ext uri="{FF2B5EF4-FFF2-40B4-BE49-F238E27FC236}">
                <a16:creationId xmlns:a16="http://schemas.microsoft.com/office/drawing/2014/main" id="{A481DE34-A30B-A5EF-891E-8609438B4097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391331" y="469873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124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DED55C-922D-8F78-3E1F-B2A470DCCF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909" y="3251507"/>
            <a:ext cx="6982546" cy="225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Arrow: Down 12">
            <a:extLst>
              <a:ext uri="{FF2B5EF4-FFF2-40B4-BE49-F238E27FC236}">
                <a16:creationId xmlns:a16="http://schemas.microsoft.com/office/drawing/2014/main" id="{46838F7D-9C15-CD77-A5B9-2790C82B97C7}"/>
              </a:ext>
            </a:extLst>
          </p:cNvPr>
          <p:cNvSpPr/>
          <p:nvPr/>
        </p:nvSpPr>
        <p:spPr>
          <a:xfrm>
            <a:off x="9220414" y="1655722"/>
            <a:ext cx="893135" cy="829125"/>
          </a:xfrm>
          <a:prstGeom prst="downArrow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Creating a UK university shortlist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C97250-E0B2-7C94-6A19-CF0360CCB817}"/>
              </a:ext>
            </a:extLst>
          </p:cNvPr>
          <p:cNvSpPr txBox="1"/>
          <p:nvPr/>
        </p:nvSpPr>
        <p:spPr>
          <a:xfrm>
            <a:off x="242909" y="1119091"/>
            <a:ext cx="6976598" cy="553059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  Now it’s your turn to create a shortlist!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242909" y="1942223"/>
            <a:ext cx="6976598" cy="55305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0000" tIns="0" rtlCol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would you like to study at university?</a:t>
            </a:r>
          </a:p>
        </p:txBody>
      </p:sp>
      <p:pic>
        <p:nvPicPr>
          <p:cNvPr id="3" name="Graphic 2" descr="Lightbulb and gear with solid fill">
            <a:extLst>
              <a:ext uri="{FF2B5EF4-FFF2-40B4-BE49-F238E27FC236}">
                <a16:creationId xmlns:a16="http://schemas.microsoft.com/office/drawing/2014/main" id="{BA095135-167D-D01B-379D-F042CF720AA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6529" y="1000679"/>
            <a:ext cx="726633" cy="726633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141E8A5-7F09-AB5C-A7B5-FC868C0A6886}"/>
              </a:ext>
            </a:extLst>
          </p:cNvPr>
          <p:cNvGrpSpPr/>
          <p:nvPr/>
        </p:nvGrpSpPr>
        <p:grpSpPr>
          <a:xfrm>
            <a:off x="7565901" y="1119091"/>
            <a:ext cx="4215635" cy="4696334"/>
            <a:chOff x="7151504" y="1845573"/>
            <a:chExt cx="4215635" cy="4696334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95EE0D9-5C29-9426-601C-1560EED92C15}"/>
                </a:ext>
              </a:extLst>
            </p:cNvPr>
            <p:cNvSpPr txBox="1"/>
            <p:nvPr/>
          </p:nvSpPr>
          <p:spPr>
            <a:xfrm>
              <a:off x="7151504" y="5988848"/>
              <a:ext cx="4202159" cy="553059"/>
            </a:xfrm>
            <a:prstGeom prst="roundRect">
              <a:avLst/>
            </a:prstGeom>
            <a:solidFill>
              <a:srgbClr val="CDF3E6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b="1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Save your shortlist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39F3923C-71AF-6601-D1AC-FF3FB7C44706}"/>
                </a:ext>
              </a:extLst>
            </p:cNvPr>
            <p:cNvSpPr txBox="1"/>
            <p:nvPr/>
          </p:nvSpPr>
          <p:spPr>
            <a:xfrm>
              <a:off x="7151506" y="1845573"/>
              <a:ext cx="4202160" cy="553059"/>
            </a:xfrm>
            <a:prstGeom prst="roundRect">
              <a:avLst/>
            </a:prstGeom>
            <a:solidFill>
              <a:srgbClr val="FFD5E4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b="1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Select up to 10 subjects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CC15AC0-250B-D120-8164-93461031A4F7}"/>
                </a:ext>
              </a:extLst>
            </p:cNvPr>
            <p:cNvSpPr txBox="1"/>
            <p:nvPr/>
          </p:nvSpPr>
          <p:spPr>
            <a:xfrm>
              <a:off x="7151504" y="4611382"/>
              <a:ext cx="4202160" cy="553059"/>
            </a:xfrm>
            <a:prstGeom prst="roundRect">
              <a:avLst/>
            </a:prstGeom>
            <a:solidFill>
              <a:srgbClr val="FFF2CC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b="1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Select up to 15 courses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4548EE4-53D6-B580-E999-347EBCA98350}"/>
                </a:ext>
              </a:extLst>
            </p:cNvPr>
            <p:cNvSpPr txBox="1"/>
            <p:nvPr/>
          </p:nvSpPr>
          <p:spPr>
            <a:xfrm>
              <a:off x="7164979" y="3229267"/>
              <a:ext cx="4202160" cy="553059"/>
            </a:xfrm>
            <a:prstGeom prst="roundRect">
              <a:avLst/>
            </a:prstGeom>
            <a:solidFill>
              <a:srgbClr val="FFE4CC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b="1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Browse your longlist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F7100A2-839C-893D-4080-D248FCDA3639}"/>
              </a:ext>
            </a:extLst>
          </p:cNvPr>
          <p:cNvSpPr txBox="1"/>
          <p:nvPr/>
        </p:nvSpPr>
        <p:spPr>
          <a:xfrm>
            <a:off x="203720" y="3621290"/>
            <a:ext cx="2340000" cy="972000"/>
          </a:xfrm>
          <a:prstGeom prst="rect">
            <a:avLst/>
          </a:prstGeom>
          <a:noFill/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2" name="Graphic 11" descr="Cursor with solid fill">
            <a:extLst>
              <a:ext uri="{FF2B5EF4-FFF2-40B4-BE49-F238E27FC236}">
                <a16:creationId xmlns:a16="http://schemas.microsoft.com/office/drawing/2014/main" id="{FCAB0E3F-6E7F-9EF7-CCED-6AB0988A5DD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648452" y="4225367"/>
            <a:ext cx="550792" cy="550792"/>
          </a:xfrm>
          <a:prstGeom prst="rect">
            <a:avLst/>
          </a:prstGeom>
        </p:spPr>
      </p:pic>
      <p:sp>
        <p:nvSpPr>
          <p:cNvPr id="15" name="Arrow: Down 14">
            <a:extLst>
              <a:ext uri="{FF2B5EF4-FFF2-40B4-BE49-F238E27FC236}">
                <a16:creationId xmlns:a16="http://schemas.microsoft.com/office/drawing/2014/main" id="{6CBBBFC1-DE04-F9E2-E26B-C831CE9700A2}"/>
              </a:ext>
            </a:extLst>
          </p:cNvPr>
          <p:cNvSpPr/>
          <p:nvPr/>
        </p:nvSpPr>
        <p:spPr>
          <a:xfrm>
            <a:off x="9233888" y="3055775"/>
            <a:ext cx="893135" cy="829125"/>
          </a:xfrm>
          <a:prstGeom prst="downArrow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Arrow: Down 16">
            <a:extLst>
              <a:ext uri="{FF2B5EF4-FFF2-40B4-BE49-F238E27FC236}">
                <a16:creationId xmlns:a16="http://schemas.microsoft.com/office/drawing/2014/main" id="{2009F556-71E4-8886-5942-A6AC33D849C7}"/>
              </a:ext>
            </a:extLst>
          </p:cNvPr>
          <p:cNvSpPr/>
          <p:nvPr/>
        </p:nvSpPr>
        <p:spPr>
          <a:xfrm>
            <a:off x="9239300" y="4437890"/>
            <a:ext cx="893135" cy="829125"/>
          </a:xfrm>
          <a:prstGeom prst="downArrow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772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873422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45231</TotalTime>
  <Words>2150</Words>
  <Application>Microsoft Office PowerPoint</Application>
  <PresentationFormat>Widescreen</PresentationFormat>
  <Paragraphs>249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Calibri</vt:lpstr>
      <vt:lpstr>Calibri Light</vt:lpstr>
      <vt:lpstr>Arial</vt:lpstr>
      <vt:lpstr>Open Sans</vt:lpstr>
      <vt:lpstr>1_Office Theme</vt:lpstr>
      <vt:lpstr>2_Office Theme</vt:lpstr>
      <vt:lpstr>Office Theme</vt:lpstr>
      <vt:lpstr>PowerPoint Presentation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Using the Unifrog UK universities tool</vt:lpstr>
      <vt:lpstr>Creating a UK university shortlist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 slide</dc:title>
  <dc:creator>Robyn Smith</dc:creator>
  <cp:lastModifiedBy>Jo Rich</cp:lastModifiedBy>
  <cp:revision>1521</cp:revision>
  <dcterms:created xsi:type="dcterms:W3CDTF">2018-10-19T14:26:26Z</dcterms:created>
  <dcterms:modified xsi:type="dcterms:W3CDTF">2023-12-19T16:05:26Z</dcterms:modified>
</cp:coreProperties>
</file>