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6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268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821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12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98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130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50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353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7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63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859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894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334C5-D83C-439B-A019-5E9DA980353F}" type="datetimeFigureOut">
              <a:rPr lang="en-GB" smtClean="0"/>
              <a:t>17/07/2017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92AF0-AB61-47E6-8C83-2DE01A210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0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400" b="1" dirty="0"/>
              <a:t>Pre-conception health </a:t>
            </a:r>
            <a:r>
              <a:rPr lang="en-GB" sz="4400" dirty="0"/>
              <a:t>	</a:t>
            </a:r>
            <a:endParaRPr lang="en-GB" sz="4400" dirty="0" smtClean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400" dirty="0"/>
              <a:t>Consideration of health, fitness and lifestyle before trying for a baby, to improve chances of becoming pregnant and to give the baby a good </a:t>
            </a:r>
            <a:r>
              <a:rPr lang="en-GB" sz="4400" dirty="0" smtClean="0"/>
              <a:t>start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360" y="2626764"/>
            <a:ext cx="379095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35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Genetic counselling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4800" dirty="0"/>
              <a:t>Expert health advice and guidance regarding the likelihood of an inherited disorder being passed on to a child by their </a:t>
            </a:r>
            <a:r>
              <a:rPr lang="en-GB" sz="4800" dirty="0" smtClean="0"/>
              <a:t>parents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16924"/>
            <a:ext cx="43053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739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600" b="1" dirty="0"/>
              <a:t>Contraception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7200" dirty="0"/>
              <a:t>This is the deliberate prevention of </a:t>
            </a:r>
            <a:r>
              <a:rPr lang="en-GB" sz="7200" dirty="0" smtClean="0"/>
              <a:t>pregnancy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825" y="2318844"/>
            <a:ext cx="432435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62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/>
              <a:t>Conception </a:t>
            </a:r>
            <a:r>
              <a:rPr lang="en-GB" sz="8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7200" dirty="0"/>
              <a:t>This occurs when the egg is fertilised by the </a:t>
            </a:r>
            <a:r>
              <a:rPr lang="en-GB" sz="7200" dirty="0" smtClean="0"/>
              <a:t>sperm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810" y="2534964"/>
            <a:ext cx="364807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8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b="1" dirty="0"/>
              <a:t>Implantation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800" dirty="0"/>
              <a:t>This occurs when the fertilised egg becomes embedded in the wall of the uterus, about 6 days after </a:t>
            </a:r>
            <a:r>
              <a:rPr lang="en-GB" sz="4800" dirty="0" smtClean="0"/>
              <a:t>conception</a:t>
            </a:r>
            <a:r>
              <a:rPr lang="en-GB" sz="48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90257"/>
            <a:ext cx="44196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089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/>
              <a:t>Embryo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dirty="0"/>
              <a:t>The fertilised egg divides to form a ball of cells called the </a:t>
            </a:r>
            <a:r>
              <a:rPr lang="en-GB" sz="6000" dirty="0" smtClean="0"/>
              <a:t>embryo</a:t>
            </a:r>
            <a:r>
              <a:rPr lang="en-GB" sz="60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298" y="1997950"/>
            <a:ext cx="2919577" cy="425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43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800" b="1" dirty="0"/>
              <a:t>Foetus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From 8 weeks after fertilisation until birth the embryo is called a foetus. (‘Foetus’ is Latin for ‘young one</a:t>
            </a:r>
            <a:r>
              <a:rPr lang="en-GB" sz="5400" dirty="0" smtClean="0"/>
              <a:t>’) </a:t>
            </a:r>
            <a:r>
              <a:rPr lang="en-GB" sz="54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415" y="2247242"/>
            <a:ext cx="3618351" cy="423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3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Role model </a:t>
            </a:r>
            <a:r>
              <a:rPr lang="en-GB" sz="6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600" dirty="0"/>
              <a:t>Someone a child looks up to and whose behaviour they </a:t>
            </a:r>
            <a:r>
              <a:rPr lang="en-GB" sz="6600" dirty="0" smtClean="0"/>
              <a:t>imitate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995652"/>
            <a:ext cx="440055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21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7200" b="1" dirty="0"/>
              <a:t>Antenatal </a:t>
            </a:r>
            <a:endParaRPr lang="en-GB" sz="7200" b="1" dirty="0" smtClean="0"/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7200" dirty="0"/>
              <a:t>The care given to a woman throughout her </a:t>
            </a:r>
            <a:r>
              <a:rPr lang="en-GB" sz="7200" dirty="0" smtClean="0"/>
              <a:t>pregnancy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99807"/>
            <a:ext cx="4248150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06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800" b="1" dirty="0"/>
              <a:t>Midwife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A nurse who is specially trained in pregnancy and birth. Looks after the mother and baby for 10 days after the </a:t>
            </a:r>
            <a:r>
              <a:rPr lang="en-GB" sz="5400" dirty="0" smtClean="0"/>
              <a:t>birth</a:t>
            </a:r>
            <a:r>
              <a:rPr lang="en-GB" sz="54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08360"/>
            <a:ext cx="451485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40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Health Visitor </a:t>
            </a:r>
            <a:r>
              <a:rPr lang="en-GB" sz="6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dirty="0"/>
              <a:t>A community based nurse who works with mothers and children up to 5 years </a:t>
            </a:r>
            <a:r>
              <a:rPr lang="en-GB" sz="6000" dirty="0" smtClean="0"/>
              <a:t>old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771" y="1843579"/>
            <a:ext cx="3091684" cy="468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081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Obstetrician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400" dirty="0"/>
              <a:t>A doctor who specialises in the care of pregnant women; looks after complications in pregnancy. Will carry out caesarean section or forceps </a:t>
            </a:r>
            <a:r>
              <a:rPr lang="en-GB" sz="4400" dirty="0" smtClean="0"/>
              <a:t>deliveries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17455"/>
            <a:ext cx="4171650" cy="373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75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Paediatrician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A specialist doctor in the care of children up to 16 years. Will attend difficult births, in case the baby needs </a:t>
            </a:r>
            <a:r>
              <a:rPr lang="en-GB" sz="5400" dirty="0" smtClean="0"/>
              <a:t>resuscitation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416" y="1810981"/>
            <a:ext cx="4027377" cy="380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28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6600" b="1" dirty="0"/>
              <a:t>APGAR score </a:t>
            </a: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Five vital signs used to assess the health of a new-born baby. Appearance, Pulse, Grimace, Activity, </a:t>
            </a:r>
            <a:r>
              <a:rPr lang="en-GB" sz="5400" dirty="0" smtClean="0"/>
              <a:t>Respiration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12" y="2366633"/>
            <a:ext cx="451485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11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sz="4000" b="0" i="0" u="none" strike="noStrike" baseline="0" dirty="0" smtClean="0">
              <a:solidFill>
                <a:srgbClr val="000000"/>
              </a:solidFill>
              <a:latin typeface="Myriad Pro Light" panose="020B0403030403020204" pitchFamily="34" charset="0"/>
            </a:endParaRPr>
          </a:p>
          <a:p>
            <a:pPr marL="0" indent="0">
              <a:buNone/>
            </a:pPr>
            <a:r>
              <a:rPr lang="en-GB" sz="8800" b="1" i="0" u="none" strike="noStrike" baseline="0" dirty="0" smtClean="0">
                <a:solidFill>
                  <a:srgbClr val="000000"/>
                </a:solidFill>
                <a:latin typeface="Myriad Pro Light" panose="020B0403030403020204" pitchFamily="34" charset="0"/>
              </a:rPr>
              <a:t>Vernix </a:t>
            </a:r>
            <a:r>
              <a:rPr lang="en-GB" b="0" i="0" u="none" strike="noStrike" baseline="0" dirty="0" smtClean="0">
                <a:solidFill>
                  <a:srgbClr val="000000"/>
                </a:solidFill>
                <a:latin typeface="Myriad Pro Light" panose="020B0403030403020204" pitchFamily="34" charset="0"/>
              </a:rPr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This may be present at birth. It is a white, greasy substance that covers the baby’s </a:t>
            </a:r>
            <a:r>
              <a:rPr lang="en-GB" sz="5400" dirty="0" smtClean="0"/>
              <a:t>skin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78116"/>
            <a:ext cx="4482772" cy="339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311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800" b="1" dirty="0"/>
              <a:t>Lanugo </a:t>
            </a:r>
            <a:r>
              <a:rPr lang="en-GB" sz="88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800" dirty="0"/>
              <a:t>Found on the skin of babies who arrive early. It is a fine layer of hair that usually disappears before the </a:t>
            </a:r>
            <a:r>
              <a:rPr lang="en-GB" sz="4800" dirty="0" smtClean="0"/>
              <a:t>birth</a:t>
            </a:r>
            <a:r>
              <a:rPr lang="en-GB" sz="48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12300"/>
            <a:ext cx="4286250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84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/>
              <a:t>Fontanelle </a:t>
            </a:r>
            <a:r>
              <a:rPr lang="en-GB" sz="8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7200" dirty="0"/>
              <a:t>This is the soft spot found on top of the baby’s </a:t>
            </a:r>
            <a:r>
              <a:rPr lang="en-GB" sz="7200" dirty="0" smtClean="0"/>
              <a:t>head</a:t>
            </a:r>
            <a:r>
              <a:rPr lang="en-GB" sz="72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803" y="2399643"/>
            <a:ext cx="3905250" cy="292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645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 smtClean="0"/>
              <a:t>Reflexes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dirty="0"/>
              <a:t>These are automatic actions that occur naturally without </a:t>
            </a:r>
            <a:r>
              <a:rPr lang="en-GB" sz="6000" dirty="0" smtClean="0"/>
              <a:t>thinking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10949"/>
            <a:ext cx="3686503" cy="39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45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b="1" dirty="0"/>
              <a:t>Premature (pre-term)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8000" dirty="0"/>
              <a:t>A baby who is born before 37 </a:t>
            </a:r>
            <a:r>
              <a:rPr lang="en-GB" sz="8000" dirty="0" smtClean="0"/>
              <a:t>weeks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19891"/>
            <a:ext cx="4611414" cy="305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674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7200" b="1" dirty="0"/>
              <a:t>Post-natal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Post means ‘after’ and natal means ‘birth’. So this term refers to the first few weeks after the </a:t>
            </a:r>
            <a:r>
              <a:rPr lang="en-GB" sz="5400" dirty="0" smtClean="0"/>
              <a:t>birth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68264"/>
            <a:ext cx="441007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855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Signs of illness </a:t>
            </a:r>
            <a:r>
              <a:rPr lang="en-GB" sz="6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Changes that occur when a child is becoming ill, for example loss of appetite, becoming ‘clingy’, crying, </a:t>
            </a:r>
            <a:r>
              <a:rPr lang="en-GB" sz="5400" dirty="0" smtClean="0"/>
              <a:t>lethargic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57" y="1932425"/>
            <a:ext cx="4581204" cy="355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352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b="1" dirty="0"/>
              <a:t>Symptoms of illness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4800" dirty="0"/>
              <a:t>Conditions such as: vomiting, diarrhoea, high temperature, breathing difficulties, fitting, developing a rash, </a:t>
            </a:r>
            <a:r>
              <a:rPr lang="en-GB" sz="4800" dirty="0" smtClean="0"/>
              <a:t>unresponsive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03028"/>
            <a:ext cx="4495800" cy="312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867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/>
              <a:t>Obesity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8000" dirty="0"/>
              <a:t>A state of being seriously </a:t>
            </a:r>
            <a:r>
              <a:rPr lang="en-GB" sz="8000" dirty="0" smtClean="0"/>
              <a:t>overweight</a:t>
            </a:r>
            <a:r>
              <a:rPr lang="en-GB" sz="8000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69" y="2088602"/>
            <a:ext cx="5134378" cy="363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60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b="1" dirty="0"/>
              <a:t>Safety strategies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4000" dirty="0"/>
              <a:t>Ways of reducing the risk or likelihood of danger. For example, having plug socket covers so children cannot poke things into the socket; fitting a stair gate; parents talking to a child about ‘stranger danger</a:t>
            </a:r>
            <a:r>
              <a:rPr lang="en-GB" sz="4000" dirty="0" smtClean="0"/>
              <a:t>’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48178"/>
            <a:ext cx="3759666" cy="382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8785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8000" b="1" dirty="0"/>
              <a:t>Hazard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6000" dirty="0"/>
              <a:t>This is something that could cause harm. For example, toys left on stairs are a trip </a:t>
            </a:r>
            <a:r>
              <a:rPr lang="en-GB" sz="6000" dirty="0" smtClean="0"/>
              <a:t>hazard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2026526"/>
            <a:ext cx="3764813" cy="377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73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4800" b="1" dirty="0"/>
              <a:t>BSI safety mark </a:t>
            </a:r>
            <a:r>
              <a:rPr lang="en-GB" sz="48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5400" dirty="0"/>
              <a:t>The item has been tested by the British Standards Institution and has been found to be </a:t>
            </a:r>
            <a:r>
              <a:rPr lang="en-GB" sz="5400" dirty="0" smtClean="0"/>
              <a:t>safe 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554" y="2027018"/>
            <a:ext cx="3143250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040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b="1" dirty="0"/>
              <a:t>CE symbol </a:t>
            </a:r>
            <a:r>
              <a:rPr lang="en-GB" sz="6000" dirty="0"/>
              <a:t>	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331076"/>
            <a:ext cx="5181600" cy="5845887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sz="6000" dirty="0"/>
              <a:t>A European symbol showing conformity with safety standards. Found on </a:t>
            </a:r>
            <a:r>
              <a:rPr lang="en-GB" sz="6000" dirty="0" smtClean="0"/>
              <a:t>toys</a:t>
            </a:r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81" y="2150351"/>
            <a:ext cx="450532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30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527</Words>
  <Application>Microsoft Office PowerPoint</Application>
  <PresentationFormat>Widescreen</PresentationFormat>
  <Paragraphs>109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Myriad Pro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 Pullan</dc:creator>
  <cp:lastModifiedBy>S. Pullan</cp:lastModifiedBy>
  <cp:revision>45</cp:revision>
  <dcterms:created xsi:type="dcterms:W3CDTF">2017-07-17T08:04:12Z</dcterms:created>
  <dcterms:modified xsi:type="dcterms:W3CDTF">2017-07-17T09:49:44Z</dcterms:modified>
</cp:coreProperties>
</file>