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58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101" d="100"/>
          <a:sy n="101" d="100"/>
        </p:scale>
        <p:origin x="-9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910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21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694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90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5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9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9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24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15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8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083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247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61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96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28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117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014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4D82F737-A8FD-4702-9A4A-FF1DDB6FCEE2}" type="datetimeFigureOut">
              <a:rPr lang="en-GB" smtClean="0"/>
              <a:t>12/10/2017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F79C0DDC-AD1D-4409-AA77-BDFE3EA15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545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qas.co.uk/qualifications/english-literature/gcse/" TargetMode="External"/><Relationship Id="rId2" Type="http://schemas.openxmlformats.org/officeDocument/2006/relationships/hyperlink" Target="http://www.eduqas.co.uk/qualifications/english-language/gcse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mazon.co.uk/Eduqas-English-Literature-Skills-Students/dp/147183199X/ref=pd_sim_14_3?ie=UTF8&amp;psc=1&amp;refRID=91RXTV4XXQDNA0HRQCS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6086810" cy="2550877"/>
          </a:xfrm>
        </p:spPr>
        <p:txBody>
          <a:bodyPr/>
          <a:lstStyle/>
          <a:p>
            <a:r>
              <a:rPr lang="en-GB" smtClean="0"/>
              <a:t>Year </a:t>
            </a:r>
            <a:r>
              <a:rPr lang="en-GB" smtClean="0"/>
              <a:t>10-11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Exam Explained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04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Language Exam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199"/>
            <a:ext cx="7289018" cy="3749675"/>
          </a:xfrm>
        </p:spPr>
        <p:txBody>
          <a:bodyPr/>
          <a:lstStyle/>
          <a:p>
            <a:r>
              <a:rPr lang="en-GB" b="1" dirty="0" smtClean="0"/>
              <a:t>Component 1: </a:t>
            </a:r>
            <a:r>
              <a:rPr lang="en-GB" dirty="0" smtClean="0"/>
              <a:t>20</a:t>
            </a:r>
            <a:r>
              <a:rPr lang="en-GB" baseline="30000" dirty="0" smtClean="0"/>
              <a:t>th</a:t>
            </a:r>
            <a:r>
              <a:rPr lang="en-GB" dirty="0" smtClean="0"/>
              <a:t> Century Literature Reading and Creative Prose Writing</a:t>
            </a:r>
          </a:p>
          <a:p>
            <a:r>
              <a:rPr lang="en-GB" dirty="0" smtClean="0"/>
              <a:t>Written Examination: 1 hour 45 minutes</a:t>
            </a:r>
          </a:p>
          <a:p>
            <a:r>
              <a:rPr lang="en-GB" dirty="0" smtClean="0"/>
              <a:t>40% of qualification</a:t>
            </a:r>
          </a:p>
          <a:p>
            <a:pPr lvl="1"/>
            <a:r>
              <a:rPr lang="en-GB" dirty="0" smtClean="0"/>
              <a:t>Section A (20%)- Reading</a:t>
            </a:r>
          </a:p>
          <a:p>
            <a:pPr lvl="2"/>
            <a:r>
              <a:rPr lang="en-GB" dirty="0" smtClean="0"/>
              <a:t>Understanding of one prose extract (about 60-100 lines) of literature from the 20</a:t>
            </a:r>
            <a:r>
              <a:rPr lang="en-GB" baseline="30000" dirty="0" smtClean="0"/>
              <a:t>th</a:t>
            </a:r>
            <a:r>
              <a:rPr lang="en-GB" dirty="0" smtClean="0"/>
              <a:t> century assessed through a range of structured questions</a:t>
            </a:r>
          </a:p>
          <a:p>
            <a:pPr lvl="1"/>
            <a:r>
              <a:rPr lang="en-GB" dirty="0" smtClean="0"/>
              <a:t>Section B (20%)- Prose Writing</a:t>
            </a:r>
          </a:p>
          <a:p>
            <a:pPr lvl="2"/>
            <a:r>
              <a:rPr lang="en-GB" dirty="0" smtClean="0"/>
              <a:t>One creative writing task selected from a choice of four titles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0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Language Exam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317593" cy="3530600"/>
          </a:xfrm>
        </p:spPr>
        <p:txBody>
          <a:bodyPr/>
          <a:lstStyle/>
          <a:p>
            <a:r>
              <a:rPr lang="en-GB" b="1" dirty="0" smtClean="0"/>
              <a:t>Component 2: </a:t>
            </a:r>
            <a:r>
              <a:rPr lang="en-GB" dirty="0" smtClean="0"/>
              <a:t>19</a:t>
            </a:r>
            <a:r>
              <a:rPr lang="en-GB" baseline="30000" dirty="0" smtClean="0"/>
              <a:t>th</a:t>
            </a:r>
            <a:r>
              <a:rPr lang="en-GB" dirty="0" smtClean="0"/>
              <a:t> and 21</a:t>
            </a:r>
            <a:r>
              <a:rPr lang="en-GB" baseline="30000" dirty="0" smtClean="0"/>
              <a:t>st</a:t>
            </a:r>
            <a:r>
              <a:rPr lang="en-GB" dirty="0" smtClean="0"/>
              <a:t> Century Non-Fiction Reading and Transactional/Persuasive Writing</a:t>
            </a:r>
          </a:p>
          <a:p>
            <a:r>
              <a:rPr lang="en-GB" dirty="0" smtClean="0"/>
              <a:t>Written Examination: 2 hours</a:t>
            </a:r>
          </a:p>
          <a:p>
            <a:r>
              <a:rPr lang="en-GB" dirty="0" smtClean="0"/>
              <a:t>60% of qualification</a:t>
            </a:r>
          </a:p>
          <a:p>
            <a:pPr lvl="1"/>
            <a:r>
              <a:rPr lang="en-GB" dirty="0" smtClean="0"/>
              <a:t>Section A (30%)- Reading</a:t>
            </a:r>
          </a:p>
          <a:p>
            <a:pPr lvl="2"/>
            <a:r>
              <a:rPr lang="en-GB" dirty="0" smtClean="0"/>
              <a:t>Understanding of two extracts (about 900-1200 words in total) of high-quality non-fiction writing, one from the 19</a:t>
            </a:r>
            <a:r>
              <a:rPr lang="en-GB" baseline="30000" dirty="0" smtClean="0"/>
              <a:t>th</a:t>
            </a:r>
            <a:r>
              <a:rPr lang="en-GB" dirty="0" smtClean="0"/>
              <a:t> century, the other from the 21</a:t>
            </a:r>
            <a:r>
              <a:rPr lang="en-GB" baseline="30000" dirty="0" smtClean="0"/>
              <a:t>st</a:t>
            </a:r>
            <a:r>
              <a:rPr lang="en-GB" dirty="0" smtClean="0"/>
              <a:t> century, assessed through a range of structured questions</a:t>
            </a:r>
          </a:p>
          <a:p>
            <a:pPr lvl="1"/>
            <a:r>
              <a:rPr lang="en-GB" dirty="0" smtClean="0"/>
              <a:t>Section B (30%)- Writing</a:t>
            </a:r>
          </a:p>
          <a:p>
            <a:pPr lvl="2"/>
            <a:r>
              <a:rPr lang="en-GB" dirty="0" smtClean="0"/>
              <a:t>Two compulsory transactional/persuasive writing tasks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908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Language Exam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317593" cy="3530600"/>
          </a:xfrm>
        </p:spPr>
        <p:txBody>
          <a:bodyPr/>
          <a:lstStyle/>
          <a:p>
            <a:r>
              <a:rPr lang="en-GB" b="1" dirty="0" smtClean="0"/>
              <a:t>Component 3:</a:t>
            </a:r>
            <a:r>
              <a:rPr lang="en-GB" dirty="0" smtClean="0"/>
              <a:t> Spoken Language</a:t>
            </a:r>
          </a:p>
          <a:p>
            <a:r>
              <a:rPr lang="en-GB" dirty="0" smtClean="0"/>
              <a:t>Non-exam assessment</a:t>
            </a:r>
          </a:p>
          <a:p>
            <a:r>
              <a:rPr lang="en-GB" dirty="0" smtClean="0"/>
              <a:t>Unweighted</a:t>
            </a:r>
          </a:p>
          <a:p>
            <a:pPr lvl="1"/>
            <a:r>
              <a:rPr lang="en-GB" dirty="0" smtClean="0"/>
              <a:t>One presentation/speech, including responses to questions and feedback.</a:t>
            </a:r>
          </a:p>
          <a:p>
            <a:pPr lvl="1"/>
            <a:r>
              <a:rPr lang="en-GB" dirty="0" smtClean="0"/>
              <a:t>Achievement in Spoken Language will be reported as part of the qualification, but it will not form part of the final mark and grade.</a:t>
            </a:r>
          </a:p>
        </p:txBody>
      </p:sp>
    </p:spTree>
    <p:extLst>
      <p:ext uri="{BB962C8B-B14F-4D97-AF65-F5344CB8AC3E}">
        <p14:creationId xmlns:p14="http://schemas.microsoft.com/office/powerpoint/2010/main" val="260944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Literature Exam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069943" cy="35306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Component 1: </a:t>
            </a:r>
            <a:r>
              <a:rPr lang="en-GB" dirty="0" smtClean="0"/>
              <a:t>Shakespeare and Poetry</a:t>
            </a:r>
          </a:p>
          <a:p>
            <a:r>
              <a:rPr lang="en-GB" dirty="0" smtClean="0"/>
              <a:t>Written Examination: 2 hours</a:t>
            </a:r>
          </a:p>
          <a:p>
            <a:r>
              <a:rPr lang="en-GB" dirty="0" smtClean="0"/>
              <a:t>40% of qualification</a:t>
            </a:r>
          </a:p>
          <a:p>
            <a:r>
              <a:rPr lang="en-GB" dirty="0" smtClean="0"/>
              <a:t>Section A (20%)- Shakespeare</a:t>
            </a:r>
          </a:p>
          <a:p>
            <a:pPr lvl="1"/>
            <a:r>
              <a:rPr lang="en-GB" dirty="0" smtClean="0"/>
              <a:t>One extract question and one essay question based on the reading of a Shakespeare text from the prescribed list.</a:t>
            </a:r>
          </a:p>
          <a:p>
            <a:r>
              <a:rPr lang="en-GB" dirty="0" smtClean="0"/>
              <a:t>Section B (20%)- Poetry from 1789 to the present day</a:t>
            </a:r>
          </a:p>
          <a:p>
            <a:pPr lvl="1"/>
            <a:r>
              <a:rPr lang="en-GB" dirty="0" smtClean="0"/>
              <a:t>Two questions based on poems from the WJEC </a:t>
            </a:r>
            <a:r>
              <a:rPr lang="en-GB" dirty="0" err="1" smtClean="0"/>
              <a:t>Eduqas</a:t>
            </a:r>
            <a:r>
              <a:rPr lang="en-GB" dirty="0" smtClean="0"/>
              <a:t> Poetry Anthology, one of which involves comparison.</a:t>
            </a:r>
          </a:p>
          <a:p>
            <a:pPr marL="0" indent="0">
              <a:buNone/>
            </a:pPr>
            <a:r>
              <a:rPr lang="en-GB" b="1" dirty="0" smtClean="0"/>
              <a:t>Learners are not permitted to take a copy of the set texts or anthology into the exam.</a:t>
            </a:r>
          </a:p>
        </p:txBody>
      </p:sp>
    </p:spTree>
    <p:extLst>
      <p:ext uri="{BB962C8B-B14F-4D97-AF65-F5344CB8AC3E}">
        <p14:creationId xmlns:p14="http://schemas.microsoft.com/office/powerpoint/2010/main" val="291399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Literature Exam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70" y="2317749"/>
            <a:ext cx="7154080" cy="3978275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 smtClean="0"/>
              <a:t>Component 2:</a:t>
            </a:r>
            <a:r>
              <a:rPr lang="en-GB" dirty="0" smtClean="0"/>
              <a:t> Post-1914 Prose/Drama, 19</a:t>
            </a:r>
            <a:r>
              <a:rPr lang="en-GB" baseline="30000" dirty="0" smtClean="0"/>
              <a:t>th</a:t>
            </a:r>
            <a:r>
              <a:rPr lang="en-GB" dirty="0" smtClean="0"/>
              <a:t> Century Prose and Unseen Poetry</a:t>
            </a:r>
          </a:p>
          <a:p>
            <a:r>
              <a:rPr lang="en-GB" dirty="0" smtClean="0"/>
              <a:t>Written Examination: 2 hours and 30 minutes</a:t>
            </a:r>
          </a:p>
          <a:p>
            <a:r>
              <a:rPr lang="en-GB" dirty="0" smtClean="0"/>
              <a:t>60% of qualification</a:t>
            </a:r>
          </a:p>
          <a:p>
            <a:pPr lvl="1"/>
            <a:r>
              <a:rPr lang="en-GB" dirty="0" smtClean="0"/>
              <a:t>Section A (20%)- Post-1914 Prose/Drama</a:t>
            </a:r>
          </a:p>
          <a:p>
            <a:pPr lvl="2"/>
            <a:r>
              <a:rPr lang="en-GB" dirty="0" smtClean="0"/>
              <a:t>One source-based question on a post 1914 prose/drama text from the prescribed list</a:t>
            </a:r>
          </a:p>
          <a:p>
            <a:pPr lvl="1"/>
            <a:r>
              <a:rPr lang="en-GB" dirty="0" smtClean="0"/>
              <a:t>Section B (20%)- 19</a:t>
            </a:r>
            <a:r>
              <a:rPr lang="en-GB" baseline="30000" dirty="0" smtClean="0"/>
              <a:t>th</a:t>
            </a:r>
            <a:r>
              <a:rPr lang="en-GB" dirty="0" smtClean="0"/>
              <a:t> Century Prose</a:t>
            </a:r>
          </a:p>
          <a:p>
            <a:pPr lvl="2"/>
            <a:r>
              <a:rPr lang="en-GB" dirty="0" smtClean="0"/>
              <a:t>One source-based question on a 19</a:t>
            </a:r>
            <a:r>
              <a:rPr lang="en-GB" baseline="30000" dirty="0" smtClean="0"/>
              <a:t>th</a:t>
            </a:r>
            <a:r>
              <a:rPr lang="en-GB" dirty="0" smtClean="0"/>
              <a:t> century prose text from the prescribed list</a:t>
            </a:r>
          </a:p>
          <a:p>
            <a:pPr lvl="1"/>
            <a:r>
              <a:rPr lang="en-GB" dirty="0" smtClean="0"/>
              <a:t>Section C (20%)- Unseen poetry from the 20</a:t>
            </a:r>
            <a:r>
              <a:rPr lang="en-GB" baseline="30000" dirty="0" smtClean="0"/>
              <a:t>th</a:t>
            </a:r>
            <a:r>
              <a:rPr lang="en-GB" dirty="0" smtClean="0"/>
              <a:t>/21</a:t>
            </a:r>
            <a:r>
              <a:rPr lang="en-GB" baseline="30000" dirty="0" smtClean="0"/>
              <a:t>st</a:t>
            </a:r>
            <a:r>
              <a:rPr lang="en-GB" dirty="0" smtClean="0"/>
              <a:t> Century</a:t>
            </a:r>
          </a:p>
          <a:p>
            <a:pPr lvl="2"/>
            <a:r>
              <a:rPr lang="en-GB" dirty="0" smtClean="0"/>
              <a:t>Two questions on unseen poems, one of which involves comparison.</a:t>
            </a:r>
            <a:endParaRPr lang="en-GB" dirty="0"/>
          </a:p>
          <a:p>
            <a:pPr marL="0" indent="0">
              <a:buNone/>
            </a:pPr>
            <a:r>
              <a:rPr lang="en-GB" b="1" dirty="0" smtClean="0"/>
              <a:t>Learners are not permitted to take a copy of the set texts into the exam.</a:t>
            </a:r>
          </a:p>
        </p:txBody>
      </p:sp>
    </p:spTree>
    <p:extLst>
      <p:ext uri="{BB962C8B-B14F-4D97-AF65-F5344CB8AC3E}">
        <p14:creationId xmlns:p14="http://schemas.microsoft.com/office/powerpoint/2010/main" val="254920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884" y="700855"/>
            <a:ext cx="7457900" cy="911129"/>
          </a:xfrm>
        </p:spPr>
        <p:txBody>
          <a:bodyPr/>
          <a:lstStyle/>
          <a:p>
            <a:r>
              <a:rPr lang="en-GB" dirty="0" smtClean="0"/>
              <a:t>Where to find the specimen papers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http://www.eduqas.co.uk/qualifications/english-language/gcse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r>
              <a:rPr lang="en-GB" dirty="0">
                <a:hlinkClick r:id="rId3"/>
              </a:rPr>
              <a:t>http://www.eduqas.co.uk/qualifications/english-literature/gcse/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2903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you can help…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954" y="2253006"/>
            <a:ext cx="7610315" cy="3927049"/>
          </a:xfrm>
        </p:spPr>
        <p:txBody>
          <a:bodyPr/>
          <a:lstStyle/>
          <a:p>
            <a:r>
              <a:rPr lang="en-GB" dirty="0" smtClean="0"/>
              <a:t>Testing knowledge of character, plot of key texts (Lit) Text types and writer intention (Lang)</a:t>
            </a:r>
          </a:p>
          <a:p>
            <a:r>
              <a:rPr lang="en-GB" dirty="0" smtClean="0"/>
              <a:t>Rereading texts with your child (Shakespeare, poetry, 2 texts).</a:t>
            </a:r>
          </a:p>
          <a:p>
            <a:r>
              <a:rPr lang="en-GB" dirty="0" smtClean="0"/>
              <a:t>Helping your child to learn quotations for their exam.</a:t>
            </a:r>
          </a:p>
          <a:p>
            <a:r>
              <a:rPr lang="en-GB" dirty="0" smtClean="0"/>
              <a:t>Revision guides to assist work at home in the lead up to exams: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www.amazon.co.uk/Eduqas-English-Literature-Skills-Students/dp/147183199X/ref=pd_sim_14_3?ie=UTF8&amp;psc=1&amp;refRID=91RXTV4XXQDNA0HRQCSR</a:t>
            </a:r>
            <a:endParaRPr lang="en-GB" dirty="0" smtClean="0"/>
          </a:p>
          <a:p>
            <a:r>
              <a:rPr lang="en-GB" dirty="0" smtClean="0"/>
              <a:t>Reading and understanding articles quickly.</a:t>
            </a:r>
          </a:p>
          <a:p>
            <a:r>
              <a:rPr lang="en-GB" dirty="0" smtClean="0"/>
              <a:t>Insisting on written accuracy.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80556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84</TotalTime>
  <Words>482</Words>
  <Application>Microsoft Office PowerPoint</Application>
  <PresentationFormat>On-screen Show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Ion Boardroom</vt:lpstr>
      <vt:lpstr>Year 10-11 The Exam Explained</vt:lpstr>
      <vt:lpstr>Language Exam</vt:lpstr>
      <vt:lpstr>Language Exam</vt:lpstr>
      <vt:lpstr>Language Exam</vt:lpstr>
      <vt:lpstr>Literature Exam</vt:lpstr>
      <vt:lpstr>Literature Exam</vt:lpstr>
      <vt:lpstr>Where to find the specimen papers</vt:lpstr>
      <vt:lpstr>How you can help…</vt:lpstr>
    </vt:vector>
  </TitlesOfParts>
  <Company>Dene Magna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11</dc:title>
  <dc:creator>j.williams</dc:creator>
  <cp:lastModifiedBy>g.meek</cp:lastModifiedBy>
  <cp:revision>9</cp:revision>
  <dcterms:created xsi:type="dcterms:W3CDTF">2016-09-07T10:49:25Z</dcterms:created>
  <dcterms:modified xsi:type="dcterms:W3CDTF">2017-10-12T16:55:40Z</dcterms:modified>
</cp:coreProperties>
</file>