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7" r:id="rId2"/>
    <p:sldId id="258" r:id="rId3"/>
    <p:sldId id="259" r:id="rId4"/>
    <p:sldId id="263" r:id="rId5"/>
    <p:sldId id="264" r:id="rId6"/>
    <p:sldId id="265" r:id="rId7"/>
    <p:sldId id="262" r:id="rId8"/>
    <p:sldId id="260" r:id="rId9"/>
    <p:sldId id="268" r:id="rId10"/>
    <p:sldId id="261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svg"/><Relationship Id="rId1" Type="http://schemas.openxmlformats.org/officeDocument/2006/relationships/image" Target="../media/image1.png"/><Relationship Id="rId6" Type="http://schemas.openxmlformats.org/officeDocument/2006/relationships/image" Target="../media/image7.svg"/><Relationship Id="rId5" Type="http://schemas.openxmlformats.org/officeDocument/2006/relationships/image" Target="../media/image3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svg"/><Relationship Id="rId1" Type="http://schemas.openxmlformats.org/officeDocument/2006/relationships/image" Target="../media/image1.png"/><Relationship Id="rId6" Type="http://schemas.openxmlformats.org/officeDocument/2006/relationships/image" Target="../media/image7.svg"/><Relationship Id="rId5" Type="http://schemas.openxmlformats.org/officeDocument/2006/relationships/image" Target="../media/image3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49B59E-9B36-45F5-BD10-6132EB81353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C2EFD2C-A70D-4DFB-B069-2FD4B7046F13}">
      <dgm:prSet/>
      <dgm:spPr/>
      <dgm:t>
        <a:bodyPr/>
        <a:lstStyle/>
        <a:p>
          <a:r>
            <a:rPr lang="en-US"/>
            <a:t>WILF:</a:t>
          </a:r>
        </a:p>
      </dgm:t>
    </dgm:pt>
    <dgm:pt modelId="{9772DC72-E749-4A21-8C4F-831273F31EB0}" type="parTrans" cxnId="{F7B86078-9170-4D9A-BD55-65CFA6B0E6F8}">
      <dgm:prSet/>
      <dgm:spPr/>
      <dgm:t>
        <a:bodyPr/>
        <a:lstStyle/>
        <a:p>
          <a:endParaRPr lang="en-US"/>
        </a:p>
      </dgm:t>
    </dgm:pt>
    <dgm:pt modelId="{A6D8A33E-7C7A-4EFD-B6E1-8576FAD19F1A}" type="sibTrans" cxnId="{F7B86078-9170-4D9A-BD55-65CFA6B0E6F8}">
      <dgm:prSet/>
      <dgm:spPr/>
      <dgm:t>
        <a:bodyPr/>
        <a:lstStyle/>
        <a:p>
          <a:endParaRPr lang="en-US"/>
        </a:p>
      </dgm:t>
    </dgm:pt>
    <dgm:pt modelId="{D7DF035B-9880-4B93-83C6-88E6503505F5}">
      <dgm:prSet/>
      <dgm:spPr/>
      <dgm:t>
        <a:bodyPr/>
        <a:lstStyle/>
        <a:p>
          <a:r>
            <a:rPr lang="en-GB"/>
            <a:t>Understanding what sports require which muscle fibre types</a:t>
          </a:r>
          <a:endParaRPr lang="en-US"/>
        </a:p>
      </dgm:t>
    </dgm:pt>
    <dgm:pt modelId="{57771785-C33B-4FF7-B33C-60E0FABB3020}" type="parTrans" cxnId="{5878ABE9-6D08-400C-A69F-67E56898BE45}">
      <dgm:prSet/>
      <dgm:spPr/>
      <dgm:t>
        <a:bodyPr/>
        <a:lstStyle/>
        <a:p>
          <a:endParaRPr lang="en-US"/>
        </a:p>
      </dgm:t>
    </dgm:pt>
    <dgm:pt modelId="{47116D48-8A63-4C91-89E4-39C022CD7E48}" type="sibTrans" cxnId="{5878ABE9-6D08-400C-A69F-67E56898BE45}">
      <dgm:prSet/>
      <dgm:spPr/>
      <dgm:t>
        <a:bodyPr/>
        <a:lstStyle/>
        <a:p>
          <a:endParaRPr lang="en-US"/>
        </a:p>
      </dgm:t>
    </dgm:pt>
    <dgm:pt modelId="{C9860321-FA16-4B9B-89E8-6661166E0640}">
      <dgm:prSet/>
      <dgm:spPr/>
      <dgm:t>
        <a:bodyPr/>
        <a:lstStyle/>
        <a:p>
          <a:r>
            <a:rPr lang="en-GB"/>
            <a:t>Explain some of the characteristics of the muscle fibre types</a:t>
          </a:r>
          <a:endParaRPr lang="en-US"/>
        </a:p>
      </dgm:t>
    </dgm:pt>
    <dgm:pt modelId="{F63B0523-475D-45DF-BE76-23A827B9F36A}" type="parTrans" cxnId="{FB1B7E34-9A27-433B-9268-2E177CE689CF}">
      <dgm:prSet/>
      <dgm:spPr/>
      <dgm:t>
        <a:bodyPr/>
        <a:lstStyle/>
        <a:p>
          <a:endParaRPr lang="en-US"/>
        </a:p>
      </dgm:t>
    </dgm:pt>
    <dgm:pt modelId="{B0785C7F-7493-49DB-8D0C-F1F6E58534C0}" type="sibTrans" cxnId="{FB1B7E34-9A27-433B-9268-2E177CE689CF}">
      <dgm:prSet/>
      <dgm:spPr/>
      <dgm:t>
        <a:bodyPr/>
        <a:lstStyle/>
        <a:p>
          <a:endParaRPr lang="en-US"/>
        </a:p>
      </dgm:t>
    </dgm:pt>
    <dgm:pt modelId="{790D80B6-9E3F-414E-B89D-C5067704CA0C}" type="pres">
      <dgm:prSet presAssocID="{6549B59E-9B36-45F5-BD10-6132EB81353C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D398BCB-7CB3-4CDC-8D9D-263398D7ED25}" type="pres">
      <dgm:prSet presAssocID="{0C2EFD2C-A70D-4DFB-B069-2FD4B7046F13}" presName="compNode" presStyleCnt="0"/>
      <dgm:spPr/>
    </dgm:pt>
    <dgm:pt modelId="{5993BAC4-95A6-45A4-872B-827BFB7B95AA}" type="pres">
      <dgm:prSet presAssocID="{0C2EFD2C-A70D-4DFB-B069-2FD4B7046F13}" presName="bgRect" presStyleLbl="bgShp" presStyleIdx="0" presStyleCnt="3"/>
      <dgm:spPr/>
    </dgm:pt>
    <dgm:pt modelId="{9494DA79-19D4-4451-9766-7A91621364A5}" type="pres">
      <dgm:prSet presAssocID="{0C2EFD2C-A70D-4DFB-B069-2FD4B7046F1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alloons"/>
        </a:ext>
      </dgm:extLst>
    </dgm:pt>
    <dgm:pt modelId="{F7204EB8-3D69-4E94-95A2-DD2AF5FBDA07}" type="pres">
      <dgm:prSet presAssocID="{0C2EFD2C-A70D-4DFB-B069-2FD4B7046F13}" presName="spaceRect" presStyleCnt="0"/>
      <dgm:spPr/>
    </dgm:pt>
    <dgm:pt modelId="{3CFBF42B-6668-40FB-9845-3EBB73CA40C1}" type="pres">
      <dgm:prSet presAssocID="{0C2EFD2C-A70D-4DFB-B069-2FD4B7046F13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EAB5AC3-66FC-4054-84FD-91AFEEDAE976}" type="pres">
      <dgm:prSet presAssocID="{A6D8A33E-7C7A-4EFD-B6E1-8576FAD19F1A}" presName="sibTrans" presStyleCnt="0"/>
      <dgm:spPr/>
    </dgm:pt>
    <dgm:pt modelId="{C40358CD-3C7F-4DB6-BCDF-41AC4483F5F7}" type="pres">
      <dgm:prSet presAssocID="{D7DF035B-9880-4B93-83C6-88E6503505F5}" presName="compNode" presStyleCnt="0"/>
      <dgm:spPr/>
    </dgm:pt>
    <dgm:pt modelId="{24D59BE8-8204-4941-8E10-3F2C6EAA48CC}" type="pres">
      <dgm:prSet presAssocID="{D7DF035B-9880-4B93-83C6-88E6503505F5}" presName="bgRect" presStyleLbl="bgShp" presStyleIdx="1" presStyleCnt="3"/>
      <dgm:spPr/>
    </dgm:pt>
    <dgm:pt modelId="{157F1A38-D986-482F-A2BD-70BED3E72704}" type="pres">
      <dgm:prSet presAssocID="{D7DF035B-9880-4B93-83C6-88E6503505F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Dumbbell"/>
        </a:ext>
      </dgm:extLst>
    </dgm:pt>
    <dgm:pt modelId="{376BAEBF-C2A8-4AD3-8A78-E3877534FD94}" type="pres">
      <dgm:prSet presAssocID="{D7DF035B-9880-4B93-83C6-88E6503505F5}" presName="spaceRect" presStyleCnt="0"/>
      <dgm:spPr/>
    </dgm:pt>
    <dgm:pt modelId="{A3701E3B-324D-40EC-B5EF-4EEB6157A768}" type="pres">
      <dgm:prSet presAssocID="{D7DF035B-9880-4B93-83C6-88E6503505F5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4F00141F-026A-4334-9F13-537E048F0B30}" type="pres">
      <dgm:prSet presAssocID="{47116D48-8A63-4C91-89E4-39C022CD7E48}" presName="sibTrans" presStyleCnt="0"/>
      <dgm:spPr/>
    </dgm:pt>
    <dgm:pt modelId="{354E2221-0E03-4ED4-8F0E-08A97BC33B40}" type="pres">
      <dgm:prSet presAssocID="{C9860321-FA16-4B9B-89E8-6661166E0640}" presName="compNode" presStyleCnt="0"/>
      <dgm:spPr/>
    </dgm:pt>
    <dgm:pt modelId="{5E74261C-7581-4855-A806-101B032897FD}" type="pres">
      <dgm:prSet presAssocID="{C9860321-FA16-4B9B-89E8-6661166E0640}" presName="bgRect" presStyleLbl="bgShp" presStyleIdx="2" presStyleCnt="3"/>
      <dgm:spPr/>
    </dgm:pt>
    <dgm:pt modelId="{0BC927B0-368F-4A99-8CA4-E5DED1FD182D}" type="pres">
      <dgm:prSet presAssocID="{C9860321-FA16-4B9B-89E8-6661166E064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Run"/>
        </a:ext>
      </dgm:extLst>
    </dgm:pt>
    <dgm:pt modelId="{9BE6964D-E832-43E1-9D19-7EEDD6F4EA17}" type="pres">
      <dgm:prSet presAssocID="{C9860321-FA16-4B9B-89E8-6661166E0640}" presName="spaceRect" presStyleCnt="0"/>
      <dgm:spPr/>
    </dgm:pt>
    <dgm:pt modelId="{395C324E-C0C6-42DC-8AA1-4700A52915DD}" type="pres">
      <dgm:prSet presAssocID="{C9860321-FA16-4B9B-89E8-6661166E0640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2D887D98-06B3-4CCA-812E-DA7190E31EB6}" type="presOf" srcId="{D7DF035B-9880-4B93-83C6-88E6503505F5}" destId="{A3701E3B-324D-40EC-B5EF-4EEB6157A768}" srcOrd="0" destOrd="0" presId="urn:microsoft.com/office/officeart/2018/2/layout/IconVerticalSolidList"/>
    <dgm:cxn modelId="{FB1B7E34-9A27-433B-9268-2E177CE689CF}" srcId="{6549B59E-9B36-45F5-BD10-6132EB81353C}" destId="{C9860321-FA16-4B9B-89E8-6661166E0640}" srcOrd="2" destOrd="0" parTransId="{F63B0523-475D-45DF-BE76-23A827B9F36A}" sibTransId="{B0785C7F-7493-49DB-8D0C-F1F6E58534C0}"/>
    <dgm:cxn modelId="{5878ABE9-6D08-400C-A69F-67E56898BE45}" srcId="{6549B59E-9B36-45F5-BD10-6132EB81353C}" destId="{D7DF035B-9880-4B93-83C6-88E6503505F5}" srcOrd="1" destOrd="0" parTransId="{57771785-C33B-4FF7-B33C-60E0FABB3020}" sibTransId="{47116D48-8A63-4C91-89E4-39C022CD7E48}"/>
    <dgm:cxn modelId="{F7B86078-9170-4D9A-BD55-65CFA6B0E6F8}" srcId="{6549B59E-9B36-45F5-BD10-6132EB81353C}" destId="{0C2EFD2C-A70D-4DFB-B069-2FD4B7046F13}" srcOrd="0" destOrd="0" parTransId="{9772DC72-E749-4A21-8C4F-831273F31EB0}" sibTransId="{A6D8A33E-7C7A-4EFD-B6E1-8576FAD19F1A}"/>
    <dgm:cxn modelId="{B67FF2D8-0636-44E0-841B-0AF4B0DF797D}" type="presOf" srcId="{0C2EFD2C-A70D-4DFB-B069-2FD4B7046F13}" destId="{3CFBF42B-6668-40FB-9845-3EBB73CA40C1}" srcOrd="0" destOrd="0" presId="urn:microsoft.com/office/officeart/2018/2/layout/IconVerticalSolidList"/>
    <dgm:cxn modelId="{D02C48F7-C232-4C65-85A0-E3B3E78F0B49}" type="presOf" srcId="{6549B59E-9B36-45F5-BD10-6132EB81353C}" destId="{790D80B6-9E3F-414E-B89D-C5067704CA0C}" srcOrd="0" destOrd="0" presId="urn:microsoft.com/office/officeart/2018/2/layout/IconVerticalSolidList"/>
    <dgm:cxn modelId="{46A2C077-E7CE-4471-805D-5846854DC652}" type="presOf" srcId="{C9860321-FA16-4B9B-89E8-6661166E0640}" destId="{395C324E-C0C6-42DC-8AA1-4700A52915DD}" srcOrd="0" destOrd="0" presId="urn:microsoft.com/office/officeart/2018/2/layout/IconVerticalSolidList"/>
    <dgm:cxn modelId="{B5942988-D072-40E5-ABD0-F05AC0FCC665}" type="presParOf" srcId="{790D80B6-9E3F-414E-B89D-C5067704CA0C}" destId="{4D398BCB-7CB3-4CDC-8D9D-263398D7ED25}" srcOrd="0" destOrd="0" presId="urn:microsoft.com/office/officeart/2018/2/layout/IconVerticalSolidList"/>
    <dgm:cxn modelId="{7EEE5C30-D8EF-4B3D-8ADF-FA42056C0239}" type="presParOf" srcId="{4D398BCB-7CB3-4CDC-8D9D-263398D7ED25}" destId="{5993BAC4-95A6-45A4-872B-827BFB7B95AA}" srcOrd="0" destOrd="0" presId="urn:microsoft.com/office/officeart/2018/2/layout/IconVerticalSolidList"/>
    <dgm:cxn modelId="{9024B649-EB42-43B7-B587-3C3B18D1A1EA}" type="presParOf" srcId="{4D398BCB-7CB3-4CDC-8D9D-263398D7ED25}" destId="{9494DA79-19D4-4451-9766-7A91621364A5}" srcOrd="1" destOrd="0" presId="urn:microsoft.com/office/officeart/2018/2/layout/IconVerticalSolidList"/>
    <dgm:cxn modelId="{242D5699-E131-4EF0-BCD6-C034E61F1C2E}" type="presParOf" srcId="{4D398BCB-7CB3-4CDC-8D9D-263398D7ED25}" destId="{F7204EB8-3D69-4E94-95A2-DD2AF5FBDA07}" srcOrd="2" destOrd="0" presId="urn:microsoft.com/office/officeart/2018/2/layout/IconVerticalSolidList"/>
    <dgm:cxn modelId="{360E4072-D51E-4506-BE6B-498E76CBBAAF}" type="presParOf" srcId="{4D398BCB-7CB3-4CDC-8D9D-263398D7ED25}" destId="{3CFBF42B-6668-40FB-9845-3EBB73CA40C1}" srcOrd="3" destOrd="0" presId="urn:microsoft.com/office/officeart/2018/2/layout/IconVerticalSolidList"/>
    <dgm:cxn modelId="{7E78CEBB-BE55-43E9-91FE-87C5436D01F5}" type="presParOf" srcId="{790D80B6-9E3F-414E-B89D-C5067704CA0C}" destId="{5EAB5AC3-66FC-4054-84FD-91AFEEDAE976}" srcOrd="1" destOrd="0" presId="urn:microsoft.com/office/officeart/2018/2/layout/IconVerticalSolidList"/>
    <dgm:cxn modelId="{CB32397C-C26A-44B5-82F0-C1523263B4CD}" type="presParOf" srcId="{790D80B6-9E3F-414E-B89D-C5067704CA0C}" destId="{C40358CD-3C7F-4DB6-BCDF-41AC4483F5F7}" srcOrd="2" destOrd="0" presId="urn:microsoft.com/office/officeart/2018/2/layout/IconVerticalSolidList"/>
    <dgm:cxn modelId="{E1244BB8-4054-43E8-A8E8-15EF695D2970}" type="presParOf" srcId="{C40358CD-3C7F-4DB6-BCDF-41AC4483F5F7}" destId="{24D59BE8-8204-4941-8E10-3F2C6EAA48CC}" srcOrd="0" destOrd="0" presId="urn:microsoft.com/office/officeart/2018/2/layout/IconVerticalSolidList"/>
    <dgm:cxn modelId="{FA3A8525-85E0-4DC5-A7A6-C24EE357A843}" type="presParOf" srcId="{C40358CD-3C7F-4DB6-BCDF-41AC4483F5F7}" destId="{157F1A38-D986-482F-A2BD-70BED3E72704}" srcOrd="1" destOrd="0" presId="urn:microsoft.com/office/officeart/2018/2/layout/IconVerticalSolidList"/>
    <dgm:cxn modelId="{2CB0CAC7-60C2-4982-8321-917EB4E7B8AB}" type="presParOf" srcId="{C40358CD-3C7F-4DB6-BCDF-41AC4483F5F7}" destId="{376BAEBF-C2A8-4AD3-8A78-E3877534FD94}" srcOrd="2" destOrd="0" presId="urn:microsoft.com/office/officeart/2018/2/layout/IconVerticalSolidList"/>
    <dgm:cxn modelId="{D65C96F6-BE14-4BE2-88B4-9720F7042FFF}" type="presParOf" srcId="{C40358CD-3C7F-4DB6-BCDF-41AC4483F5F7}" destId="{A3701E3B-324D-40EC-B5EF-4EEB6157A768}" srcOrd="3" destOrd="0" presId="urn:microsoft.com/office/officeart/2018/2/layout/IconVerticalSolidList"/>
    <dgm:cxn modelId="{A4218CC1-35CF-4B82-B041-F9EEE6BF3F4F}" type="presParOf" srcId="{790D80B6-9E3F-414E-B89D-C5067704CA0C}" destId="{4F00141F-026A-4334-9F13-537E048F0B30}" srcOrd="3" destOrd="0" presId="urn:microsoft.com/office/officeart/2018/2/layout/IconVerticalSolidList"/>
    <dgm:cxn modelId="{DDD81FB8-9E28-40DD-8542-608324E861B6}" type="presParOf" srcId="{790D80B6-9E3F-414E-B89D-C5067704CA0C}" destId="{354E2221-0E03-4ED4-8F0E-08A97BC33B40}" srcOrd="4" destOrd="0" presId="urn:microsoft.com/office/officeart/2018/2/layout/IconVerticalSolidList"/>
    <dgm:cxn modelId="{97CA1839-93BB-4A32-9715-3119527175CE}" type="presParOf" srcId="{354E2221-0E03-4ED4-8F0E-08A97BC33B40}" destId="{5E74261C-7581-4855-A806-101B032897FD}" srcOrd="0" destOrd="0" presId="urn:microsoft.com/office/officeart/2018/2/layout/IconVerticalSolidList"/>
    <dgm:cxn modelId="{DECE693A-0DA8-4365-9D39-9A1DDCCEBADC}" type="presParOf" srcId="{354E2221-0E03-4ED4-8F0E-08A97BC33B40}" destId="{0BC927B0-368F-4A99-8CA4-E5DED1FD182D}" srcOrd="1" destOrd="0" presId="urn:microsoft.com/office/officeart/2018/2/layout/IconVerticalSolidList"/>
    <dgm:cxn modelId="{E5DFEAA0-D84E-407E-985D-694DABF5C840}" type="presParOf" srcId="{354E2221-0E03-4ED4-8F0E-08A97BC33B40}" destId="{9BE6964D-E832-43E1-9D19-7EEDD6F4EA17}" srcOrd="2" destOrd="0" presId="urn:microsoft.com/office/officeart/2018/2/layout/IconVerticalSolidList"/>
    <dgm:cxn modelId="{3B969DAD-F02D-4CA7-BC7E-15BBCFAC86F2}" type="presParOf" srcId="{354E2221-0E03-4ED4-8F0E-08A97BC33B40}" destId="{395C324E-C0C6-42DC-8AA1-4700A52915D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F9E1581-199C-4DAD-BE33-BEB223E688F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9DDFCB6-0951-4218-9EDB-5DAB51095C3B}">
      <dgm:prSet custT="1"/>
      <dgm:spPr/>
      <dgm:t>
        <a:bodyPr/>
        <a:lstStyle/>
        <a:p>
          <a:pPr algn="ctr"/>
          <a:r>
            <a:rPr lang="en-GB" sz="1600" b="1">
              <a:solidFill>
                <a:schemeClr val="tx1"/>
              </a:solidFill>
            </a:rPr>
            <a:t>Slow oxidative muscle fibres: </a:t>
          </a:r>
          <a:r>
            <a:rPr lang="en-GB" sz="1600">
              <a:solidFill>
                <a:schemeClr val="tx1"/>
              </a:solidFill>
            </a:rPr>
            <a:t>a type of muscle fibre rich in mitochondria, myoglobin and capillaries which produces a small amount of force over a long period of time. </a:t>
          </a:r>
          <a:endParaRPr lang="en-US" sz="1600">
            <a:solidFill>
              <a:schemeClr val="tx1"/>
            </a:solidFill>
          </a:endParaRPr>
        </a:p>
      </dgm:t>
    </dgm:pt>
    <dgm:pt modelId="{833EC3A8-1782-4844-91B2-F7552148C3B8}" type="parTrans" cxnId="{C2BAF081-F8A9-41EA-B1F4-A3A0FB51EBF2}">
      <dgm:prSet/>
      <dgm:spPr/>
      <dgm:t>
        <a:bodyPr/>
        <a:lstStyle/>
        <a:p>
          <a:endParaRPr lang="en-US"/>
        </a:p>
      </dgm:t>
    </dgm:pt>
    <dgm:pt modelId="{E46ECF2B-48E5-44A3-9B5B-FA197EDF853C}" type="sibTrans" cxnId="{C2BAF081-F8A9-41EA-B1F4-A3A0FB51EBF2}">
      <dgm:prSet/>
      <dgm:spPr/>
      <dgm:t>
        <a:bodyPr/>
        <a:lstStyle/>
        <a:p>
          <a:endParaRPr lang="en-US"/>
        </a:p>
      </dgm:t>
    </dgm:pt>
    <dgm:pt modelId="{0079F253-3424-4E68-B24E-06A2E9044BE5}">
      <dgm:prSet custT="1"/>
      <dgm:spPr/>
      <dgm:t>
        <a:bodyPr/>
        <a:lstStyle/>
        <a:p>
          <a:pPr algn="ctr"/>
          <a:r>
            <a:rPr lang="en-GB" sz="1600" b="1">
              <a:solidFill>
                <a:schemeClr val="tx1"/>
              </a:solidFill>
            </a:rPr>
            <a:t>Fast glycolytic muscle fibres: </a:t>
          </a:r>
          <a:r>
            <a:rPr lang="en-GB" sz="1600">
              <a:solidFill>
                <a:schemeClr val="tx1"/>
              </a:solidFill>
            </a:rPr>
            <a:t>a type of muscle fibre rich in phosphocreatine which produces a maximal force over a short period of time.</a:t>
          </a:r>
          <a:endParaRPr lang="en-US" sz="1600">
            <a:solidFill>
              <a:schemeClr val="tx1"/>
            </a:solidFill>
          </a:endParaRPr>
        </a:p>
      </dgm:t>
    </dgm:pt>
    <dgm:pt modelId="{5BE2C0A2-0468-4C72-BCB1-57579927338B}" type="parTrans" cxnId="{D2697288-F6F4-47A3-BAE7-154DAD31FE0B}">
      <dgm:prSet/>
      <dgm:spPr/>
      <dgm:t>
        <a:bodyPr/>
        <a:lstStyle/>
        <a:p>
          <a:endParaRPr lang="en-US"/>
        </a:p>
      </dgm:t>
    </dgm:pt>
    <dgm:pt modelId="{45940807-9821-48AC-BA64-6CDB77A8DC0F}" type="sibTrans" cxnId="{D2697288-F6F4-47A3-BAE7-154DAD31FE0B}">
      <dgm:prSet/>
      <dgm:spPr/>
      <dgm:t>
        <a:bodyPr/>
        <a:lstStyle/>
        <a:p>
          <a:endParaRPr lang="en-US"/>
        </a:p>
      </dgm:t>
    </dgm:pt>
    <dgm:pt modelId="{98B11197-8713-489B-9B4B-3595596CD617}">
      <dgm:prSet custT="1"/>
      <dgm:spPr/>
      <dgm:t>
        <a:bodyPr/>
        <a:lstStyle/>
        <a:p>
          <a:pPr algn="ctr"/>
          <a:r>
            <a:rPr lang="en-GB" sz="1600" b="1">
              <a:solidFill>
                <a:schemeClr val="tx1"/>
              </a:solidFill>
            </a:rPr>
            <a:t>Phosphocreatine (PC): </a:t>
          </a:r>
          <a:r>
            <a:rPr lang="en-GB" sz="1600">
              <a:solidFill>
                <a:schemeClr val="tx1"/>
              </a:solidFill>
            </a:rPr>
            <a:t>a high-energy compound stored in the muscle cell used as a fuel for very high-intensity energy production (ATP-PC system)</a:t>
          </a:r>
          <a:endParaRPr lang="en-US" sz="1600">
            <a:solidFill>
              <a:schemeClr val="tx1"/>
            </a:solidFill>
          </a:endParaRPr>
        </a:p>
      </dgm:t>
    </dgm:pt>
    <dgm:pt modelId="{50E59EC6-065C-47C4-B28D-9333F712EE9A}" type="parTrans" cxnId="{2083ADFE-5971-4B64-B272-CFDB53F03D73}">
      <dgm:prSet/>
      <dgm:spPr/>
      <dgm:t>
        <a:bodyPr/>
        <a:lstStyle/>
        <a:p>
          <a:endParaRPr lang="en-US"/>
        </a:p>
      </dgm:t>
    </dgm:pt>
    <dgm:pt modelId="{FBBFC740-30F6-4F77-B758-D7DF1B0F2545}" type="sibTrans" cxnId="{2083ADFE-5971-4B64-B272-CFDB53F03D73}">
      <dgm:prSet/>
      <dgm:spPr/>
      <dgm:t>
        <a:bodyPr/>
        <a:lstStyle/>
        <a:p>
          <a:endParaRPr lang="en-US"/>
        </a:p>
      </dgm:t>
    </dgm:pt>
    <dgm:pt modelId="{B2168682-C023-4050-A6B1-C6420F8EE762}">
      <dgm:prSet custT="1"/>
      <dgm:spPr/>
      <dgm:t>
        <a:bodyPr/>
        <a:lstStyle/>
        <a:p>
          <a:pPr algn="ctr"/>
          <a:r>
            <a:rPr lang="en-GB" sz="1600" b="1" dirty="0">
              <a:solidFill>
                <a:schemeClr val="tx1"/>
              </a:solidFill>
            </a:rPr>
            <a:t>Mitochondria: </a:t>
          </a:r>
          <a:r>
            <a:rPr lang="en-GB" sz="1600" dirty="0">
              <a:solidFill>
                <a:schemeClr val="tx1"/>
              </a:solidFill>
            </a:rPr>
            <a:t>a structure in the sarcoplasm responsible for aerobic energy production.</a:t>
          </a:r>
          <a:endParaRPr lang="en-US" sz="1600" dirty="0">
            <a:solidFill>
              <a:schemeClr val="tx1"/>
            </a:solidFill>
          </a:endParaRPr>
        </a:p>
      </dgm:t>
    </dgm:pt>
    <dgm:pt modelId="{57C0303C-60B6-4D7B-A05B-23F6C38B1777}" type="parTrans" cxnId="{D80855DB-5610-42F0-9432-94E7B0948897}">
      <dgm:prSet/>
      <dgm:spPr/>
      <dgm:t>
        <a:bodyPr/>
        <a:lstStyle/>
        <a:p>
          <a:endParaRPr lang="en-US"/>
        </a:p>
      </dgm:t>
    </dgm:pt>
    <dgm:pt modelId="{EE0033D0-6C78-4175-86A8-2B5A0FF260E8}" type="sibTrans" cxnId="{D80855DB-5610-42F0-9432-94E7B0948897}">
      <dgm:prSet/>
      <dgm:spPr/>
      <dgm:t>
        <a:bodyPr/>
        <a:lstStyle/>
        <a:p>
          <a:endParaRPr lang="en-US"/>
        </a:p>
      </dgm:t>
    </dgm:pt>
    <dgm:pt modelId="{4AA1B38C-7C40-4852-AD00-FAD029FA929A}">
      <dgm:prSet custT="1"/>
      <dgm:spPr/>
      <dgm:t>
        <a:bodyPr/>
        <a:lstStyle/>
        <a:p>
          <a:pPr algn="ctr"/>
          <a:r>
            <a:rPr lang="en-GB" sz="1600" b="1">
              <a:solidFill>
                <a:schemeClr val="tx1"/>
              </a:solidFill>
            </a:rPr>
            <a:t>Myoglobin: </a:t>
          </a:r>
          <a:r>
            <a:rPr lang="en-GB" sz="1600">
              <a:solidFill>
                <a:schemeClr val="tx1"/>
              </a:solidFill>
            </a:rPr>
            <a:t>a protein in the muscle responsible for transporting the oxygen to the mitochondria.</a:t>
          </a:r>
          <a:endParaRPr lang="en-US" sz="1600">
            <a:solidFill>
              <a:schemeClr val="tx1"/>
            </a:solidFill>
          </a:endParaRPr>
        </a:p>
      </dgm:t>
    </dgm:pt>
    <dgm:pt modelId="{62AFF9AB-B76A-4EFE-A9E6-D3563227DB3C}" type="parTrans" cxnId="{0B54C515-D34B-4BBB-AD28-8F5BF02E4A7A}">
      <dgm:prSet/>
      <dgm:spPr/>
      <dgm:t>
        <a:bodyPr/>
        <a:lstStyle/>
        <a:p>
          <a:endParaRPr lang="en-US"/>
        </a:p>
      </dgm:t>
    </dgm:pt>
    <dgm:pt modelId="{8B6A8DB5-B05C-4501-8C22-3B6094577016}" type="sibTrans" cxnId="{0B54C515-D34B-4BBB-AD28-8F5BF02E4A7A}">
      <dgm:prSet/>
      <dgm:spPr/>
      <dgm:t>
        <a:bodyPr/>
        <a:lstStyle/>
        <a:p>
          <a:endParaRPr lang="en-US"/>
        </a:p>
      </dgm:t>
    </dgm:pt>
    <dgm:pt modelId="{952D985D-441A-47AF-B997-A0B52F4A1F0B}">
      <dgm:prSet custT="1"/>
      <dgm:spPr/>
      <dgm:t>
        <a:bodyPr/>
        <a:lstStyle/>
        <a:p>
          <a:pPr algn="ctr"/>
          <a:r>
            <a:rPr lang="en-GB" sz="1600" b="1">
              <a:solidFill>
                <a:schemeClr val="tx1"/>
              </a:solidFill>
            </a:rPr>
            <a:t>Aerobic work: </a:t>
          </a:r>
          <a:r>
            <a:rPr lang="en-GB" sz="1600">
              <a:solidFill>
                <a:schemeClr val="tx1"/>
              </a:solidFill>
            </a:rPr>
            <a:t>low-intensity, long-duration exercise in the presence of oxygen.</a:t>
          </a:r>
          <a:endParaRPr lang="en-US" sz="1600">
            <a:solidFill>
              <a:schemeClr val="tx1"/>
            </a:solidFill>
          </a:endParaRPr>
        </a:p>
      </dgm:t>
    </dgm:pt>
    <dgm:pt modelId="{EEE1DFE0-3B62-4211-9414-076C930C5AA1}" type="parTrans" cxnId="{AF4E73E1-9558-42FC-A1F9-455EAD133105}">
      <dgm:prSet/>
      <dgm:spPr/>
      <dgm:t>
        <a:bodyPr/>
        <a:lstStyle/>
        <a:p>
          <a:endParaRPr lang="en-US"/>
        </a:p>
      </dgm:t>
    </dgm:pt>
    <dgm:pt modelId="{96CF4C6F-AA3A-4081-A757-727CFD9C20A3}" type="sibTrans" cxnId="{AF4E73E1-9558-42FC-A1F9-455EAD133105}">
      <dgm:prSet/>
      <dgm:spPr/>
      <dgm:t>
        <a:bodyPr/>
        <a:lstStyle/>
        <a:p>
          <a:endParaRPr lang="en-US"/>
        </a:p>
      </dgm:t>
    </dgm:pt>
    <dgm:pt modelId="{A0ABDC59-8698-4611-8094-544B583FD3E1}">
      <dgm:prSet custT="1"/>
      <dgm:spPr/>
      <dgm:t>
        <a:bodyPr/>
        <a:lstStyle/>
        <a:p>
          <a:pPr algn="ctr"/>
          <a:r>
            <a:rPr lang="en-GB" sz="1600" b="1">
              <a:solidFill>
                <a:schemeClr val="tx1"/>
              </a:solidFill>
            </a:rPr>
            <a:t>Anaerobic work: </a:t>
          </a:r>
          <a:r>
            <a:rPr lang="en-GB" sz="1600">
              <a:solidFill>
                <a:schemeClr val="tx1"/>
              </a:solidFill>
            </a:rPr>
            <a:t>high-intensity, short-duration exercise in the absence of oxygen.</a:t>
          </a:r>
          <a:endParaRPr lang="en-US" sz="1600">
            <a:solidFill>
              <a:schemeClr val="tx1"/>
            </a:solidFill>
          </a:endParaRPr>
        </a:p>
      </dgm:t>
    </dgm:pt>
    <dgm:pt modelId="{C5218B7F-4B98-49D4-8CEF-D8C13D1EBC7A}" type="parTrans" cxnId="{3C2A0E1A-5121-4CE7-9F89-0222C10098D2}">
      <dgm:prSet/>
      <dgm:spPr/>
      <dgm:t>
        <a:bodyPr/>
        <a:lstStyle/>
        <a:p>
          <a:endParaRPr lang="en-US"/>
        </a:p>
      </dgm:t>
    </dgm:pt>
    <dgm:pt modelId="{56E59C32-5AFD-4F95-BDCD-B6737EF0C156}" type="sibTrans" cxnId="{3C2A0E1A-5121-4CE7-9F89-0222C10098D2}">
      <dgm:prSet/>
      <dgm:spPr/>
      <dgm:t>
        <a:bodyPr/>
        <a:lstStyle/>
        <a:p>
          <a:endParaRPr lang="en-US"/>
        </a:p>
      </dgm:t>
    </dgm:pt>
    <dgm:pt modelId="{A92C3FC9-AD0A-4FF7-92F5-780D7BDC1D44}" type="pres">
      <dgm:prSet presAssocID="{4F9E1581-199C-4DAD-BE33-BEB223E688F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6790F5-CF87-4CB4-8F86-4375B0B5C3AE}" type="pres">
      <dgm:prSet presAssocID="{89DDFCB6-0951-4218-9EDB-5DAB51095C3B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07AAF0-3A67-49FC-AF57-BBABC2F302A0}" type="pres">
      <dgm:prSet presAssocID="{E46ECF2B-48E5-44A3-9B5B-FA197EDF853C}" presName="spacer" presStyleCnt="0"/>
      <dgm:spPr/>
    </dgm:pt>
    <dgm:pt modelId="{046428B4-8E6B-4C42-8DCD-7E1AB0894A97}" type="pres">
      <dgm:prSet presAssocID="{0079F253-3424-4E68-B24E-06A2E9044BE5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58146E-5944-4C81-8DAB-5CEFA9980B99}" type="pres">
      <dgm:prSet presAssocID="{45940807-9821-48AC-BA64-6CDB77A8DC0F}" presName="spacer" presStyleCnt="0"/>
      <dgm:spPr/>
    </dgm:pt>
    <dgm:pt modelId="{48463ED4-C4BF-4BD0-8C84-F2AA52EDCD28}" type="pres">
      <dgm:prSet presAssocID="{98B11197-8713-489B-9B4B-3595596CD617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2AC1A9-F5A6-436D-A0D6-62C7C83978BA}" type="pres">
      <dgm:prSet presAssocID="{FBBFC740-30F6-4F77-B758-D7DF1B0F2545}" presName="spacer" presStyleCnt="0"/>
      <dgm:spPr/>
    </dgm:pt>
    <dgm:pt modelId="{33C22F5E-5F1C-4350-A4ED-D5DD5D2F1C2F}" type="pres">
      <dgm:prSet presAssocID="{B2168682-C023-4050-A6B1-C6420F8EE762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D1086A-D9ED-4FA7-92A2-F6102744CE6A}" type="pres">
      <dgm:prSet presAssocID="{EE0033D0-6C78-4175-86A8-2B5A0FF260E8}" presName="spacer" presStyleCnt="0"/>
      <dgm:spPr/>
    </dgm:pt>
    <dgm:pt modelId="{2567D160-5C7C-4D2A-844E-735C0E3FFED7}" type="pres">
      <dgm:prSet presAssocID="{4AA1B38C-7C40-4852-AD00-FAD029FA929A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4FAD0B-6C4C-4944-8025-2469241944A2}" type="pres">
      <dgm:prSet presAssocID="{8B6A8DB5-B05C-4501-8C22-3B6094577016}" presName="spacer" presStyleCnt="0"/>
      <dgm:spPr/>
    </dgm:pt>
    <dgm:pt modelId="{AFB095A8-D3ED-4D8E-9A7B-C55A02CE001C}" type="pres">
      <dgm:prSet presAssocID="{952D985D-441A-47AF-B997-A0B52F4A1F0B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7D1C53-8B81-4701-AC66-4598CEA4AFDC}" type="pres">
      <dgm:prSet presAssocID="{96CF4C6F-AA3A-4081-A757-727CFD9C20A3}" presName="spacer" presStyleCnt="0"/>
      <dgm:spPr/>
    </dgm:pt>
    <dgm:pt modelId="{2366CDDE-18A3-4426-AAB3-A44DDE25FBEC}" type="pres">
      <dgm:prSet presAssocID="{A0ABDC59-8698-4611-8094-544B583FD3E1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EF787A6-C183-4405-A4AC-214543BC2FA0}" type="presOf" srcId="{4F9E1581-199C-4DAD-BE33-BEB223E688F0}" destId="{A92C3FC9-AD0A-4FF7-92F5-780D7BDC1D44}" srcOrd="0" destOrd="0" presId="urn:microsoft.com/office/officeart/2005/8/layout/vList2"/>
    <dgm:cxn modelId="{C2BAF081-F8A9-41EA-B1F4-A3A0FB51EBF2}" srcId="{4F9E1581-199C-4DAD-BE33-BEB223E688F0}" destId="{89DDFCB6-0951-4218-9EDB-5DAB51095C3B}" srcOrd="0" destOrd="0" parTransId="{833EC3A8-1782-4844-91B2-F7552148C3B8}" sibTransId="{E46ECF2B-48E5-44A3-9B5B-FA197EDF853C}"/>
    <dgm:cxn modelId="{0B54C515-D34B-4BBB-AD28-8F5BF02E4A7A}" srcId="{4F9E1581-199C-4DAD-BE33-BEB223E688F0}" destId="{4AA1B38C-7C40-4852-AD00-FAD029FA929A}" srcOrd="4" destOrd="0" parTransId="{62AFF9AB-B76A-4EFE-A9E6-D3563227DB3C}" sibTransId="{8B6A8DB5-B05C-4501-8C22-3B6094577016}"/>
    <dgm:cxn modelId="{2083ADFE-5971-4B64-B272-CFDB53F03D73}" srcId="{4F9E1581-199C-4DAD-BE33-BEB223E688F0}" destId="{98B11197-8713-489B-9B4B-3595596CD617}" srcOrd="2" destOrd="0" parTransId="{50E59EC6-065C-47C4-B28D-9333F712EE9A}" sibTransId="{FBBFC740-30F6-4F77-B758-D7DF1B0F2545}"/>
    <dgm:cxn modelId="{76584835-EECF-4B57-B14F-909C7A43F9B8}" type="presOf" srcId="{952D985D-441A-47AF-B997-A0B52F4A1F0B}" destId="{AFB095A8-D3ED-4D8E-9A7B-C55A02CE001C}" srcOrd="0" destOrd="0" presId="urn:microsoft.com/office/officeart/2005/8/layout/vList2"/>
    <dgm:cxn modelId="{E2F7B47B-6710-4B71-A7BD-406558FA111E}" type="presOf" srcId="{89DDFCB6-0951-4218-9EDB-5DAB51095C3B}" destId="{686790F5-CF87-4CB4-8F86-4375B0B5C3AE}" srcOrd="0" destOrd="0" presId="urn:microsoft.com/office/officeart/2005/8/layout/vList2"/>
    <dgm:cxn modelId="{E824D32E-F9D5-40E9-96B6-0EE880176718}" type="presOf" srcId="{4AA1B38C-7C40-4852-AD00-FAD029FA929A}" destId="{2567D160-5C7C-4D2A-844E-735C0E3FFED7}" srcOrd="0" destOrd="0" presId="urn:microsoft.com/office/officeart/2005/8/layout/vList2"/>
    <dgm:cxn modelId="{0EFE6FC7-5BC7-4EE0-A7EA-069D6C44409D}" type="presOf" srcId="{A0ABDC59-8698-4611-8094-544B583FD3E1}" destId="{2366CDDE-18A3-4426-AAB3-A44DDE25FBEC}" srcOrd="0" destOrd="0" presId="urn:microsoft.com/office/officeart/2005/8/layout/vList2"/>
    <dgm:cxn modelId="{D2697288-F6F4-47A3-BAE7-154DAD31FE0B}" srcId="{4F9E1581-199C-4DAD-BE33-BEB223E688F0}" destId="{0079F253-3424-4E68-B24E-06A2E9044BE5}" srcOrd="1" destOrd="0" parTransId="{5BE2C0A2-0468-4C72-BCB1-57579927338B}" sibTransId="{45940807-9821-48AC-BA64-6CDB77A8DC0F}"/>
    <dgm:cxn modelId="{AF4E73E1-9558-42FC-A1F9-455EAD133105}" srcId="{4F9E1581-199C-4DAD-BE33-BEB223E688F0}" destId="{952D985D-441A-47AF-B997-A0B52F4A1F0B}" srcOrd="5" destOrd="0" parTransId="{EEE1DFE0-3B62-4211-9414-076C930C5AA1}" sibTransId="{96CF4C6F-AA3A-4081-A757-727CFD9C20A3}"/>
    <dgm:cxn modelId="{3C2A0E1A-5121-4CE7-9F89-0222C10098D2}" srcId="{4F9E1581-199C-4DAD-BE33-BEB223E688F0}" destId="{A0ABDC59-8698-4611-8094-544B583FD3E1}" srcOrd="6" destOrd="0" parTransId="{C5218B7F-4B98-49D4-8CEF-D8C13D1EBC7A}" sibTransId="{56E59C32-5AFD-4F95-BDCD-B6737EF0C156}"/>
    <dgm:cxn modelId="{D80855DB-5610-42F0-9432-94E7B0948897}" srcId="{4F9E1581-199C-4DAD-BE33-BEB223E688F0}" destId="{B2168682-C023-4050-A6B1-C6420F8EE762}" srcOrd="3" destOrd="0" parTransId="{57C0303C-60B6-4D7B-A05B-23F6C38B1777}" sibTransId="{EE0033D0-6C78-4175-86A8-2B5A0FF260E8}"/>
    <dgm:cxn modelId="{A708CCF3-18DE-452C-B680-8B9470D365D3}" type="presOf" srcId="{B2168682-C023-4050-A6B1-C6420F8EE762}" destId="{33C22F5E-5F1C-4350-A4ED-D5DD5D2F1C2F}" srcOrd="0" destOrd="0" presId="urn:microsoft.com/office/officeart/2005/8/layout/vList2"/>
    <dgm:cxn modelId="{773A798D-DDD8-4DA1-9110-082867359A7D}" type="presOf" srcId="{98B11197-8713-489B-9B4B-3595596CD617}" destId="{48463ED4-C4BF-4BD0-8C84-F2AA52EDCD28}" srcOrd="0" destOrd="0" presId="urn:microsoft.com/office/officeart/2005/8/layout/vList2"/>
    <dgm:cxn modelId="{4E90FB4B-3DA8-4048-8C67-8C4980EAF371}" type="presOf" srcId="{0079F253-3424-4E68-B24E-06A2E9044BE5}" destId="{046428B4-8E6B-4C42-8DCD-7E1AB0894A97}" srcOrd="0" destOrd="0" presId="urn:microsoft.com/office/officeart/2005/8/layout/vList2"/>
    <dgm:cxn modelId="{FDF124E0-2576-4130-9FDB-109DD303E5D8}" type="presParOf" srcId="{A92C3FC9-AD0A-4FF7-92F5-780D7BDC1D44}" destId="{686790F5-CF87-4CB4-8F86-4375B0B5C3AE}" srcOrd="0" destOrd="0" presId="urn:microsoft.com/office/officeart/2005/8/layout/vList2"/>
    <dgm:cxn modelId="{EDDEF20F-BE39-409B-9C97-AE5BA6887303}" type="presParOf" srcId="{A92C3FC9-AD0A-4FF7-92F5-780D7BDC1D44}" destId="{7307AAF0-3A67-49FC-AF57-BBABC2F302A0}" srcOrd="1" destOrd="0" presId="urn:microsoft.com/office/officeart/2005/8/layout/vList2"/>
    <dgm:cxn modelId="{BA6FC5BA-3438-4477-AB0B-6387A3BE1DC6}" type="presParOf" srcId="{A92C3FC9-AD0A-4FF7-92F5-780D7BDC1D44}" destId="{046428B4-8E6B-4C42-8DCD-7E1AB0894A97}" srcOrd="2" destOrd="0" presId="urn:microsoft.com/office/officeart/2005/8/layout/vList2"/>
    <dgm:cxn modelId="{B320E0C1-9392-477C-96F1-B023E399B474}" type="presParOf" srcId="{A92C3FC9-AD0A-4FF7-92F5-780D7BDC1D44}" destId="{BD58146E-5944-4C81-8DAB-5CEFA9980B99}" srcOrd="3" destOrd="0" presId="urn:microsoft.com/office/officeart/2005/8/layout/vList2"/>
    <dgm:cxn modelId="{E39FD398-0FE8-4974-A080-3BB39F7BEE27}" type="presParOf" srcId="{A92C3FC9-AD0A-4FF7-92F5-780D7BDC1D44}" destId="{48463ED4-C4BF-4BD0-8C84-F2AA52EDCD28}" srcOrd="4" destOrd="0" presId="urn:microsoft.com/office/officeart/2005/8/layout/vList2"/>
    <dgm:cxn modelId="{F3F649BD-3F1F-423C-8F9A-DADC42942EB5}" type="presParOf" srcId="{A92C3FC9-AD0A-4FF7-92F5-780D7BDC1D44}" destId="{BD2AC1A9-F5A6-436D-A0D6-62C7C83978BA}" srcOrd="5" destOrd="0" presId="urn:microsoft.com/office/officeart/2005/8/layout/vList2"/>
    <dgm:cxn modelId="{A014FE75-C3E1-479F-80D1-79314172D51F}" type="presParOf" srcId="{A92C3FC9-AD0A-4FF7-92F5-780D7BDC1D44}" destId="{33C22F5E-5F1C-4350-A4ED-D5DD5D2F1C2F}" srcOrd="6" destOrd="0" presId="urn:microsoft.com/office/officeart/2005/8/layout/vList2"/>
    <dgm:cxn modelId="{E83EE4B3-0BCA-44C6-9C0E-CA672006899F}" type="presParOf" srcId="{A92C3FC9-AD0A-4FF7-92F5-780D7BDC1D44}" destId="{12D1086A-D9ED-4FA7-92A2-F6102744CE6A}" srcOrd="7" destOrd="0" presId="urn:microsoft.com/office/officeart/2005/8/layout/vList2"/>
    <dgm:cxn modelId="{9B32AEF4-66FC-4D91-B41E-393CFB77DAEE}" type="presParOf" srcId="{A92C3FC9-AD0A-4FF7-92F5-780D7BDC1D44}" destId="{2567D160-5C7C-4D2A-844E-735C0E3FFED7}" srcOrd="8" destOrd="0" presId="urn:microsoft.com/office/officeart/2005/8/layout/vList2"/>
    <dgm:cxn modelId="{CAF23D40-ED3C-4DDE-96C2-BC170EB41B4D}" type="presParOf" srcId="{A92C3FC9-AD0A-4FF7-92F5-780D7BDC1D44}" destId="{6B4FAD0B-6C4C-4944-8025-2469241944A2}" srcOrd="9" destOrd="0" presId="urn:microsoft.com/office/officeart/2005/8/layout/vList2"/>
    <dgm:cxn modelId="{5085E562-96EC-445C-B22D-26149D441680}" type="presParOf" srcId="{A92C3FC9-AD0A-4FF7-92F5-780D7BDC1D44}" destId="{AFB095A8-D3ED-4D8E-9A7B-C55A02CE001C}" srcOrd="10" destOrd="0" presId="urn:microsoft.com/office/officeart/2005/8/layout/vList2"/>
    <dgm:cxn modelId="{20BCCF3E-DA9C-449E-8B0A-5591CE597322}" type="presParOf" srcId="{A92C3FC9-AD0A-4FF7-92F5-780D7BDC1D44}" destId="{127D1C53-8B81-4701-AC66-4598CEA4AFDC}" srcOrd="11" destOrd="0" presId="urn:microsoft.com/office/officeart/2005/8/layout/vList2"/>
    <dgm:cxn modelId="{0D661522-A70F-43B6-B791-7DE117E09799}" type="presParOf" srcId="{A92C3FC9-AD0A-4FF7-92F5-780D7BDC1D44}" destId="{2366CDDE-18A3-4426-AAB3-A44DDE25FBEC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93BAC4-95A6-45A4-872B-827BFB7B95AA}">
      <dsp:nvSpPr>
        <dsp:cNvPr id="0" name=""/>
        <dsp:cNvSpPr/>
      </dsp:nvSpPr>
      <dsp:spPr>
        <a:xfrm>
          <a:off x="0" y="682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94DA79-19D4-4451-9766-7A91621364A5}">
      <dsp:nvSpPr>
        <dsp:cNvPr id="0" name=""/>
        <dsp:cNvSpPr/>
      </dsp:nvSpPr>
      <dsp:spPr>
        <a:xfrm>
          <a:off x="482961" y="359909"/>
          <a:ext cx="878111" cy="87811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FBF42B-6668-40FB-9845-3EBB73CA40C1}">
      <dsp:nvSpPr>
        <dsp:cNvPr id="0" name=""/>
        <dsp:cNvSpPr/>
      </dsp:nvSpPr>
      <dsp:spPr>
        <a:xfrm>
          <a:off x="1844034" y="682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WILF:</a:t>
          </a:r>
        </a:p>
      </dsp:txBody>
      <dsp:txXfrm>
        <a:off x="1844034" y="682"/>
        <a:ext cx="4401230" cy="1596566"/>
      </dsp:txXfrm>
    </dsp:sp>
    <dsp:sp modelId="{24D59BE8-8204-4941-8E10-3F2C6EAA48CC}">
      <dsp:nvSpPr>
        <dsp:cNvPr id="0" name=""/>
        <dsp:cNvSpPr/>
      </dsp:nvSpPr>
      <dsp:spPr>
        <a:xfrm>
          <a:off x="0" y="1996390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7F1A38-D986-482F-A2BD-70BED3E72704}">
      <dsp:nvSpPr>
        <dsp:cNvPr id="0" name=""/>
        <dsp:cNvSpPr/>
      </dsp:nvSpPr>
      <dsp:spPr>
        <a:xfrm>
          <a:off x="482961" y="2355617"/>
          <a:ext cx="878111" cy="87811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701E3B-324D-40EC-B5EF-4EEB6157A768}">
      <dsp:nvSpPr>
        <dsp:cNvPr id="0" name=""/>
        <dsp:cNvSpPr/>
      </dsp:nvSpPr>
      <dsp:spPr>
        <a:xfrm>
          <a:off x="1844034" y="1996390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/>
            <a:t>Understanding what sports require which muscle fibre types</a:t>
          </a:r>
          <a:endParaRPr lang="en-US" sz="2500" kern="1200"/>
        </a:p>
      </dsp:txBody>
      <dsp:txXfrm>
        <a:off x="1844034" y="1996390"/>
        <a:ext cx="4401230" cy="1596566"/>
      </dsp:txXfrm>
    </dsp:sp>
    <dsp:sp modelId="{5E74261C-7581-4855-A806-101B032897FD}">
      <dsp:nvSpPr>
        <dsp:cNvPr id="0" name=""/>
        <dsp:cNvSpPr/>
      </dsp:nvSpPr>
      <dsp:spPr>
        <a:xfrm>
          <a:off x="0" y="3992098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C927B0-368F-4A99-8CA4-E5DED1FD182D}">
      <dsp:nvSpPr>
        <dsp:cNvPr id="0" name=""/>
        <dsp:cNvSpPr/>
      </dsp:nvSpPr>
      <dsp:spPr>
        <a:xfrm>
          <a:off x="482961" y="4351325"/>
          <a:ext cx="878111" cy="87811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5C324E-C0C6-42DC-8AA1-4700A52915DD}">
      <dsp:nvSpPr>
        <dsp:cNvPr id="0" name=""/>
        <dsp:cNvSpPr/>
      </dsp:nvSpPr>
      <dsp:spPr>
        <a:xfrm>
          <a:off x="1844034" y="3992098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/>
            <a:t>Explain some of the characteristics of the muscle fibre types</a:t>
          </a:r>
          <a:endParaRPr lang="en-US" sz="2500" kern="1200"/>
        </a:p>
      </dsp:txBody>
      <dsp:txXfrm>
        <a:off x="1844034" y="3992098"/>
        <a:ext cx="4401230" cy="15965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6790F5-CF87-4CB4-8F86-4375B0B5C3AE}">
      <dsp:nvSpPr>
        <dsp:cNvPr id="0" name=""/>
        <dsp:cNvSpPr/>
      </dsp:nvSpPr>
      <dsp:spPr>
        <a:xfrm>
          <a:off x="0" y="39228"/>
          <a:ext cx="11258302" cy="8049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>
              <a:solidFill>
                <a:schemeClr val="tx1"/>
              </a:solidFill>
            </a:rPr>
            <a:t>Slow oxidative muscle fibres: </a:t>
          </a:r>
          <a:r>
            <a:rPr lang="en-GB" sz="1600" kern="1200">
              <a:solidFill>
                <a:schemeClr val="tx1"/>
              </a:solidFill>
            </a:rPr>
            <a:t>a type of muscle fibre rich in mitochondria, myoglobin and capillaries which produces a small amount of force over a long period of time. </a:t>
          </a:r>
          <a:endParaRPr lang="en-US" sz="1600" kern="1200">
            <a:solidFill>
              <a:schemeClr val="tx1"/>
            </a:solidFill>
          </a:endParaRPr>
        </a:p>
      </dsp:txBody>
      <dsp:txXfrm>
        <a:off x="39295" y="78523"/>
        <a:ext cx="11179712" cy="726370"/>
      </dsp:txXfrm>
    </dsp:sp>
    <dsp:sp modelId="{046428B4-8E6B-4C42-8DCD-7E1AB0894A97}">
      <dsp:nvSpPr>
        <dsp:cNvPr id="0" name=""/>
        <dsp:cNvSpPr/>
      </dsp:nvSpPr>
      <dsp:spPr>
        <a:xfrm>
          <a:off x="0" y="968028"/>
          <a:ext cx="11258302" cy="804960"/>
        </a:xfrm>
        <a:prstGeom prst="roundRect">
          <a:avLst/>
        </a:prstGeom>
        <a:solidFill>
          <a:schemeClr val="accent2">
            <a:hueOff val="1027216"/>
            <a:satOff val="0"/>
            <a:lumOff val="31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>
              <a:solidFill>
                <a:schemeClr val="tx1"/>
              </a:solidFill>
            </a:rPr>
            <a:t>Fast glycolytic muscle fibres: </a:t>
          </a:r>
          <a:r>
            <a:rPr lang="en-GB" sz="1600" kern="1200">
              <a:solidFill>
                <a:schemeClr val="tx1"/>
              </a:solidFill>
            </a:rPr>
            <a:t>a type of muscle fibre rich in phosphocreatine which produces a maximal force over a short period of time.</a:t>
          </a:r>
          <a:endParaRPr lang="en-US" sz="1600" kern="1200">
            <a:solidFill>
              <a:schemeClr val="tx1"/>
            </a:solidFill>
          </a:endParaRPr>
        </a:p>
      </dsp:txBody>
      <dsp:txXfrm>
        <a:off x="39295" y="1007323"/>
        <a:ext cx="11179712" cy="726370"/>
      </dsp:txXfrm>
    </dsp:sp>
    <dsp:sp modelId="{48463ED4-C4BF-4BD0-8C84-F2AA52EDCD28}">
      <dsp:nvSpPr>
        <dsp:cNvPr id="0" name=""/>
        <dsp:cNvSpPr/>
      </dsp:nvSpPr>
      <dsp:spPr>
        <a:xfrm>
          <a:off x="0" y="1896828"/>
          <a:ext cx="11258302" cy="804960"/>
        </a:xfrm>
        <a:prstGeom prst="roundRect">
          <a:avLst/>
        </a:prstGeom>
        <a:solidFill>
          <a:schemeClr val="accent2">
            <a:hueOff val="2054433"/>
            <a:satOff val="0"/>
            <a:lumOff val="620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>
              <a:solidFill>
                <a:schemeClr val="tx1"/>
              </a:solidFill>
            </a:rPr>
            <a:t>Phosphocreatine (PC): </a:t>
          </a:r>
          <a:r>
            <a:rPr lang="en-GB" sz="1600" kern="1200">
              <a:solidFill>
                <a:schemeClr val="tx1"/>
              </a:solidFill>
            </a:rPr>
            <a:t>a high-energy compound stored in the muscle cell used as a fuel for very high-intensity energy production (ATP-PC system)</a:t>
          </a:r>
          <a:endParaRPr lang="en-US" sz="1600" kern="1200">
            <a:solidFill>
              <a:schemeClr val="tx1"/>
            </a:solidFill>
          </a:endParaRPr>
        </a:p>
      </dsp:txBody>
      <dsp:txXfrm>
        <a:off x="39295" y="1936123"/>
        <a:ext cx="11179712" cy="726370"/>
      </dsp:txXfrm>
    </dsp:sp>
    <dsp:sp modelId="{33C22F5E-5F1C-4350-A4ED-D5DD5D2F1C2F}">
      <dsp:nvSpPr>
        <dsp:cNvPr id="0" name=""/>
        <dsp:cNvSpPr/>
      </dsp:nvSpPr>
      <dsp:spPr>
        <a:xfrm>
          <a:off x="0" y="2825628"/>
          <a:ext cx="11258302" cy="804960"/>
        </a:xfrm>
        <a:prstGeom prst="roundRect">
          <a:avLst/>
        </a:prstGeom>
        <a:solidFill>
          <a:schemeClr val="accent2">
            <a:hueOff val="3081649"/>
            <a:satOff val="0"/>
            <a:lumOff val="9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solidFill>
                <a:schemeClr val="tx1"/>
              </a:solidFill>
            </a:rPr>
            <a:t>Mitochondria: </a:t>
          </a:r>
          <a:r>
            <a:rPr lang="en-GB" sz="1600" kern="1200" dirty="0">
              <a:solidFill>
                <a:schemeClr val="tx1"/>
              </a:solidFill>
            </a:rPr>
            <a:t>a structure in the sarcoplasm responsible for aerobic energy production.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39295" y="2864923"/>
        <a:ext cx="11179712" cy="726370"/>
      </dsp:txXfrm>
    </dsp:sp>
    <dsp:sp modelId="{2567D160-5C7C-4D2A-844E-735C0E3FFED7}">
      <dsp:nvSpPr>
        <dsp:cNvPr id="0" name=""/>
        <dsp:cNvSpPr/>
      </dsp:nvSpPr>
      <dsp:spPr>
        <a:xfrm>
          <a:off x="0" y="3754428"/>
          <a:ext cx="11258302" cy="804960"/>
        </a:xfrm>
        <a:prstGeom prst="roundRect">
          <a:avLst/>
        </a:prstGeom>
        <a:solidFill>
          <a:schemeClr val="accent2">
            <a:hueOff val="4108866"/>
            <a:satOff val="0"/>
            <a:lumOff val="1241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>
              <a:solidFill>
                <a:schemeClr val="tx1"/>
              </a:solidFill>
            </a:rPr>
            <a:t>Myoglobin: </a:t>
          </a:r>
          <a:r>
            <a:rPr lang="en-GB" sz="1600" kern="1200">
              <a:solidFill>
                <a:schemeClr val="tx1"/>
              </a:solidFill>
            </a:rPr>
            <a:t>a protein in the muscle responsible for transporting the oxygen to the mitochondria.</a:t>
          </a:r>
          <a:endParaRPr lang="en-US" sz="1600" kern="1200">
            <a:solidFill>
              <a:schemeClr val="tx1"/>
            </a:solidFill>
          </a:endParaRPr>
        </a:p>
      </dsp:txBody>
      <dsp:txXfrm>
        <a:off x="39295" y="3793723"/>
        <a:ext cx="11179712" cy="726370"/>
      </dsp:txXfrm>
    </dsp:sp>
    <dsp:sp modelId="{AFB095A8-D3ED-4D8E-9A7B-C55A02CE001C}">
      <dsp:nvSpPr>
        <dsp:cNvPr id="0" name=""/>
        <dsp:cNvSpPr/>
      </dsp:nvSpPr>
      <dsp:spPr>
        <a:xfrm>
          <a:off x="0" y="4683228"/>
          <a:ext cx="11258302" cy="804960"/>
        </a:xfrm>
        <a:prstGeom prst="roundRect">
          <a:avLst/>
        </a:prstGeom>
        <a:solidFill>
          <a:schemeClr val="accent2">
            <a:hueOff val="5136081"/>
            <a:satOff val="0"/>
            <a:lumOff val="155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>
              <a:solidFill>
                <a:schemeClr val="tx1"/>
              </a:solidFill>
            </a:rPr>
            <a:t>Aerobic work: </a:t>
          </a:r>
          <a:r>
            <a:rPr lang="en-GB" sz="1600" kern="1200">
              <a:solidFill>
                <a:schemeClr val="tx1"/>
              </a:solidFill>
            </a:rPr>
            <a:t>low-intensity, long-duration exercise in the presence of oxygen.</a:t>
          </a:r>
          <a:endParaRPr lang="en-US" sz="1600" kern="1200">
            <a:solidFill>
              <a:schemeClr val="tx1"/>
            </a:solidFill>
          </a:endParaRPr>
        </a:p>
      </dsp:txBody>
      <dsp:txXfrm>
        <a:off x="39295" y="4722523"/>
        <a:ext cx="11179712" cy="726370"/>
      </dsp:txXfrm>
    </dsp:sp>
    <dsp:sp modelId="{2366CDDE-18A3-4426-AAB3-A44DDE25FBEC}">
      <dsp:nvSpPr>
        <dsp:cNvPr id="0" name=""/>
        <dsp:cNvSpPr/>
      </dsp:nvSpPr>
      <dsp:spPr>
        <a:xfrm>
          <a:off x="0" y="5612029"/>
          <a:ext cx="11258302" cy="804960"/>
        </a:xfrm>
        <a:prstGeom prst="roundRect">
          <a:avLst/>
        </a:prstGeom>
        <a:solidFill>
          <a:schemeClr val="accent2">
            <a:hueOff val="6163298"/>
            <a:satOff val="0"/>
            <a:lumOff val="1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>
              <a:solidFill>
                <a:schemeClr val="tx1"/>
              </a:solidFill>
            </a:rPr>
            <a:t>Anaerobic work: </a:t>
          </a:r>
          <a:r>
            <a:rPr lang="en-GB" sz="1600" kern="1200">
              <a:solidFill>
                <a:schemeClr val="tx1"/>
              </a:solidFill>
            </a:rPr>
            <a:t>high-intensity, short-duration exercise in the absence of oxygen.</a:t>
          </a:r>
          <a:endParaRPr lang="en-US" sz="1600" kern="1200">
            <a:solidFill>
              <a:schemeClr val="tx1"/>
            </a:solidFill>
          </a:endParaRPr>
        </a:p>
      </dsp:txBody>
      <dsp:txXfrm>
        <a:off x="39295" y="5651324"/>
        <a:ext cx="11179712" cy="7263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l"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66DA5-7751-4D3D-B753-58DF3B418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1B787A8-0D67-4B7E-9B48-86BD906AB6B5}"/>
              </a:ext>
            </a:extLst>
          </p:cNvPr>
          <p:cNvCxnSpPr>
            <a:cxnSpLocks/>
          </p:cNvCxnSpPr>
          <p:nvPr/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2595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C05CAAB-DBA2-4548-AD5F-01BB97FBB207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1268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FC2D1-D3FE-4B37-8740-57444421F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AF550-086C-426E-A374-85DB39570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58988-AD39-4AE9-8E6A-0907F0BE2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66319-82EE-408E-819F-8F8E6DBA7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1C8A6-777F-496D-8620-AE52BFC33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031F83B-57A8-4533-981C-D1FFAD2B6B6F}"/>
              </a:ext>
            </a:extLst>
          </p:cNvPr>
          <p:cNvCxnSpPr>
            <a:cxnSpLocks/>
          </p:cNvCxnSpPr>
          <p:nvPr/>
        </p:nvCxnSpPr>
        <p:spPr>
          <a:xfrm>
            <a:off x="715890" y="1701425"/>
            <a:ext cx="0" cy="5148262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5269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57166-6921-4546-BA2C-99E464681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B9122-6371-4049-B57A-33DED7DA2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14555D-0753-4312-A26B-2338813F9B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8FDCB-69DA-4A8F-8B91-5CFF77897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AC8C07-E0D3-4464-AE3C-25730D75C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2596A6-734E-4AE0-BFB8-3089137BF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FB7E8F4-3FB3-45AB-A381-9093CA95AAE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9764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57AE-3B3B-4261-B912-BF9EB9A58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2D237-A706-4712-90CA-B04517CBB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E39CA1-2B6D-427E-9688-9093D5865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53357-616B-47F4-944B-F979FE966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EA593-3036-4FB5-94B4-D9431DF04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6B3EF2-2C04-480F-A570-14E520DD0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F5783E-3073-4F4D-8B9C-C5B18DDA5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A75FE3-6719-4790-AA00-251BC2A6E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60F34ED-DA60-4CC2-B735-B0EC5D9FEA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4619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596AF9-469C-436D-B7D2-77952EF1825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613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F36D6-399B-43E3-84DD-9FC5119E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234AB7-3B85-4028-A500-5A1BDBF45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1F40F0-9909-442F-BBA4-409D061ED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53C1207-D1C8-49E3-8837-E2B89D366FA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8829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0F214-646F-4D81-AD12-65628EC9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71768-C3FA-49EF-99EF-06E6C3B28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DA6F24-ED6C-4D12-A9D6-EE37FBD68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6AACE-FAFB-4934-8E3C-AB5B21635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533EA-D0F8-4C79-8721-F190DE2D2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59BAC9-F101-4394-BBA4-3D21A349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3A79C9-7EDC-44F6-AC48-5DD98A7695AD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4029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CB71F-B6C2-4866-BC97-304F7881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5ED73B-8413-478D-80D7-B78B69763B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DF226-1B94-4D2D-98B3-7B932FB17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C4E9A-CA29-4CCD-ACFA-B29F80FBA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A5B7BE-3F1B-4FF3-B1D7-6E39B99D0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2F18F1-E27E-470E-AE13-4755DEE63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0F08750-B7F2-4119-B151-68DE774813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2751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AD429-654B-4F0E-94E9-6FEF8EC67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8D60B2-06F5-4567-BE1F-BBA5270537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6F6F2-8269-4B80-8EE3-81FEE0F9D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C86E4-3EDE-4EB4-B1A3-A1198AADD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752B0-ACEC-49EF-8131-FCF35BC5C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A0462E3-375D-4E76-8886-69E06985D069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63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23B094-F480-477B-901C-7181F88C07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052089-A920-4E52-98DC-8A5DC7B0AC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074FE-F1B4-421F-A66E-FA351C8F9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764BA-3AB2-45FD-ABCB-975B3FDD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B3FEF-8252-49FD-82F2-3E5FABC65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EB5C65-83BB-4EBD-AD22-EDA8489D0F5D}"/>
              </a:ext>
            </a:extLst>
          </p:cNvPr>
          <p:cNvCxnSpPr>
            <a:cxnSpLocks/>
          </p:cNvCxnSpPr>
          <p:nvPr/>
        </p:nvCxnSpPr>
        <p:spPr>
          <a:xfrm flipV="1">
            <a:off x="8313" y="261865"/>
            <a:ext cx="11353802" cy="1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653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DA4224-F4E4-47A4-ACF7-231749390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79907-DC49-4B86-A34C-C97DBC26A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BC8A0-34FC-4B6E-B42B-A721267D89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12/20/2023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AC0B6-4CC4-4E41-8A4D-F62E17F285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0E9BD-90BD-46AE-8A0D-06796ADB76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096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C93924-71FD-4D4D-B9FD-E453ABAEF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US" sz="4000" dirty="0"/>
              <a:t>WALT:</a:t>
            </a:r>
            <a:r>
              <a:rPr lang="en-GB" sz="4000" dirty="0"/>
              <a:t> Explain the different  muscle </a:t>
            </a:r>
            <a:r>
              <a:rPr lang="en-GB" sz="4000" dirty="0" smtClean="0"/>
              <a:t>fibre types </a:t>
            </a:r>
            <a:r>
              <a:rPr lang="en-GB" sz="4000" dirty="0"/>
              <a:t>and explain these in terms of sporting performance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6CB1E32-D989-4D35-A1A5-AE300C8C5D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2079007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300307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D4ECB6-213A-456C-A37C-4E3AE4C3E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What are muscle fibres?</a:t>
            </a:r>
            <a:endParaRPr lang="en-GB" sz="7200" dirty="0">
              <a:solidFill>
                <a:schemeClr val="bg1"/>
              </a:solidFill>
            </a:endParaRPr>
          </a:p>
        </p:txBody>
      </p:sp>
      <p:sp>
        <p:nvSpPr>
          <p:cNvPr id="1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C54945A-772B-4690-BBA0-2A73E3F22F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1717" y="381935"/>
            <a:ext cx="6050755" cy="5974415"/>
          </a:xfrm>
        </p:spPr>
        <p:txBody>
          <a:bodyPr anchor="ctr">
            <a:noAutofit/>
          </a:bodyPr>
          <a:lstStyle/>
          <a:p>
            <a:r>
              <a:rPr lang="en-GB" dirty="0"/>
              <a:t>In terms of a muscle, the strength of contraction is dependent on the number of motor units recruited by the brain.</a:t>
            </a:r>
          </a:p>
          <a:p>
            <a:endParaRPr lang="en-GB" dirty="0"/>
          </a:p>
          <a:p>
            <a:r>
              <a:rPr lang="en-GB" dirty="0"/>
              <a:t>More motor units = greater force of contraction</a:t>
            </a:r>
          </a:p>
          <a:p>
            <a:endParaRPr lang="en-GB" dirty="0"/>
          </a:p>
          <a:p>
            <a:r>
              <a:rPr lang="en-GB" dirty="0"/>
              <a:t>Motor neuron (definition from last lesson) stimulates 1 of 3 types of muscle fibres.</a:t>
            </a:r>
          </a:p>
          <a:p>
            <a:endParaRPr lang="en-GB" dirty="0"/>
          </a:p>
          <a:p>
            <a:r>
              <a:rPr lang="en-GB" dirty="0"/>
              <a:t>These have different structures and functions.</a:t>
            </a:r>
          </a:p>
        </p:txBody>
      </p:sp>
      <p:sp>
        <p:nvSpPr>
          <p:cNvPr id="17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54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346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956" y="703679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753" y="156269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EADE16B-6FB4-4429-9507-83455D4F87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2966" y="1562696"/>
            <a:ext cx="11111652" cy="5099150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96E5977-C555-472A-B4A6-97410A463B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492" y="263305"/>
            <a:ext cx="11348968" cy="1731750"/>
          </a:xfrm>
        </p:spPr>
        <p:txBody>
          <a:bodyPr anchor="t">
            <a:normAutofit/>
          </a:bodyPr>
          <a:lstStyle/>
          <a:p>
            <a:pPr algn="ctr"/>
            <a:r>
              <a:rPr lang="en-GB" dirty="0"/>
              <a:t>Any one muscle contains three types of fibre. Depending on genetics, the percentages of each fibre held, will naturally suit an athlete to a specific type of event. </a:t>
            </a:r>
          </a:p>
          <a:p>
            <a:pPr algn="ctr"/>
            <a:endParaRPr lang="en-GB" sz="1800" dirty="0"/>
          </a:p>
          <a:p>
            <a:pPr algn="ctr"/>
            <a:endParaRPr lang="en-GB" sz="1800" dirty="0"/>
          </a:p>
          <a:p>
            <a:pPr algn="ctr"/>
            <a:endParaRPr lang="en-GB" sz="1800" dirty="0"/>
          </a:p>
          <a:p>
            <a:pPr algn="ctr"/>
            <a:endParaRPr lang="en-GB" sz="1800" dirty="0"/>
          </a:p>
          <a:p>
            <a:pPr algn="ctr"/>
            <a:endParaRPr lang="en-GB" sz="1800" dirty="0"/>
          </a:p>
          <a:p>
            <a:pPr algn="ctr"/>
            <a:endParaRPr lang="en-GB" sz="1800" dirty="0"/>
          </a:p>
          <a:p>
            <a:pPr algn="ctr"/>
            <a:endParaRPr lang="en-GB" sz="1800" dirty="0"/>
          </a:p>
          <a:p>
            <a:pPr algn="ctr"/>
            <a:endParaRPr lang="en-GB" sz="1800" dirty="0"/>
          </a:p>
        </p:txBody>
      </p:sp>
      <p:sp>
        <p:nvSpPr>
          <p:cNvPr id="19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0991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E31944-34D8-414A-887E-8BD18053F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069" y="381935"/>
            <a:ext cx="4008583" cy="2248723"/>
          </a:xfrm>
        </p:spPr>
        <p:txBody>
          <a:bodyPr anchor="ctr">
            <a:normAutofit/>
          </a:bodyPr>
          <a:lstStyle/>
          <a:p>
            <a:r>
              <a:rPr lang="en-US" sz="5000" dirty="0">
                <a:solidFill>
                  <a:schemeClr val="bg1"/>
                </a:solidFill>
              </a:rPr>
              <a:t>Slow Oxidative…</a:t>
            </a:r>
            <a:endParaRPr lang="en-GB" sz="5000" dirty="0">
              <a:solidFill>
                <a:schemeClr val="bg1"/>
              </a:solidFill>
            </a:endParaRPr>
          </a:p>
        </p:txBody>
      </p:sp>
      <p:sp>
        <p:nvSpPr>
          <p:cNvPr id="1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3061" y="554152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bg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5643" y="837005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bg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3892" y="1472473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bg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8EB693C-6A43-4A6C-A319-2DD40B469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381935"/>
            <a:ext cx="4986955" cy="5974415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GB" sz="1800" dirty="0"/>
              <a:t>Type 1 are structurally designed to store oxygen in myoglobin.</a:t>
            </a:r>
          </a:p>
          <a:p>
            <a:pPr marL="0" indent="0" algn="ctr">
              <a:buNone/>
            </a:pPr>
            <a:endParaRPr lang="en-GB" sz="1800" dirty="0"/>
          </a:p>
          <a:p>
            <a:pPr marL="0" indent="0" algn="ctr">
              <a:buNone/>
            </a:pPr>
            <a:r>
              <a:rPr lang="en-GB" sz="1800" dirty="0"/>
              <a:t>Process oxygen in the mitochondria </a:t>
            </a:r>
          </a:p>
          <a:p>
            <a:pPr marL="0" indent="0" algn="ctr">
              <a:buNone/>
            </a:pPr>
            <a:endParaRPr lang="en-GB" sz="1800" dirty="0"/>
          </a:p>
          <a:p>
            <a:pPr marL="0" indent="0" algn="ctr">
              <a:buNone/>
            </a:pPr>
            <a:r>
              <a:rPr lang="en-GB" sz="1800" dirty="0"/>
              <a:t>They can then work aerobically.</a:t>
            </a:r>
          </a:p>
          <a:p>
            <a:pPr marL="0" indent="0" algn="ctr">
              <a:buNone/>
            </a:pPr>
            <a:endParaRPr lang="en-GB" sz="1800" dirty="0"/>
          </a:p>
          <a:p>
            <a:pPr marL="0" indent="0" algn="ctr">
              <a:buNone/>
            </a:pPr>
            <a:r>
              <a:rPr lang="en-GB" sz="1800" dirty="0"/>
              <a:t>Produce a small amount of force but resist fatigue for a long period of time.</a:t>
            </a:r>
          </a:p>
          <a:p>
            <a:pPr algn="ctr"/>
            <a:endParaRPr lang="en-GB" sz="1800" dirty="0"/>
          </a:p>
          <a:p>
            <a:pPr algn="ctr"/>
            <a:r>
              <a:rPr lang="en-GB" sz="1800" dirty="0"/>
              <a:t>E.g. the gastrocnemius of a long distance runner may have around 70% of type 1 fibres, optimising performance for low intensity and long duration events.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54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Arrow: Down 4">
            <a:extLst>
              <a:ext uri="{FF2B5EF4-FFF2-40B4-BE49-F238E27FC236}">
                <a16:creationId xmlns:a16="http://schemas.microsoft.com/office/drawing/2014/main" id="{A1305CED-D490-4AF4-BA9C-1747DD1357DE}"/>
              </a:ext>
            </a:extLst>
          </p:cNvPr>
          <p:cNvSpPr/>
          <p:nvPr/>
        </p:nvSpPr>
        <p:spPr>
          <a:xfrm>
            <a:off x="8481391" y="1722783"/>
            <a:ext cx="291548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7D5CFE05-9981-4780-92D2-BD0B3BFA43BF}"/>
              </a:ext>
            </a:extLst>
          </p:cNvPr>
          <p:cNvSpPr/>
          <p:nvPr/>
        </p:nvSpPr>
        <p:spPr>
          <a:xfrm>
            <a:off x="8488017" y="2475779"/>
            <a:ext cx="291548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28F98611-4FC8-4BC1-A5BB-A5F028352EDC}"/>
              </a:ext>
            </a:extLst>
          </p:cNvPr>
          <p:cNvSpPr/>
          <p:nvPr/>
        </p:nvSpPr>
        <p:spPr>
          <a:xfrm>
            <a:off x="8488017" y="3175767"/>
            <a:ext cx="291548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7C4D3734-E367-49DC-9FC9-2B87CC745989}"/>
              </a:ext>
            </a:extLst>
          </p:cNvPr>
          <p:cNvSpPr/>
          <p:nvPr/>
        </p:nvSpPr>
        <p:spPr>
          <a:xfrm>
            <a:off x="8488017" y="4273826"/>
            <a:ext cx="291548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2" descr="Image result for marathon gif ">
            <a:extLst>
              <a:ext uri="{FF2B5EF4-FFF2-40B4-BE49-F238E27FC236}">
                <a16:creationId xmlns:a16="http://schemas.microsoft.com/office/drawing/2014/main" id="{45E1C8B7-0AC7-457E-8A97-C0F938DBA5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77" y="3275665"/>
            <a:ext cx="5383436" cy="3028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1809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5BE5DA-6860-457B-96ED-D1E091D70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069" y="381935"/>
            <a:ext cx="4008583" cy="2558328"/>
          </a:xfrm>
        </p:spPr>
        <p:txBody>
          <a:bodyPr anchor="ctr">
            <a:normAutofit/>
          </a:bodyPr>
          <a:lstStyle/>
          <a:p>
            <a:r>
              <a:rPr lang="en-US" sz="5000" dirty="0">
                <a:solidFill>
                  <a:schemeClr val="bg1"/>
                </a:solidFill>
              </a:rPr>
              <a:t>Fast Oxidative Glycolytic…</a:t>
            </a:r>
            <a:endParaRPr lang="en-GB" sz="5000" dirty="0">
              <a:solidFill>
                <a:schemeClr val="bg1"/>
              </a:solidFill>
            </a:endParaRPr>
          </a:p>
        </p:txBody>
      </p:sp>
      <p:sp>
        <p:nvSpPr>
          <p:cNvPr id="1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3061" y="554152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bg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5643" y="837005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bg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3892" y="1472473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bg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2B52F34-5647-4925-9A1F-06F0D9DF2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381935"/>
            <a:ext cx="4986955" cy="5974415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GB" sz="1800" dirty="0"/>
              <a:t>Type 2a are structurally designed to produce a large amount of force quickly.</a:t>
            </a:r>
          </a:p>
          <a:p>
            <a:pPr marL="0" indent="0" algn="ctr">
              <a:buNone/>
            </a:pPr>
            <a:endParaRPr lang="en-GB" sz="1800" dirty="0"/>
          </a:p>
          <a:p>
            <a:pPr marL="0" indent="0" algn="ctr">
              <a:buNone/>
            </a:pPr>
            <a:r>
              <a:rPr lang="en-GB" sz="1800" dirty="0"/>
              <a:t>They do also have the capacity to resist fatigue.</a:t>
            </a:r>
          </a:p>
          <a:p>
            <a:pPr marL="0" indent="0" algn="ctr">
              <a:buNone/>
            </a:pPr>
            <a:endParaRPr lang="en-GB" sz="1800" dirty="0"/>
          </a:p>
          <a:p>
            <a:pPr algn="ctr"/>
            <a:endParaRPr lang="en-GB" sz="1800" dirty="0"/>
          </a:p>
          <a:p>
            <a:pPr algn="ctr"/>
            <a:r>
              <a:rPr lang="en-GB" sz="1800" dirty="0"/>
              <a:t>E.g. high intensity activities lasting several minutes such as 200m freestyle will see athletes with a high percentage of fast oxidative glycolytic fibres.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54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Arrow: Down 4">
            <a:extLst>
              <a:ext uri="{FF2B5EF4-FFF2-40B4-BE49-F238E27FC236}">
                <a16:creationId xmlns:a16="http://schemas.microsoft.com/office/drawing/2014/main" id="{B8EF7E96-3F68-44D5-943D-C5F22DF51CEF}"/>
              </a:ext>
            </a:extLst>
          </p:cNvPr>
          <p:cNvSpPr/>
          <p:nvPr/>
        </p:nvSpPr>
        <p:spPr>
          <a:xfrm>
            <a:off x="8443703" y="2263744"/>
            <a:ext cx="291548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C22E9ADF-A552-4CB2-A6D4-2A64095D32C1}"/>
              </a:ext>
            </a:extLst>
          </p:cNvPr>
          <p:cNvSpPr/>
          <p:nvPr/>
        </p:nvSpPr>
        <p:spPr>
          <a:xfrm>
            <a:off x="8443703" y="3457994"/>
            <a:ext cx="291548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2" descr="Image result for 200m freestyle gif ">
            <a:extLst>
              <a:ext uri="{FF2B5EF4-FFF2-40B4-BE49-F238E27FC236}">
                <a16:creationId xmlns:a16="http://schemas.microsoft.com/office/drawing/2014/main" id="{DE7B9851-FA79-4977-B1A2-4B9F8A864A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887" y="3214576"/>
            <a:ext cx="5131679" cy="2949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6098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06C95B-A157-4C13-A03A-DE8626904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069" y="381935"/>
            <a:ext cx="4008583" cy="2108162"/>
          </a:xfrm>
        </p:spPr>
        <p:txBody>
          <a:bodyPr anchor="ctr">
            <a:normAutofit/>
          </a:bodyPr>
          <a:lstStyle/>
          <a:p>
            <a:r>
              <a:rPr lang="en-US" sz="5000" dirty="0">
                <a:solidFill>
                  <a:schemeClr val="bg1"/>
                </a:solidFill>
              </a:rPr>
              <a:t>Fast Glycolytic…</a:t>
            </a:r>
            <a:endParaRPr lang="en-GB" sz="5000" dirty="0">
              <a:solidFill>
                <a:schemeClr val="bg1"/>
              </a:solidFill>
            </a:endParaRPr>
          </a:p>
        </p:txBody>
      </p:sp>
      <p:sp>
        <p:nvSpPr>
          <p:cNvPr id="1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3061" y="554152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bg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5643" y="837005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bg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3892" y="1472473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bg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3BE06D9-F44F-4262-8932-B91525ACF5E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00" y="381935"/>
            <a:ext cx="4986955" cy="59744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anose="05000000000000000000" pitchFamily="2" charset="2"/>
              <a:buNone/>
            </a:pPr>
            <a:r>
              <a:rPr lang="en-GB" dirty="0"/>
              <a:t>Type 2b are structurally designed to work anaerobically </a:t>
            </a:r>
          </a:p>
          <a:p>
            <a:pPr marL="0" indent="0" algn="ctr">
              <a:buFont typeface="Wingdings" panose="05000000000000000000" pitchFamily="2" charset="2"/>
              <a:buNone/>
            </a:pPr>
            <a:endParaRPr lang="en-GB" dirty="0"/>
          </a:p>
          <a:p>
            <a:pPr marL="0" indent="0" algn="ctr">
              <a:buFont typeface="Wingdings" panose="05000000000000000000" pitchFamily="2" charset="2"/>
              <a:buNone/>
            </a:pPr>
            <a:r>
              <a:rPr lang="en-GB" dirty="0"/>
              <a:t>They have large stores of phosphocreatine for rapid energy production.</a:t>
            </a:r>
          </a:p>
          <a:p>
            <a:pPr marL="0" indent="0" algn="ctr">
              <a:buFont typeface="Wingdings" panose="05000000000000000000" pitchFamily="2" charset="2"/>
              <a:buNone/>
            </a:pPr>
            <a:endParaRPr lang="en-GB" dirty="0"/>
          </a:p>
          <a:p>
            <a:pPr marL="0" indent="0" algn="ctr">
              <a:buFont typeface="Wingdings" panose="05000000000000000000" pitchFamily="2" charset="2"/>
              <a:buNone/>
            </a:pPr>
            <a:r>
              <a:rPr lang="en-GB" dirty="0"/>
              <a:t>Produces largest amount of force but fatigues quickly.</a:t>
            </a:r>
          </a:p>
          <a:p>
            <a:pPr marL="0" indent="0" algn="ctr">
              <a:buFont typeface="Wingdings" panose="05000000000000000000" pitchFamily="2" charset="2"/>
              <a:buNone/>
            </a:pPr>
            <a:endParaRPr lang="en-GB" dirty="0"/>
          </a:p>
          <a:p>
            <a:pPr marL="0" indent="0" algn="ctr">
              <a:buFont typeface="Wingdings" panose="05000000000000000000" pitchFamily="2" charset="2"/>
              <a:buNone/>
            </a:pPr>
            <a:r>
              <a:rPr lang="en-GB" dirty="0"/>
              <a:t>They are dominant in very high intensity activities that last a short duration.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E.g. the gastrocnemius of a sprinter may have around 70% of type 2b fibres.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54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Arrow: Down 4">
            <a:extLst>
              <a:ext uri="{FF2B5EF4-FFF2-40B4-BE49-F238E27FC236}">
                <a16:creationId xmlns:a16="http://schemas.microsoft.com/office/drawing/2014/main" id="{5B4B6A15-8A77-4CF5-92C5-01F07C371581}"/>
              </a:ext>
            </a:extLst>
          </p:cNvPr>
          <p:cNvSpPr/>
          <p:nvPr/>
        </p:nvSpPr>
        <p:spPr>
          <a:xfrm>
            <a:off x="8537262" y="1325218"/>
            <a:ext cx="291548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6913FD53-3618-4271-8AE4-8F87582F6B0C}"/>
              </a:ext>
            </a:extLst>
          </p:cNvPr>
          <p:cNvSpPr/>
          <p:nvPr/>
        </p:nvSpPr>
        <p:spPr>
          <a:xfrm>
            <a:off x="8537262" y="2573301"/>
            <a:ext cx="291548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44D4E295-B3DD-43B9-8CD5-67509A8553C2}"/>
              </a:ext>
            </a:extLst>
          </p:cNvPr>
          <p:cNvSpPr/>
          <p:nvPr/>
        </p:nvSpPr>
        <p:spPr>
          <a:xfrm>
            <a:off x="8537262" y="3847889"/>
            <a:ext cx="291548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23CD7AAF-9025-4ABF-A573-94EF5DB66618}"/>
              </a:ext>
            </a:extLst>
          </p:cNvPr>
          <p:cNvSpPr/>
          <p:nvPr/>
        </p:nvSpPr>
        <p:spPr>
          <a:xfrm>
            <a:off x="8537262" y="5128137"/>
            <a:ext cx="291548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2" descr="Image result for 100m gif ">
            <a:extLst>
              <a:ext uri="{FF2B5EF4-FFF2-40B4-BE49-F238E27FC236}">
                <a16:creationId xmlns:a16="http://schemas.microsoft.com/office/drawing/2014/main" id="{822007FE-CE77-4547-BE61-27E9B3D487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3" y="3174714"/>
            <a:ext cx="5397604" cy="299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5490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1DF59-9523-45A9-869F-98EAAB253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Examples…</a:t>
            </a: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CEF7558-6B1D-45A9-810D-8467E543B0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2583" y="2898084"/>
            <a:ext cx="7028872" cy="3844461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A57979-68CE-4779-94F2-6625D6395BA0}"/>
              </a:ext>
            </a:extLst>
          </p:cNvPr>
          <p:cNvSpPr txBox="1"/>
          <p:nvPr/>
        </p:nvSpPr>
        <p:spPr>
          <a:xfrm>
            <a:off x="7191634" y="296562"/>
            <a:ext cx="4782066" cy="2764215"/>
          </a:xfrm>
          <a:prstGeom prst="cloudCallout">
            <a:avLst>
              <a:gd name="adj1" fmla="val -48035"/>
              <a:gd name="adj2" fmla="val 7682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are 3 examples of sport for each muscle type?</a:t>
            </a:r>
          </a:p>
        </p:txBody>
      </p:sp>
    </p:spTree>
    <p:extLst>
      <p:ext uri="{BB962C8B-B14F-4D97-AF65-F5344CB8AC3E}">
        <p14:creationId xmlns:p14="http://schemas.microsoft.com/office/powerpoint/2010/main" val="1000992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256E6476-A684-45C5-9B6E-2D1922C65D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7561801"/>
              </p:ext>
            </p:extLst>
          </p:nvPr>
        </p:nvGraphicFramePr>
        <p:xfrm>
          <a:off x="425698" y="277091"/>
          <a:ext cx="11258302" cy="6456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0682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86790F5-CF87-4CB4-8F86-4375B0B5C3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graphicEl>
                                              <a:dgm id="{686790F5-CF87-4CB4-8F86-4375B0B5C3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graphicEl>
                                              <a:dgm id="{686790F5-CF87-4CB4-8F86-4375B0B5C3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graphicEl>
                                              <a:dgm id="{686790F5-CF87-4CB4-8F86-4375B0B5C3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46428B4-8E6B-4C42-8DCD-7E1AB0894A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graphicEl>
                                              <a:dgm id="{046428B4-8E6B-4C42-8DCD-7E1AB0894A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graphicEl>
                                              <a:dgm id="{046428B4-8E6B-4C42-8DCD-7E1AB0894A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graphicEl>
                                              <a:dgm id="{046428B4-8E6B-4C42-8DCD-7E1AB0894A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8463ED4-C4BF-4BD0-8C84-F2AA52EDC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graphicEl>
                                              <a:dgm id="{48463ED4-C4BF-4BD0-8C84-F2AA52EDCD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graphicEl>
                                              <a:dgm id="{48463ED4-C4BF-4BD0-8C84-F2AA52EDC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graphicEl>
                                              <a:dgm id="{48463ED4-C4BF-4BD0-8C84-F2AA52EDC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3C22F5E-5F1C-4350-A4ED-D5DD5D2F1C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>
                                            <p:graphicEl>
                                              <a:dgm id="{33C22F5E-5F1C-4350-A4ED-D5DD5D2F1C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>
                                            <p:graphicEl>
                                              <a:dgm id="{33C22F5E-5F1C-4350-A4ED-D5DD5D2F1C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>
                                            <p:graphicEl>
                                              <a:dgm id="{33C22F5E-5F1C-4350-A4ED-D5DD5D2F1C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567D160-5C7C-4D2A-844E-735C0E3FFE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>
                                            <p:graphicEl>
                                              <a:dgm id="{2567D160-5C7C-4D2A-844E-735C0E3FFE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>
                                            <p:graphicEl>
                                              <a:dgm id="{2567D160-5C7C-4D2A-844E-735C0E3FFE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>
                                            <p:graphicEl>
                                              <a:dgm id="{2567D160-5C7C-4D2A-844E-735C0E3FFE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FB095A8-D3ED-4D8E-9A7B-C55A02CE00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>
                                            <p:graphicEl>
                                              <a:dgm id="{AFB095A8-D3ED-4D8E-9A7B-C55A02CE00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>
                                            <p:graphicEl>
                                              <a:dgm id="{AFB095A8-D3ED-4D8E-9A7B-C55A02CE00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>
                                            <p:graphicEl>
                                              <a:dgm id="{AFB095A8-D3ED-4D8E-9A7B-C55A02CE00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366CDDE-18A3-4426-AAB3-A44DDE25FB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6">
                                            <p:graphicEl>
                                              <a:dgm id="{2366CDDE-18A3-4426-AAB3-A44DDE25FB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>
                                            <p:graphicEl>
                                              <a:dgm id="{2366CDDE-18A3-4426-AAB3-A44DDE25FB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>
                                            <p:graphicEl>
                                              <a:dgm id="{2366CDDE-18A3-4426-AAB3-A44DDE25FB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Ever Learner Video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Watch for revision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38731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1B787A8-0D67-4B7E-9B48-86BD906AB6B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158B3569-73B2-4D05-8E95-886A6EE17F1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E8DAFA-B191-4F64-A1F4-FACFBDE4B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98246"/>
            <a:ext cx="4412419" cy="36262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3800" b="1" i="0" kern="1200" cap="all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Everlearner…</a:t>
            </a:r>
          </a:p>
        </p:txBody>
      </p:sp>
      <p:sp>
        <p:nvSpPr>
          <p:cNvPr id="16" name="Graphic 17">
            <a:extLst>
              <a:ext uri="{FF2B5EF4-FFF2-40B4-BE49-F238E27FC236}">
                <a16:creationId xmlns:a16="http://schemas.microsoft.com/office/drawing/2014/main" id="{B71758F4-3F46-45DA-8AC5-4E508DA080B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12034" y="1267063"/>
            <a:ext cx="139037" cy="139039"/>
          </a:xfrm>
          <a:custGeom>
            <a:avLst/>
            <a:gdLst>
              <a:gd name="connsiteX0" fmla="*/ 129600 w 139037"/>
              <a:gd name="connsiteY0" fmla="*/ 60082 h 139039"/>
              <a:gd name="connsiteX1" fmla="*/ 78955 w 139037"/>
              <a:gd name="connsiteY1" fmla="*/ 60082 h 139039"/>
              <a:gd name="connsiteX2" fmla="*/ 78955 w 139037"/>
              <a:gd name="connsiteY2" fmla="*/ 9437 h 139039"/>
              <a:gd name="connsiteX3" fmla="*/ 69519 w 139037"/>
              <a:gd name="connsiteY3" fmla="*/ 0 h 139039"/>
              <a:gd name="connsiteX4" fmla="*/ 60082 w 139037"/>
              <a:gd name="connsiteY4" fmla="*/ 9437 h 139039"/>
              <a:gd name="connsiteX5" fmla="*/ 60082 w 139037"/>
              <a:gd name="connsiteY5" fmla="*/ 60082 h 139039"/>
              <a:gd name="connsiteX6" fmla="*/ 9437 w 139037"/>
              <a:gd name="connsiteY6" fmla="*/ 60082 h 139039"/>
              <a:gd name="connsiteX7" fmla="*/ 0 w 139037"/>
              <a:gd name="connsiteY7" fmla="*/ 69520 h 139039"/>
              <a:gd name="connsiteX8" fmla="*/ 9437 w 139037"/>
              <a:gd name="connsiteY8" fmla="*/ 78957 h 139039"/>
              <a:gd name="connsiteX9" fmla="*/ 60082 w 139037"/>
              <a:gd name="connsiteY9" fmla="*/ 78957 h 139039"/>
              <a:gd name="connsiteX10" fmla="*/ 60082 w 139037"/>
              <a:gd name="connsiteY10" fmla="*/ 129602 h 139039"/>
              <a:gd name="connsiteX11" fmla="*/ 69519 w 139037"/>
              <a:gd name="connsiteY11" fmla="*/ 139039 h 139039"/>
              <a:gd name="connsiteX12" fmla="*/ 78955 w 139037"/>
              <a:gd name="connsiteY12" fmla="*/ 129602 h 139039"/>
              <a:gd name="connsiteX13" fmla="*/ 78955 w 139037"/>
              <a:gd name="connsiteY13" fmla="*/ 78957 h 139039"/>
              <a:gd name="connsiteX14" fmla="*/ 129600 w 139037"/>
              <a:gd name="connsiteY14" fmla="*/ 78957 h 139039"/>
              <a:gd name="connsiteX15" fmla="*/ 139037 w 139037"/>
              <a:gd name="connsiteY15" fmla="*/ 69520 h 139039"/>
              <a:gd name="connsiteX16" fmla="*/ 129600 w 139037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7" h="139039">
                <a:moveTo>
                  <a:pt x="129600" y="60082"/>
                </a:moveTo>
                <a:lnTo>
                  <a:pt x="78955" y="60082"/>
                </a:lnTo>
                <a:lnTo>
                  <a:pt x="78955" y="9437"/>
                </a:lnTo>
                <a:cubicBezTo>
                  <a:pt x="78955" y="4225"/>
                  <a:pt x="74730" y="0"/>
                  <a:pt x="69519" y="0"/>
                </a:cubicBezTo>
                <a:cubicBezTo>
                  <a:pt x="64307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7" y="139039"/>
                  <a:pt x="69519" y="139039"/>
                </a:cubicBezTo>
                <a:cubicBezTo>
                  <a:pt x="74730" y="139039"/>
                  <a:pt x="78955" y="134814"/>
                  <a:pt x="78955" y="129602"/>
                </a:cubicBezTo>
                <a:lnTo>
                  <a:pt x="78955" y="78957"/>
                </a:lnTo>
                <a:lnTo>
                  <a:pt x="129600" y="78957"/>
                </a:lnTo>
                <a:cubicBezTo>
                  <a:pt x="134812" y="78957"/>
                  <a:pt x="139037" y="74731"/>
                  <a:pt x="139037" y="69520"/>
                </a:cubicBezTo>
                <a:cubicBezTo>
                  <a:pt x="139037" y="64308"/>
                  <a:pt x="134812" y="60082"/>
                  <a:pt x="129600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47322" y="1589368"/>
            <a:ext cx="0" cy="5259754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1B86858F-AC86-48E7-B52A-E95FB4ED9F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1" y="140677"/>
            <a:ext cx="11624722" cy="6708445"/>
          </a:xfrm>
          <a:prstGeom prst="rect">
            <a:avLst/>
          </a:prstGeom>
        </p:spPr>
      </p:pic>
      <p:sp>
        <p:nvSpPr>
          <p:cNvPr id="20" name="Graphic 21">
            <a:extLst>
              <a:ext uri="{FF2B5EF4-FFF2-40B4-BE49-F238E27FC236}">
                <a16:creationId xmlns:a16="http://schemas.microsoft.com/office/drawing/2014/main" id="{8D61482F-F3C5-4D66-8C5D-C6BBE3E127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52801" y="1659316"/>
            <a:ext cx="127713" cy="127714"/>
          </a:xfrm>
          <a:custGeom>
            <a:avLst/>
            <a:gdLst>
              <a:gd name="connsiteX0" fmla="*/ 63857 w 127713"/>
              <a:gd name="connsiteY0" fmla="*/ 18874 h 127714"/>
              <a:gd name="connsiteX1" fmla="*/ 108839 w 127713"/>
              <a:gd name="connsiteY1" fmla="*/ 63857 h 127714"/>
              <a:gd name="connsiteX2" fmla="*/ 63857 w 127713"/>
              <a:gd name="connsiteY2" fmla="*/ 108840 h 127714"/>
              <a:gd name="connsiteX3" fmla="*/ 18874 w 127713"/>
              <a:gd name="connsiteY3" fmla="*/ 63857 h 127714"/>
              <a:gd name="connsiteX4" fmla="*/ 63857 w 127713"/>
              <a:gd name="connsiteY4" fmla="*/ 18874 h 127714"/>
              <a:gd name="connsiteX5" fmla="*/ 63857 w 127713"/>
              <a:gd name="connsiteY5" fmla="*/ 0 h 127714"/>
              <a:gd name="connsiteX6" fmla="*/ 0 w 127713"/>
              <a:gd name="connsiteY6" fmla="*/ 63857 h 127714"/>
              <a:gd name="connsiteX7" fmla="*/ 63857 w 127713"/>
              <a:gd name="connsiteY7" fmla="*/ 127714 h 127714"/>
              <a:gd name="connsiteX8" fmla="*/ 127713 w 127713"/>
              <a:gd name="connsiteY8" fmla="*/ 63857 h 127714"/>
              <a:gd name="connsiteX9" fmla="*/ 63857 w 127713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4">
                <a:moveTo>
                  <a:pt x="63857" y="18874"/>
                </a:moveTo>
                <a:cubicBezTo>
                  <a:pt x="88700" y="18874"/>
                  <a:pt x="108839" y="39014"/>
                  <a:pt x="108839" y="63857"/>
                </a:cubicBezTo>
                <a:cubicBezTo>
                  <a:pt x="108839" y="88700"/>
                  <a:pt x="88700" y="108840"/>
                  <a:pt x="63857" y="108840"/>
                </a:cubicBezTo>
                <a:cubicBezTo>
                  <a:pt x="39013" y="108840"/>
                  <a:pt x="18874" y="88700"/>
                  <a:pt x="18874" y="63857"/>
                </a:cubicBezTo>
                <a:cubicBezTo>
                  <a:pt x="18898" y="39024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4546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53C1207-D1C8-49E3-8837-E2B89D366FA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1A481E1-A069-4B11-913E-1F131ACA8F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678" b="23356"/>
          <a:stretch/>
        </p:blipFill>
        <p:spPr>
          <a:xfrm>
            <a:off x="307775" y="261437"/>
            <a:ext cx="11576450" cy="633512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6677311-E671-4F12-86C0-F6696197BB28}"/>
              </a:ext>
            </a:extLst>
          </p:cNvPr>
          <p:cNvSpPr txBox="1"/>
          <p:nvPr/>
        </p:nvSpPr>
        <p:spPr>
          <a:xfrm>
            <a:off x="0" y="0"/>
            <a:ext cx="3579341" cy="1546086"/>
          </a:xfrm>
          <a:prstGeom prst="cloudCallout">
            <a:avLst>
              <a:gd name="adj1" fmla="val 37644"/>
              <a:gd name="adj2" fmla="val 64081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What you will need to know and understand!</a:t>
            </a:r>
          </a:p>
        </p:txBody>
      </p:sp>
    </p:spTree>
    <p:extLst>
      <p:ext uri="{BB962C8B-B14F-4D97-AF65-F5344CB8AC3E}">
        <p14:creationId xmlns:p14="http://schemas.microsoft.com/office/powerpoint/2010/main" val="3114005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3D9222-5A17-480E-A392-0AB5AF297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069" y="381935"/>
            <a:ext cx="4008583" cy="2487990"/>
          </a:xfrm>
        </p:spPr>
        <p:txBody>
          <a:bodyPr anchor="ctr">
            <a:normAutofit/>
          </a:bodyPr>
          <a:lstStyle/>
          <a:p>
            <a:r>
              <a:rPr lang="en-US" sz="5600" dirty="0">
                <a:solidFill>
                  <a:schemeClr val="bg1"/>
                </a:solidFill>
              </a:rPr>
              <a:t>Combining with motor units…</a:t>
            </a:r>
            <a:endParaRPr lang="en-GB" sz="5600" dirty="0">
              <a:solidFill>
                <a:schemeClr val="bg1"/>
              </a:solidFill>
            </a:endParaRPr>
          </a:p>
        </p:txBody>
      </p:sp>
      <p:sp>
        <p:nvSpPr>
          <p:cNvPr id="1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3061" y="554152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bg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5643" y="837005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bg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3892" y="1472473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bg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1E05053-2488-44B4-8BB8-657E3056B2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381935"/>
            <a:ext cx="4986955" cy="5974415"/>
          </a:xfrm>
        </p:spPr>
        <p:txBody>
          <a:bodyPr anchor="ctr">
            <a:normAutofit/>
          </a:bodyPr>
          <a:lstStyle/>
          <a:p>
            <a:pPr algn="ctr"/>
            <a:r>
              <a:rPr lang="en-GB" sz="1800" dirty="0"/>
              <a:t>Combining motor units and muscle fibre type indicates how the nervous system can produce movement for different activity requirements. </a:t>
            </a:r>
          </a:p>
          <a:p>
            <a:pPr algn="ctr"/>
            <a:endParaRPr lang="en-GB" sz="1800" dirty="0"/>
          </a:p>
          <a:p>
            <a:pPr algn="ctr"/>
            <a:r>
              <a:rPr lang="en-GB" sz="1800" dirty="0"/>
              <a:t>Small motor neurons stimulate relatively few muscle fibres. This is important for activities which require sustained muscle contraction.</a:t>
            </a:r>
          </a:p>
          <a:p>
            <a:pPr algn="ctr"/>
            <a:endParaRPr lang="en-GB" sz="1800" dirty="0"/>
          </a:p>
          <a:p>
            <a:pPr algn="ctr"/>
            <a:r>
              <a:rPr lang="en-GB" sz="1800" dirty="0"/>
              <a:t>E.g. posture = marathon running.</a:t>
            </a:r>
          </a:p>
          <a:p>
            <a:pPr algn="ctr"/>
            <a:endParaRPr lang="en-GB" sz="1800" dirty="0"/>
          </a:p>
          <a:p>
            <a:pPr algn="ctr"/>
            <a:r>
              <a:rPr lang="en-GB" sz="1800" dirty="0"/>
              <a:t>Large motor neurons stimulate many large muscle fibres. This is important for brief exertions of large force.</a:t>
            </a:r>
          </a:p>
          <a:p>
            <a:pPr algn="ctr"/>
            <a:endParaRPr lang="en-GB" sz="1800" dirty="0"/>
          </a:p>
          <a:p>
            <a:pPr algn="ctr"/>
            <a:r>
              <a:rPr lang="en-GB" sz="1800" dirty="0"/>
              <a:t>E.g. jumping and throwing = long jump/javelin 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54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Arrow: Down 4">
            <a:extLst>
              <a:ext uri="{FF2B5EF4-FFF2-40B4-BE49-F238E27FC236}">
                <a16:creationId xmlns:a16="http://schemas.microsoft.com/office/drawing/2014/main" id="{11D69016-6A59-472B-A0D1-3F1F4AAF3571}"/>
              </a:ext>
            </a:extLst>
          </p:cNvPr>
          <p:cNvSpPr/>
          <p:nvPr/>
        </p:nvSpPr>
        <p:spPr>
          <a:xfrm>
            <a:off x="8537262" y="1706925"/>
            <a:ext cx="291548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6F891348-802D-42CC-8D6F-731D6F0D5838}"/>
              </a:ext>
            </a:extLst>
          </p:cNvPr>
          <p:cNvSpPr/>
          <p:nvPr/>
        </p:nvSpPr>
        <p:spPr>
          <a:xfrm>
            <a:off x="8537262" y="3216742"/>
            <a:ext cx="291548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C4BB5E69-8D21-44DD-94D9-AE49AF41CEFC}"/>
              </a:ext>
            </a:extLst>
          </p:cNvPr>
          <p:cNvSpPr/>
          <p:nvPr/>
        </p:nvSpPr>
        <p:spPr>
          <a:xfrm>
            <a:off x="8537262" y="3944715"/>
            <a:ext cx="291548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3BC8AFEF-F78A-4B72-9D8F-33BB8F8EBCDF}"/>
              </a:ext>
            </a:extLst>
          </p:cNvPr>
          <p:cNvSpPr/>
          <p:nvPr/>
        </p:nvSpPr>
        <p:spPr>
          <a:xfrm>
            <a:off x="8537262" y="5150532"/>
            <a:ext cx="291548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2" descr="Image result for bringing it all together gif">
            <a:extLst>
              <a:ext uri="{FF2B5EF4-FFF2-40B4-BE49-F238E27FC236}">
                <a16:creationId xmlns:a16="http://schemas.microsoft.com/office/drawing/2014/main" id="{F46EDC5E-50F1-4DA8-AB79-FFCCFDC751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68" y="3102491"/>
            <a:ext cx="5448625" cy="306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875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GradientVTI">
  <a:themeElements>
    <a:clrScheme name="Office">
      <a:dk1>
        <a:srgbClr val="000000"/>
      </a:dk1>
      <a:lt1>
        <a:srgbClr val="FFFFFF"/>
      </a:lt1>
      <a:dk2>
        <a:srgbClr val="10013F"/>
      </a:dk2>
      <a:lt2>
        <a:srgbClr val="F2F0FF"/>
      </a:lt2>
      <a:accent1>
        <a:srgbClr val="814DFF"/>
      </a:accent1>
      <a:accent2>
        <a:srgbClr val="243FFF"/>
      </a:accent2>
      <a:accent3>
        <a:srgbClr val="FF83B6"/>
      </a:accent3>
      <a:accent4>
        <a:srgbClr val="FF9022"/>
      </a:accent4>
      <a:accent5>
        <a:srgbClr val="FF1F85"/>
      </a:accent5>
      <a:accent6>
        <a:srgbClr val="1A98FF"/>
      </a:accent6>
      <a:hlink>
        <a:srgbClr val="0563C1"/>
      </a:hlink>
      <a:folHlink>
        <a:srgbClr val="954F72"/>
      </a:folHlink>
    </a:clrScheme>
    <a:fontScheme name="Univers">
      <a:majorFont>
        <a:latin typeface="Univers"/>
        <a:ea typeface=""/>
        <a:cs typeface=""/>
      </a:majorFont>
      <a:minorFont>
        <a:latin typeface="Univer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VTI" id="{605F9078-86F9-4258-A3E1-F8EFF02AE8CC}" vid="{4848699B-BB01-41E3-9EC4-3D97DFE5292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589</TotalTime>
  <Words>558</Words>
  <Application>Microsoft Office PowerPoint</Application>
  <PresentationFormat>Widescreen</PresentationFormat>
  <Paragraphs>69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Univers</vt:lpstr>
      <vt:lpstr>Wingdings</vt:lpstr>
      <vt:lpstr>GradientVTI</vt:lpstr>
      <vt:lpstr>WALT: Explain the different  muscle fibre types and explain these in terms of sporting performance</vt:lpstr>
      <vt:lpstr>What are muscle fibres?</vt:lpstr>
      <vt:lpstr>PowerPoint Presentation</vt:lpstr>
      <vt:lpstr>Slow Oxidative…</vt:lpstr>
      <vt:lpstr>Fast Oxidative Glycolytic…</vt:lpstr>
      <vt:lpstr>Fast Glycolytic…</vt:lpstr>
      <vt:lpstr>Examples…</vt:lpstr>
      <vt:lpstr>PowerPoint Presentation</vt:lpstr>
      <vt:lpstr>Ever Learner Video</vt:lpstr>
      <vt:lpstr>Everlearner…</vt:lpstr>
      <vt:lpstr>PowerPoint Presentation</vt:lpstr>
      <vt:lpstr>Combining with motor units…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Muscle fibre type and exercise intensity</dc:title>
  <dc:creator>Lauren Graham</dc:creator>
  <cp:lastModifiedBy>Scott Albon</cp:lastModifiedBy>
  <cp:revision>7</cp:revision>
  <dcterms:created xsi:type="dcterms:W3CDTF">2020-11-05T14:57:45Z</dcterms:created>
  <dcterms:modified xsi:type="dcterms:W3CDTF">2023-12-20T12:17:37Z</dcterms:modified>
</cp:coreProperties>
</file>