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  <p:sldMasterId id="2147483672" r:id="rId2"/>
    <p:sldMasterId id="2147483684" r:id="rId3"/>
  </p:sldMasterIdLst>
  <p:notesMasterIdLst>
    <p:notesMasterId r:id="rId16"/>
  </p:notesMasterIdLst>
  <p:sldIdLst>
    <p:sldId id="746" r:id="rId4"/>
    <p:sldId id="729" r:id="rId5"/>
    <p:sldId id="786" r:id="rId6"/>
    <p:sldId id="800" r:id="rId7"/>
    <p:sldId id="745" r:id="rId8"/>
    <p:sldId id="781" r:id="rId9"/>
    <p:sldId id="807" r:id="rId10"/>
    <p:sldId id="787" r:id="rId11"/>
    <p:sldId id="808" r:id="rId12"/>
    <p:sldId id="802" r:id="rId13"/>
    <p:sldId id="767" r:id="rId14"/>
    <p:sldId id="300" r:id="rId15"/>
  </p:sldIdLst>
  <p:sldSz cx="12192000" cy="6858000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Calibri Light" panose="020F0302020204030204" pitchFamily="34" charset="0"/>
      <p:regular r:id="rId21"/>
      <p:italic r:id="rId22"/>
    </p:embeddedFont>
    <p:embeddedFont>
      <p:font typeface="Open Sans" panose="020B060402020202020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1BD113E-AB4E-D874-9315-1DDF7A0A364F}" name="Emily Adkins" initials="EA" userId="221ef2226ed9685a" providerId="Windows Live"/>
  <p188:author id="{9E6B8E73-77B9-C749-1960-4F789FA7ABEE}" name="Emily Adkins" initials="EA" userId="24de325377db37fc" providerId="Windows Live"/>
  <p188:author id="{08C2F381-1777-245C-43F7-FBA3957C2FC2}" name="Kate Garlick" initials="KG" userId="247d839a940f1946" providerId="Windows Live"/>
  <p188:author id="{DE2173D4-1BC1-96AC-194B-886B5D9930CD}" name="Annabel McDonald" initials="AM" userId="df39f375605b57fc" providerId="Windows Live"/>
  <p188:author id="{CF0DC9EE-8F41-9036-B8EF-80C0D048CCA2}" name="Emily Nash" initials="EN" userId="6117e569c8723fe2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ily Nash" initials="EN" lastIdx="68" clrIdx="0">
    <p:extLst>
      <p:ext uri="{19B8F6BF-5375-455C-9EA6-DF929625EA0E}">
        <p15:presenceInfo xmlns:p15="http://schemas.microsoft.com/office/powerpoint/2012/main" userId="6117e569c8723fe2" providerId="Windows Live"/>
      </p:ext>
    </p:extLst>
  </p:cmAuthor>
  <p:cmAuthor id="2" name="Kate Garlick" initials="KG" lastIdx="15" clrIdx="1">
    <p:extLst>
      <p:ext uri="{19B8F6BF-5375-455C-9EA6-DF929625EA0E}">
        <p15:presenceInfo xmlns:p15="http://schemas.microsoft.com/office/powerpoint/2012/main" userId="247d839a940f1946" providerId="Windows Live"/>
      </p:ext>
    </p:extLst>
  </p:cmAuthor>
  <p:cmAuthor id="3" name="Annabel McDonald" initials="AM" lastIdx="21" clrIdx="2">
    <p:extLst>
      <p:ext uri="{19B8F6BF-5375-455C-9EA6-DF929625EA0E}">
        <p15:presenceInfo xmlns:p15="http://schemas.microsoft.com/office/powerpoint/2012/main" userId="df39f375605b57fc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8C37"/>
    <a:srgbClr val="954141"/>
    <a:srgbClr val="DAE9F6"/>
    <a:srgbClr val="ECDFF5"/>
    <a:srgbClr val="D5B472"/>
    <a:srgbClr val="B65959"/>
    <a:srgbClr val="FFC9C9"/>
    <a:srgbClr val="CDF3E6"/>
    <a:srgbClr val="FFF2CC"/>
    <a:srgbClr val="FFE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846" autoAdjust="0"/>
    <p:restoredTop sz="75787" autoAdjust="0"/>
  </p:normalViewPr>
  <p:slideViewPr>
    <p:cSldViewPr snapToGrid="0">
      <p:cViewPr varScale="1">
        <p:scale>
          <a:sx n="66" d="100"/>
          <a:sy n="66" d="100"/>
        </p:scale>
        <p:origin x="1061" y="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Master" Target="slideMasters/slideMaster3.xml"/><Relationship Id="rId21" Type="http://schemas.openxmlformats.org/officeDocument/2006/relationships/font" Target="fonts/font5.fntdata"/><Relationship Id="rId34" Type="http://schemas.microsoft.com/office/2018/10/relationships/authors" Target="author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font" Target="fonts/font8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7.fntdata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font" Target="fonts/font3.fntdata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6.fntdata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B08074-1A82-4276-BC9C-9F1654D2C295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0323D7-8D74-402A-B74C-D1093F83EA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855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323D7-8D74-402A-B74C-D1093F83EA2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328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Post 18 Intentions</a:t>
            </a: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tool.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 Post 18 Intentions tool is accessible for students in Year 12 / Grade 11 or above. Students in Year 11 / Grade 10 or below will see the ‘Post 16 Intentions’ tool instead. There is a separate PowerPoint which can be used with students in Year 11 / Grade 10 or below: </a:t>
            </a:r>
            <a:r>
              <a:rPr lang="en-GB" sz="1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Quick task: Recording your post 16 intentions</a:t>
            </a:r>
            <a:r>
              <a:rPr lang="en-GB" sz="1200" b="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Ask students to log into their Unifrog accounts and open the </a:t>
            </a: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Post 18 Intentions tool</a:t>
            </a:r>
            <a:r>
              <a:rPr lang="en-GB" b="0" u="none" dirty="0"/>
              <a:t>. You can demonstrate this on a smart board by clicking Student side&gt;</a:t>
            </a: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Post 18 Intentions.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endParaRPr lang="en-US" sz="1200" u="none" dirty="0"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83602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Post 18 Intentions</a:t>
            </a: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tool.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sz="1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indent="0">
              <a:buFont typeface="+mj-lt"/>
              <a:buNone/>
            </a:pPr>
            <a:r>
              <a:rPr lang="en-GB" b="0" u="none" dirty="0"/>
              <a:t>When using the Post 18 Intentions tool, students can select from the following pathways: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UK University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Apprenticeship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FE Course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Job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Non-UK University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Other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I don’t know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218752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Post 18 Intentions</a:t>
            </a: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tool.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Students are to enter their dream career and then click ‘next.’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Students can still enter their post 18 intentions even if they are currently unsure about their specific career aspirations. For example, they could write ‘A career in the theatre industry.’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263267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Post 18 Intentions</a:t>
            </a: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tool.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enter two pathways: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Plan A (first choice)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Plan B (backup)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also add notes that can be seen by their teachers. For example, a student may wish to explain why their Plan A Pathway is preferable to their Plan B Pathway.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2628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Post 18 Intentions</a:t>
            </a: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tool.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+mj-lt"/>
              <a:buNone/>
            </a:pPr>
            <a:r>
              <a:rPr lang="en-GB" b="0" u="none" dirty="0"/>
              <a:t>Students can select from the following pathways: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UK University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Apprenticeship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FE Course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Job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Non-UK University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Other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I don’t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22055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Post 18 Intentions</a:t>
            </a: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tool.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+mj-lt"/>
              <a:buNone/>
            </a:pPr>
            <a:r>
              <a:rPr lang="en-GB" b="0" u="none" dirty="0"/>
              <a:t>Students will be asked the following additional questions if they select UK University: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Will you take a Gap Year?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</a:t>
            </a:r>
            <a:r>
              <a:rPr lang="en-GB" b="0" u="none" dirty="0" err="1"/>
              <a:t>uni</a:t>
            </a:r>
            <a:r>
              <a:rPr lang="en-GB" b="0" u="none" dirty="0"/>
              <a:t>(s)?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subject(s)?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Submitted application?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+mj-lt"/>
              <a:buNone/>
            </a:pPr>
            <a:r>
              <a:rPr lang="en-GB" b="0" u="none" dirty="0"/>
              <a:t>Students will be asked the following additional questions if they select Apprenticeship or Job: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Will you take a Gap Year?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sector?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Employer name(s)?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Submitted application?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+mj-lt"/>
              <a:buNone/>
            </a:pPr>
            <a:r>
              <a:rPr lang="en-GB" b="0" u="none" dirty="0"/>
              <a:t>Students will be asked the following additional questions if they select FE Course: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Will you take a Gap Year?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qualification?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college?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subject(s) do you want to study?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Submitted application?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+mj-lt"/>
              <a:buNone/>
            </a:pPr>
            <a:r>
              <a:rPr lang="en-GB" b="0" u="none" dirty="0"/>
              <a:t>Students will be asked the following additional questions if they select Non-UK University: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Will you take a Gap Year?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country?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</a:t>
            </a:r>
            <a:r>
              <a:rPr lang="en-GB" b="0" u="none" dirty="0" err="1"/>
              <a:t>uni</a:t>
            </a:r>
            <a:r>
              <a:rPr lang="en-GB" b="0" u="none" dirty="0"/>
              <a:t>(s)?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subject(s)?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Submitted application?</a:t>
            </a:r>
          </a:p>
          <a:p>
            <a:pPr marL="0" indent="0">
              <a:buFont typeface="+mj-lt"/>
              <a:buNone/>
            </a:pPr>
            <a:endParaRPr lang="en-GB" b="0" u="none" dirty="0"/>
          </a:p>
          <a:p>
            <a:pPr marL="0" indent="0">
              <a:buFont typeface="+mj-lt"/>
              <a:buNone/>
            </a:pPr>
            <a:r>
              <a:rPr lang="en-GB" b="0" u="none" dirty="0"/>
              <a:t>Students will be asked the following additional questions if they select Other: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Will you take a Gap Year?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Tell us about it…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+mj-lt"/>
              <a:buNone/>
            </a:pPr>
            <a:r>
              <a:rPr lang="en-GB" b="0" u="none" dirty="0"/>
              <a:t>Students will be asked the following additional questions if they select I don’t know: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Will you take a Gap Year?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Your latest thinking…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780028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Post 18 Intentions</a:t>
            </a: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tool.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+mj-lt"/>
              <a:buNone/>
            </a:pPr>
            <a:r>
              <a:rPr lang="en-GB" b="0" u="none" dirty="0"/>
              <a:t>Students will be asked the following additional questions if they select UK University: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Will you take a Gap Year?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</a:t>
            </a:r>
            <a:r>
              <a:rPr lang="en-GB" b="0" u="none" dirty="0" err="1"/>
              <a:t>uni</a:t>
            </a:r>
            <a:r>
              <a:rPr lang="en-GB" b="0" u="none" dirty="0"/>
              <a:t>(s)?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subject(s)?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Submitted application?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+mj-lt"/>
              <a:buNone/>
            </a:pPr>
            <a:r>
              <a:rPr lang="en-GB" b="0" u="none" dirty="0"/>
              <a:t>Students will be asked the following additional questions if they select Apprenticeship or Job: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Will you take a Gap Year?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sector?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Employer name(s)?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Submitted application?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+mj-lt"/>
              <a:buNone/>
            </a:pPr>
            <a:r>
              <a:rPr lang="en-GB" b="0" u="none" dirty="0"/>
              <a:t>Students will be asked the following additional questions if they select FE Course: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Will you take a Gap Year?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qualification?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college?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subject(s) do you want to study?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Submitted application?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+mj-lt"/>
              <a:buNone/>
            </a:pPr>
            <a:r>
              <a:rPr lang="en-GB" b="0" u="none" dirty="0"/>
              <a:t>Students will be asked the following additional questions if they select Non-UK University: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Will you take a Gap Year?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country?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</a:t>
            </a:r>
            <a:r>
              <a:rPr lang="en-GB" b="0" u="none" dirty="0" err="1"/>
              <a:t>uni</a:t>
            </a:r>
            <a:r>
              <a:rPr lang="en-GB" b="0" u="none" dirty="0"/>
              <a:t>(s)?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Which subject(s)?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Submitted application?</a:t>
            </a:r>
          </a:p>
          <a:p>
            <a:pPr marL="0" indent="0">
              <a:buFont typeface="+mj-lt"/>
              <a:buNone/>
            </a:pPr>
            <a:endParaRPr lang="en-GB" b="0" u="none" dirty="0"/>
          </a:p>
          <a:p>
            <a:pPr marL="0" indent="0">
              <a:buFont typeface="+mj-lt"/>
              <a:buNone/>
            </a:pPr>
            <a:r>
              <a:rPr lang="en-GB" b="0" u="none" dirty="0"/>
              <a:t>Students will be asked the following additional questions if they select Other: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Will you take a Gap Year?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Tell us about it…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+mj-lt"/>
              <a:buNone/>
            </a:pPr>
            <a:r>
              <a:rPr lang="en-GB" b="0" u="none" dirty="0"/>
              <a:t>Students will be asked the following additional questions if they select I don’t know: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Will you take a Gap Year?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Your latest thinking…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80818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Post 18 Intentions</a:t>
            </a: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tool.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enter two pathways: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Plan A (first choice)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Plan B (backup)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Students can also add notes that can be seen by their teachers. For example, a student may wish to explain why their Plan A Pathway is preferable to their Plan B Pathway.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563973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The next few slides will teach students how to navigate the platform to use the Post 18 Intentions</a:t>
            </a:r>
            <a:r>
              <a:rPr lang="en-GB" sz="1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tool.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0" u="none" dirty="0"/>
              <a:t>Once their plans are complete, students can: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Follow links to related search tools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Follow links to related Know-how library guides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Send their plans to a teacher for feedback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="0" u="none" dirty="0"/>
              <a:t>Email their plans to someone else, such as a parent/carer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b="0" u="sng" dirty="0"/>
              <a:t>Tracking students’ progress: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You can track student progress with logging their intentions by clicking Advanced&gt;Sort by&gt;P18 Intentions.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From your homepage, you can also create charts showing intentions that have been logged. Go to Usage charts you can customise&gt;Post 18 Intentions / </a:t>
            </a:r>
            <a:r>
              <a:rPr lang="en-GB" sz="1200" b="0" u="non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Post 18 Intentions: Plan A pathways / Post 18 Intentions: Plan B pathways.</a:t>
            </a: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  <a:p>
            <a:pPr marL="0" indent="0">
              <a:buFont typeface="Arial" panose="020B0604020202020204" pitchFamily="34" charset="0"/>
              <a:buNone/>
            </a:pPr>
            <a:endParaRPr lang="en-GB" b="0" u="none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91591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u="sng" dirty="0">
                <a:latin typeface="+mn-lt"/>
                <a:ea typeface="Open Sans" panose="020B0606030504020204" pitchFamily="34" charset="0"/>
                <a:cs typeface="Open Sans" panose="020B0606030504020204" pitchFamily="34" charset="0"/>
              </a:rPr>
              <a:t>Teacher’s notes: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u="none" dirty="0"/>
              <a:t>Following the instructions in the last few slides, students will be able to record their Plan A and Plan B Pathways. (Student side&gt;Post 18 Intentions).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b="0" u="none" dirty="0"/>
              <a:t>Once students have entered their Plan A and Plan B Pathways, they can explore the recommended links to search tools and Know-how library guides.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b="0" u="sng" dirty="0"/>
              <a:t>Tracking students’ progress: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You can track student progress with logging their intentions by clicking Advanced&gt;Sort by&gt;P18 Intentions.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b="0" u="none" dirty="0"/>
              <a:t>From your homepage, you can also create charts showing intentions that have been logged. Go to Usage charts you can customise&gt;Post 18 Intentions / </a:t>
            </a:r>
            <a:r>
              <a:rPr lang="en-GB" sz="1200" b="0" u="non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Post 18 Intentions: Plan A pathways / Post 18 Intentions: Plan B pathways.</a:t>
            </a:r>
            <a:endParaRPr lang="en-GB" b="0" u="none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1200" u="none" dirty="0">
              <a:latin typeface="+mn-lt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70323D7-8D74-402A-B74C-D1093F83EA20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465110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70323D7-8D74-402A-B74C-D1093F83EA20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9596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7333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7353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991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49635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61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796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51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51899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2198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359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2757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57972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60319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88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3140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1855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1537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30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56859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52218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358846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9639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ED50BB-9938-4958-ACF3-3DD2ABEF2C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516EB9-FCA2-4438-98EB-59BE04AC3C1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2E6272-A3CC-4AB9-9DA2-ECC998FE5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88AE44-FE61-4949-B1D7-A22F6E76B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CB759-A80B-402B-9592-4DC3995D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38589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AC33A-2654-4D07-8A0D-3AD1FFCB6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02DC0-D5BD-4CC7-B833-BA3BFEAE8F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975888-B93F-49F5-8A69-2C00511DC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7BE509-A786-48DC-80FA-1E4C2B904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6E1B51-C837-4A22-AB12-21055F3B13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2286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3CF338-3078-4A19-8CA0-6B0B198A7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F470FE-8982-4EAD-B101-C8FF16FC1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C20C1-5F2B-4528-B4B1-9BB42FB08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02CABF-69AD-4BD8-9C18-072D2B195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A790493-36B0-437C-B153-F2A2F5186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39335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F0FBFF-7BBC-41C5-8661-45E62004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CE8B72-5509-40C1-8606-6947F1D909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45C56CA-B1E9-4D5F-8868-CCFDACDF45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49D1AD-EA99-4EF3-86D7-70C6C4A6F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B91B4A-ABE3-4699-A315-B167F00B2B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7B2D8AD-27CD-4010-B9D8-6F0F43406E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67006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2AF9F7-E92E-4E1A-8DC4-48F5C1F20A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2AEF68B-713B-4003-A138-4D24B46AA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69BFC5-1A68-49EA-89A3-08D24A4DE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97A59A-FDB8-44C7-8974-161CFC1713A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CDA72C-1FDF-4D3C-A016-7D19679C2D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A5626F-4DA9-416A-A68F-43036AE8B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11EC45-70C7-410E-A0DC-F2EE40E2A8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E26EFEA-73C3-40B8-98BF-A1F39CB75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49862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11A396-8030-411E-B560-3725009274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A65C3D-E601-42E7-A71B-32B852BF51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DA3299D-F48C-4182-9944-50CF9B877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D54F88-0784-4E29-B071-93D3302241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80856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41578B-DFDA-49E9-84CE-5FF8DDFB4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146302E-26F7-417E-A9EB-1C8373018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A8D2BA-2385-47F1-8E89-D816CBEB3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2654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2121A-C2DC-40FB-A647-4AD8566EB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C4B9E0-A19A-4870-BA1D-3298D950C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3C0EB8-FC1F-471A-97D7-BB2D60B1C3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223B42-A846-43BD-9AAD-2E24A88ED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C45026-FE01-483C-9BDF-62CB7AE8E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881998-B493-4BC6-B8DD-EF346FDA6F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894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027322-13AA-4250-BE18-3575A73873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C46482-68B4-4ACC-8F7D-379C48F7C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CCC9E-715A-4C22-B3EF-F0A8DD2B44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8B1558-510D-4EFA-8C56-24A52B08D8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9A235-6CBB-4649-B31D-C424D923F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08BC1-1919-452C-B007-0A8930D76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3649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CFB2F1-A7BE-443C-90A4-300D3C2168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374585-CCD9-44C0-A8BA-517E69A86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265184-EFAC-4E7C-97CA-FC4B7645B9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153A81-B338-4EF9-ACBC-A371BA56F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D2925E-548A-4E9E-A5A7-EA7C190A1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66769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F05DE64-4CD1-4A85-BECD-A1E696A98EC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CD0C31-E0B3-40D4-A55A-290A153039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9F7440-525A-4874-96D9-33C40953F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C492D6-A6D8-4B81-8A5B-9ED63941FB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060AAB-3EDE-407E-A6D6-B7ADB29AD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930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0996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60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0CAD87-838B-431F-BB35-C0BE08769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A0FF46-F789-4FCE-892E-85B26741F4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B1C365-4681-469A-AF8F-558DFE0627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73ECAF-29A6-42B4-B150-38BE3D615D6D}" type="datetimeFigureOut">
              <a:rPr lang="en-GB" smtClean="0"/>
              <a:t>19/12/2023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9E746A-2CA8-4751-BEDA-F934CDBD9E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250C18-BC05-4284-9EE1-60C7C942DD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863989-3DD5-4214-8B0C-41B3BA205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1464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14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png"/><Relationship Id="rId7" Type="http://schemas.openxmlformats.org/officeDocument/2006/relationships/image" Target="../media/image22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8.png"/><Relationship Id="rId5" Type="http://schemas.openxmlformats.org/officeDocument/2006/relationships/image" Target="../media/image20.svg"/><Relationship Id="rId10" Type="http://schemas.openxmlformats.org/officeDocument/2006/relationships/image" Target="../media/image17.svg"/><Relationship Id="rId4" Type="http://schemas.openxmlformats.org/officeDocument/2006/relationships/image" Target="../media/image7.png"/><Relationship Id="rId9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6.sv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3.png"/><Relationship Id="rId5" Type="http://schemas.openxmlformats.org/officeDocument/2006/relationships/image" Target="../media/image17.sv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4.sv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.png"/><Relationship Id="rId5" Type="http://schemas.openxmlformats.org/officeDocument/2006/relationships/image" Target="../media/image34.sv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.png"/><Relationship Id="rId5" Type="http://schemas.openxmlformats.org/officeDocument/2006/relationships/image" Target="../media/image21.png"/><Relationship Id="rId4" Type="http://schemas.openxmlformats.org/officeDocument/2006/relationships/image" Target="../media/image37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7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5.png"/><Relationship Id="rId5" Type="http://schemas.openxmlformats.org/officeDocument/2006/relationships/image" Target="../media/image40.svg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3413AA3-618C-4E33-8970-89EE42658359}"/>
              </a:ext>
            </a:extLst>
          </p:cNvPr>
          <p:cNvSpPr txBox="1"/>
          <p:nvPr/>
        </p:nvSpPr>
        <p:spPr>
          <a:xfrm>
            <a:off x="1631577" y="3155576"/>
            <a:ext cx="90134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/>
                <a:ea typeface="+mn-ea"/>
                <a:cs typeface="+mn-cs"/>
              </a:rPr>
              <a:t>Quick task: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Open Sans" panose="020B0606030504020204"/>
                <a:ea typeface="+mn-ea"/>
                <a:cs typeface="+mn-cs"/>
              </a:rPr>
              <a:t>Recording your post 18 intentions</a:t>
            </a:r>
            <a:endParaRPr kumimoji="0" lang="en-GB" sz="5600" b="0" i="1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anose="020B0606030504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0731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Post 18 intentions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602901" y="1890681"/>
            <a:ext cx="11100318" cy="111491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After logging into your Unifrog account, scroll down to ‘Making applications.’</a:t>
            </a:r>
          </a:p>
          <a:p>
            <a:pPr marL="342900" marR="0" lvl="0" indent="-34290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Click ‘Start’ on the ‘Post 18 Intentions’ tile.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EDC0E12-E221-5283-62BA-0AC77CE22E17}"/>
              </a:ext>
            </a:extLst>
          </p:cNvPr>
          <p:cNvGrpSpPr/>
          <p:nvPr/>
        </p:nvGrpSpPr>
        <p:grpSpPr>
          <a:xfrm>
            <a:off x="488756" y="1006502"/>
            <a:ext cx="11214463" cy="726633"/>
            <a:chOff x="567073" y="1022311"/>
            <a:chExt cx="11214463" cy="726633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5C97250-E0B2-7C94-6A19-CF0360CCB817}"/>
                </a:ext>
              </a:extLst>
            </p:cNvPr>
            <p:cNvSpPr txBox="1"/>
            <p:nvPr/>
          </p:nvSpPr>
          <p:spPr>
            <a:xfrm>
              <a:off x="827415" y="1109099"/>
              <a:ext cx="10954121" cy="553059"/>
            </a:xfrm>
            <a:prstGeom prst="roundRect">
              <a:avLst/>
            </a:prstGeom>
            <a:solidFill>
              <a:srgbClr val="C9F0EF"/>
            </a:solidFill>
            <a:ln w="38100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2200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The next few slides will show you how to use the Post 18 intentions tool. </a:t>
              </a:r>
            </a:p>
          </p:txBody>
        </p:sp>
        <p:pic>
          <p:nvPicPr>
            <p:cNvPr id="23" name="Graphic 22" descr="Information with solid fill">
              <a:extLst>
                <a:ext uri="{FF2B5EF4-FFF2-40B4-BE49-F238E27FC236}">
                  <a16:creationId xmlns:a16="http://schemas.microsoft.com/office/drawing/2014/main" id="{28BE3DF7-6555-CC0E-5BC9-B2C4103D6E4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4"/>
                </a:ext>
              </a:extLst>
            </a:blip>
            <a:stretch>
              <a:fillRect/>
            </a:stretch>
          </p:blipFill>
          <p:spPr>
            <a:xfrm>
              <a:off x="567073" y="1022311"/>
              <a:ext cx="726633" cy="726633"/>
            </a:xfrm>
            <a:prstGeom prst="rect">
              <a:avLst/>
            </a:prstGeom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55FC10DC-8728-C349-2168-E104C58D51A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53633" y="3163142"/>
            <a:ext cx="6684733" cy="287189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0175B56-88E1-D33B-B160-16D64A787CDB}"/>
              </a:ext>
            </a:extLst>
          </p:cNvPr>
          <p:cNvSpPr txBox="1"/>
          <p:nvPr/>
        </p:nvSpPr>
        <p:spPr>
          <a:xfrm>
            <a:off x="3069464" y="3950080"/>
            <a:ext cx="2880000" cy="1512000"/>
          </a:xfrm>
          <a:prstGeom prst="rect">
            <a:avLst/>
          </a:prstGeom>
          <a:noFill/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26" name="Graphic 25" descr="Cursor with solid fill">
            <a:extLst>
              <a:ext uri="{FF2B5EF4-FFF2-40B4-BE49-F238E27FC236}">
                <a16:creationId xmlns:a16="http://schemas.microsoft.com/office/drawing/2014/main" id="{7E4A338C-AF6B-3771-FADE-FF45B779E83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3695807" y="4992541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1849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Post 18 intentions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733033" y="1006502"/>
            <a:ext cx="10725933" cy="73940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0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do you plan to do after college/sixth form?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7478FC7-CBA4-E477-A550-15CA7D4A11E1}"/>
              </a:ext>
            </a:extLst>
          </p:cNvPr>
          <p:cNvSpPr txBox="1"/>
          <p:nvPr/>
        </p:nvSpPr>
        <p:spPr>
          <a:xfrm>
            <a:off x="6526966" y="2972724"/>
            <a:ext cx="4932000" cy="828000"/>
          </a:xfrm>
          <a:prstGeom prst="roundRect">
            <a:avLst/>
          </a:prstGeom>
          <a:solidFill>
            <a:srgbClr val="CDF3E6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Job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7E442F3-9052-44E3-182D-8475241B1A03}"/>
              </a:ext>
            </a:extLst>
          </p:cNvPr>
          <p:cNvSpPr txBox="1"/>
          <p:nvPr/>
        </p:nvSpPr>
        <p:spPr>
          <a:xfrm>
            <a:off x="733032" y="1975606"/>
            <a:ext cx="4932000" cy="828000"/>
          </a:xfrm>
          <a:prstGeom prst="roundRect">
            <a:avLst/>
          </a:prstGeom>
          <a:solidFill>
            <a:srgbClr val="FFD5E4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UK University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269A3C-D2F2-572E-26D2-A80840B49326}"/>
              </a:ext>
            </a:extLst>
          </p:cNvPr>
          <p:cNvSpPr txBox="1"/>
          <p:nvPr/>
        </p:nvSpPr>
        <p:spPr>
          <a:xfrm>
            <a:off x="733032" y="2972724"/>
            <a:ext cx="4932000" cy="828000"/>
          </a:xfrm>
          <a:prstGeom prst="roundRect">
            <a:avLst/>
          </a:prstGeom>
          <a:solidFill>
            <a:srgbClr val="FFF2CC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FE Course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6E117A-416C-0EEE-1047-A731BCCD3024}"/>
              </a:ext>
            </a:extLst>
          </p:cNvPr>
          <p:cNvSpPr txBox="1"/>
          <p:nvPr/>
        </p:nvSpPr>
        <p:spPr>
          <a:xfrm>
            <a:off x="733032" y="3979216"/>
            <a:ext cx="4932000" cy="828000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Non-UK University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5B14A7B-DE39-9A48-1FDB-EEF530FB8F0B}"/>
              </a:ext>
            </a:extLst>
          </p:cNvPr>
          <p:cNvSpPr txBox="1"/>
          <p:nvPr/>
        </p:nvSpPr>
        <p:spPr>
          <a:xfrm>
            <a:off x="6526965" y="1966232"/>
            <a:ext cx="4932000" cy="828000"/>
          </a:xfrm>
          <a:prstGeom prst="roundRect">
            <a:avLst/>
          </a:prstGeom>
          <a:solidFill>
            <a:srgbClr val="FFE4CC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Apprenticeship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4DFC442-4EB6-A6EF-0C71-B46C8E67FA89}"/>
              </a:ext>
            </a:extLst>
          </p:cNvPr>
          <p:cNvSpPr txBox="1"/>
          <p:nvPr/>
        </p:nvSpPr>
        <p:spPr>
          <a:xfrm>
            <a:off x="6526965" y="3979216"/>
            <a:ext cx="4932000" cy="828000"/>
          </a:xfrm>
          <a:prstGeom prst="roundRect">
            <a:avLst/>
          </a:prstGeom>
          <a:solidFill>
            <a:srgbClr val="DAE9F6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Other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2954821-844A-850E-79B2-DA3150B97B92}"/>
              </a:ext>
            </a:extLst>
          </p:cNvPr>
          <p:cNvSpPr txBox="1"/>
          <p:nvPr/>
        </p:nvSpPr>
        <p:spPr>
          <a:xfrm>
            <a:off x="3629999" y="4985708"/>
            <a:ext cx="4932000" cy="828000"/>
          </a:xfrm>
          <a:prstGeom prst="roundRect">
            <a:avLst/>
          </a:prstGeom>
          <a:solidFill>
            <a:srgbClr val="ECDFF5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 don’t know</a:t>
            </a:r>
          </a:p>
        </p:txBody>
      </p:sp>
    </p:spTree>
    <p:extLst>
      <p:ext uri="{BB962C8B-B14F-4D97-AF65-F5344CB8AC3E}">
        <p14:creationId xmlns:p14="http://schemas.microsoft.com/office/powerpoint/2010/main" val="1213595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9" grpId="0" animBg="1"/>
      <p:bldP spid="10" grpId="0" animBg="1"/>
      <p:bldP spid="11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Post 18 intentions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5569586" y="1714151"/>
            <a:ext cx="6311318" cy="1154778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To get started, enter your dream career!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7B7088D-1F4E-7464-6A0F-B4E3A1E73BF4}"/>
              </a:ext>
            </a:extLst>
          </p:cNvPr>
          <p:cNvSpPr txBox="1"/>
          <p:nvPr/>
        </p:nvSpPr>
        <p:spPr>
          <a:xfrm>
            <a:off x="8725245" y="4346210"/>
            <a:ext cx="2396240" cy="742988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Then click ‘next.’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641BFEC-9CCC-60BB-A708-F0DEE52D07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310" y="1006502"/>
            <a:ext cx="4978656" cy="29719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Graphic 11" descr="Aspiration with solid fill">
            <a:extLst>
              <a:ext uri="{FF2B5EF4-FFF2-40B4-BE49-F238E27FC236}">
                <a16:creationId xmlns:a16="http://schemas.microsoft.com/office/drawing/2014/main" id="{67FA00EC-EDAB-ABDE-1A70-1371B0F7351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315856" y="2469688"/>
            <a:ext cx="914400" cy="914400"/>
          </a:xfrm>
          <a:prstGeom prst="rect">
            <a:avLst/>
          </a:prstGeom>
        </p:spPr>
      </p:pic>
      <p:pic>
        <p:nvPicPr>
          <p:cNvPr id="15" name="Graphic 14" descr="Briefcase with solid fill">
            <a:extLst>
              <a:ext uri="{FF2B5EF4-FFF2-40B4-BE49-F238E27FC236}">
                <a16:creationId xmlns:a16="http://schemas.microsoft.com/office/drawing/2014/main" id="{83902F8D-F3FD-37D4-9E16-4882562BC76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10867136" y="1183338"/>
            <a:ext cx="914400" cy="9144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7A3F9AE-8D3A-52AF-4F2B-0631AB887FD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466756" y="3483468"/>
            <a:ext cx="4413058" cy="2417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Graphic 5" descr="Cursor with solid fill">
            <a:extLst>
              <a:ext uri="{FF2B5EF4-FFF2-40B4-BE49-F238E27FC236}">
                <a16:creationId xmlns:a16="http://schemas.microsoft.com/office/drawing/2014/main" id="{106A6ABF-4EA6-7A6A-FCDE-604CEE20E3D6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 rot="1173288">
            <a:off x="4663881" y="5535651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4911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Post 18 intentions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7246620" y="1850064"/>
            <a:ext cx="4534916" cy="2786796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You’ll then be able to enter your </a:t>
            </a:r>
            <a:r>
              <a:rPr lang="en-GB" sz="2200" b="1" dirty="0">
                <a:solidFill>
                  <a:srgbClr val="95414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 A</a:t>
            </a:r>
            <a:r>
              <a:rPr lang="en-GB" sz="2200" dirty="0">
                <a:solidFill>
                  <a:srgbClr val="95414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2200" b="1" dirty="0">
                <a:solidFill>
                  <a:srgbClr val="95414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Pathway</a:t>
            </a:r>
            <a:r>
              <a:rPr lang="en-GB" sz="2200" dirty="0">
                <a:solidFill>
                  <a:srgbClr val="95414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(your first choice) and your </a:t>
            </a:r>
            <a:r>
              <a:rPr lang="en-GB" sz="2200" b="1" dirty="0">
                <a:solidFill>
                  <a:srgbClr val="B78C37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 B Pathway</a:t>
            </a:r>
            <a:r>
              <a:rPr lang="en-GB" sz="2200" dirty="0">
                <a:solidFill>
                  <a:srgbClr val="B78C37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(your backup).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093298D-3C07-850C-5F10-1D77876F79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5844"/>
          <a:stretch/>
        </p:blipFill>
        <p:spPr>
          <a:xfrm>
            <a:off x="327712" y="1701208"/>
            <a:ext cx="6636091" cy="30845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Graphic 4" descr="Decision chart with solid fill">
            <a:extLst>
              <a:ext uri="{FF2B5EF4-FFF2-40B4-BE49-F238E27FC236}">
                <a16:creationId xmlns:a16="http://schemas.microsoft.com/office/drawing/2014/main" id="{9703175C-6843-486E-A44B-36C89073139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11091838" y="439455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2589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Post 18 intentions tool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7EAC64-B777-B0A6-1F47-0BBA4F5A5848}"/>
              </a:ext>
            </a:extLst>
          </p:cNvPr>
          <p:cNvSpPr txBox="1"/>
          <p:nvPr/>
        </p:nvSpPr>
        <p:spPr>
          <a:xfrm>
            <a:off x="680712" y="4487488"/>
            <a:ext cx="10830575" cy="959828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You’ll then see further questions related to your selected pathway.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8B9B281-5400-CDFF-F505-0860623837EE}"/>
              </a:ext>
            </a:extLst>
          </p:cNvPr>
          <p:cNvSpPr txBox="1"/>
          <p:nvPr/>
        </p:nvSpPr>
        <p:spPr>
          <a:xfrm>
            <a:off x="835313" y="1410684"/>
            <a:ext cx="5260687" cy="2227164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b="1" dirty="0">
                <a:solidFill>
                  <a:srgbClr val="95414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 A Pathway: 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Select the pathway you’d like to follow from the dropdown list and then click ‘Save.’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976D528-E395-A75C-1DC7-A78479D43910}"/>
              </a:ext>
            </a:extLst>
          </p:cNvPr>
          <p:cNvGrpSpPr/>
          <p:nvPr/>
        </p:nvGrpSpPr>
        <p:grpSpPr>
          <a:xfrm>
            <a:off x="6492337" y="1449783"/>
            <a:ext cx="4908292" cy="2190863"/>
            <a:chOff x="6234240" y="1158903"/>
            <a:chExt cx="4908292" cy="2190863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961E2B5A-D681-948F-200F-BDEF95565C5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34240" y="1158903"/>
              <a:ext cx="4864350" cy="219086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3" name="Graphic 12" descr="Cursor with solid fill">
              <a:extLst>
                <a:ext uri="{FF2B5EF4-FFF2-40B4-BE49-F238E27FC236}">
                  <a16:creationId xmlns:a16="http://schemas.microsoft.com/office/drawing/2014/main" id="{BB542D06-16F3-1A5B-914F-15485DC8FC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 rot="1173288">
              <a:off x="10591740" y="2422161"/>
              <a:ext cx="550792" cy="550792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A975866-33E7-1457-E1DF-579B22144F5A}"/>
              </a:ext>
            </a:extLst>
          </p:cNvPr>
          <p:cNvGrpSpPr/>
          <p:nvPr/>
        </p:nvGrpSpPr>
        <p:grpSpPr>
          <a:xfrm>
            <a:off x="6492337" y="1446985"/>
            <a:ext cx="4864350" cy="2240389"/>
            <a:chOff x="6234240" y="1158903"/>
            <a:chExt cx="4864350" cy="2240389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1251CC0C-6254-BDCF-0277-08E045B4E34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t="5173" b="4572"/>
            <a:stretch/>
          </p:blipFill>
          <p:spPr>
            <a:xfrm>
              <a:off x="6234240" y="1158903"/>
              <a:ext cx="4864350" cy="2190863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pic>
          <p:nvPicPr>
            <p:cNvPr id="18" name="Graphic 17" descr="Cursor with solid fill">
              <a:extLst>
                <a:ext uri="{FF2B5EF4-FFF2-40B4-BE49-F238E27FC236}">
                  <a16:creationId xmlns:a16="http://schemas.microsoft.com/office/drawing/2014/main" id="{2D5D5379-1C5F-9F32-4523-7351B2E093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xmlns="" r:embed="rId5"/>
                </a:ext>
              </a:extLst>
            </a:blip>
            <a:stretch>
              <a:fillRect/>
            </a:stretch>
          </p:blipFill>
          <p:spPr>
            <a:xfrm rot="1173288">
              <a:off x="7227742" y="2848500"/>
              <a:ext cx="550792" cy="55079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26526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Post 18 intentions tool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7EAC64-B777-B0A6-1F47-0BBA4F5A5848}"/>
              </a:ext>
            </a:extLst>
          </p:cNvPr>
          <p:cNvSpPr txBox="1"/>
          <p:nvPr/>
        </p:nvSpPr>
        <p:spPr>
          <a:xfrm>
            <a:off x="680712" y="4487488"/>
            <a:ext cx="10830575" cy="959828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You’ll then see further questions related to your selected pathway.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A566FA-2FD3-2533-0CB7-776E57411A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464" y="1104289"/>
            <a:ext cx="3553009" cy="3038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40A7616-E92E-8149-27FB-B0F6C308207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3221" y="1104289"/>
            <a:ext cx="3505555" cy="30381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C17AB79-52FD-60EF-4AF5-0EA2F84EC8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5981" y="1104289"/>
            <a:ext cx="3505555" cy="20618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902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EA5C42-65CD-1714-3BA6-789732581A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233" y="1641933"/>
            <a:ext cx="7272979" cy="33556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Post 18 intentions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8213374" y="1371600"/>
            <a:ext cx="3564393" cy="3896329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b="1" dirty="0">
                <a:solidFill>
                  <a:srgbClr val="B78C37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Path B Pathway: 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Repeat the process for your backup plan. You’ll then be able to compare both of your plans side by side.</a:t>
            </a:r>
            <a:endParaRPr lang="en-GB" sz="2200" b="1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1" name="Graphic 10" descr="Line arrow: Counter-clockwise curve with solid fill">
            <a:extLst>
              <a:ext uri="{FF2B5EF4-FFF2-40B4-BE49-F238E27FC236}">
                <a16:creationId xmlns:a16="http://schemas.microsoft.com/office/drawing/2014/main" id="{7B270D29-1178-34E0-3441-F19214AB307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4161722" flipV="1">
            <a:off x="7819017" y="4589503"/>
            <a:ext cx="9144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7079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DB7FA2F-CF7A-48AA-E26F-08F32B5FBF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4796" y="1307412"/>
            <a:ext cx="6390968" cy="18265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Post 18 intentions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336236" y="1135729"/>
            <a:ext cx="4539839" cy="2151180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Finally, you can add some notes for your teachers to read before clicking ‘next’. </a:t>
            </a:r>
          </a:p>
        </p:txBody>
      </p:sp>
      <p:pic>
        <p:nvPicPr>
          <p:cNvPr id="11" name="Graphic 10" descr="Line arrow: Counter-clockwise curve with solid fill">
            <a:extLst>
              <a:ext uri="{FF2B5EF4-FFF2-40B4-BE49-F238E27FC236}">
                <a16:creationId xmlns:a16="http://schemas.microsoft.com/office/drawing/2014/main" id="{7B270D29-1178-34E0-3441-F19214AB307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13752561" flipV="1">
            <a:off x="4484619" y="2031959"/>
            <a:ext cx="914400" cy="9144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DB42B03-8A2D-96B3-53A9-85B56F88CC00}"/>
              </a:ext>
            </a:extLst>
          </p:cNvPr>
          <p:cNvSpPr txBox="1"/>
          <p:nvPr/>
        </p:nvSpPr>
        <p:spPr>
          <a:xfrm>
            <a:off x="728572" y="3628309"/>
            <a:ext cx="3353814" cy="993076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Why do you want to follow these pathways?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A468596-93CF-4C10-2C80-6513FCEDFF15}"/>
              </a:ext>
            </a:extLst>
          </p:cNvPr>
          <p:cNvSpPr txBox="1"/>
          <p:nvPr/>
        </p:nvSpPr>
        <p:spPr>
          <a:xfrm>
            <a:off x="4419093" y="3628309"/>
            <a:ext cx="3353814" cy="993076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Have you considered any other pathways?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6A0A20-13FC-460E-A04E-D3A48A0F85DA}"/>
              </a:ext>
            </a:extLst>
          </p:cNvPr>
          <p:cNvSpPr txBox="1"/>
          <p:nvPr/>
        </p:nvSpPr>
        <p:spPr>
          <a:xfrm>
            <a:off x="728572" y="4809175"/>
            <a:ext cx="3353814" cy="993076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 you need any support with your applications?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523374B-BEF9-12D8-9F59-1C50EFEE6ACC}"/>
              </a:ext>
            </a:extLst>
          </p:cNvPr>
          <p:cNvSpPr txBox="1"/>
          <p:nvPr/>
        </p:nvSpPr>
        <p:spPr>
          <a:xfrm>
            <a:off x="8109614" y="3628309"/>
            <a:ext cx="3353814" cy="993076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 you need any further information?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FBCD15-29C3-8E19-D9F6-B0BF564DAD16}"/>
              </a:ext>
            </a:extLst>
          </p:cNvPr>
          <p:cNvSpPr txBox="1"/>
          <p:nvPr/>
        </p:nvSpPr>
        <p:spPr>
          <a:xfrm>
            <a:off x="4419093" y="4809175"/>
            <a:ext cx="3353814" cy="993076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Do you know what you need to do next?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FEC643-774A-72DB-6A07-C0A9BFB23DA8}"/>
              </a:ext>
            </a:extLst>
          </p:cNvPr>
          <p:cNvSpPr txBox="1"/>
          <p:nvPr/>
        </p:nvSpPr>
        <p:spPr>
          <a:xfrm>
            <a:off x="8109614" y="4809175"/>
            <a:ext cx="3353814" cy="993076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 you still contemplating your options?</a:t>
            </a:r>
          </a:p>
        </p:txBody>
      </p:sp>
      <p:pic>
        <p:nvPicPr>
          <p:cNvPr id="16" name="Graphic 15" descr="Cursor with solid fill">
            <a:extLst>
              <a:ext uri="{FF2B5EF4-FFF2-40B4-BE49-F238E27FC236}">
                <a16:creationId xmlns:a16="http://schemas.microsoft.com/office/drawing/2014/main" id="{55136E1A-CC90-5629-FDD3-B5D7FCECB224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5820604" y="2848310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2796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Using the Unifrog Post 18 intentions tool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5480361" y="1066923"/>
            <a:ext cx="5970612" cy="2888389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Once complete, you’ll see recommendations related to your </a:t>
            </a:r>
            <a:r>
              <a:rPr lang="en-GB" sz="2200" b="1" dirty="0">
                <a:solidFill>
                  <a:srgbClr val="95414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 A 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and </a:t>
            </a:r>
            <a:r>
              <a:rPr lang="en-GB" sz="2200" b="1" dirty="0">
                <a:solidFill>
                  <a:srgbClr val="B78C37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 B 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Pathways, including search tools and Know-how library guides.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07C5157-C0DC-A6C2-B2AE-C127C3F91AC2}"/>
              </a:ext>
            </a:extLst>
          </p:cNvPr>
          <p:cNvSpPr txBox="1"/>
          <p:nvPr/>
        </p:nvSpPr>
        <p:spPr>
          <a:xfrm>
            <a:off x="5480362" y="4499347"/>
            <a:ext cx="5970612" cy="993076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 anchor="ctr" anchorCtr="0">
            <a:no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You can also ask for feedback from a teacher or email your plans to someone else.</a:t>
            </a:r>
          </a:p>
        </p:txBody>
      </p:sp>
      <p:pic>
        <p:nvPicPr>
          <p:cNvPr id="17" name="Graphic 16" descr="Email with solid fill">
            <a:extLst>
              <a:ext uri="{FF2B5EF4-FFF2-40B4-BE49-F238E27FC236}">
                <a16:creationId xmlns:a16="http://schemas.microsoft.com/office/drawing/2014/main" id="{17A436B5-9780-989A-6BF9-670307B73194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10621634" y="5089036"/>
            <a:ext cx="702041" cy="70204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035B23-DE03-C21C-A0A3-1C6EAED37E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1026" y="1101419"/>
            <a:ext cx="3990994" cy="46551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Graphic 1" descr="Cursor with solid fill">
            <a:extLst>
              <a:ext uri="{FF2B5EF4-FFF2-40B4-BE49-F238E27FC236}">
                <a16:creationId xmlns:a16="http://schemas.microsoft.com/office/drawing/2014/main" id="{5FE15C41-F600-9067-7127-A79C357F78A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3253856" y="2129848"/>
            <a:ext cx="550792" cy="550792"/>
          </a:xfrm>
          <a:prstGeom prst="rect">
            <a:avLst/>
          </a:prstGeom>
        </p:spPr>
      </p:pic>
      <p:pic>
        <p:nvPicPr>
          <p:cNvPr id="6" name="Graphic 5" descr="Cursor with solid fill">
            <a:extLst>
              <a:ext uri="{FF2B5EF4-FFF2-40B4-BE49-F238E27FC236}">
                <a16:creationId xmlns:a16="http://schemas.microsoft.com/office/drawing/2014/main" id="{08FC688B-4F18-2E1B-67FF-161C9903B9E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3622741" y="2358629"/>
            <a:ext cx="550792" cy="550792"/>
          </a:xfrm>
          <a:prstGeom prst="rect">
            <a:avLst/>
          </a:prstGeom>
        </p:spPr>
      </p:pic>
      <p:pic>
        <p:nvPicPr>
          <p:cNvPr id="7" name="Graphic 6" descr="Cursor with solid fill">
            <a:extLst>
              <a:ext uri="{FF2B5EF4-FFF2-40B4-BE49-F238E27FC236}">
                <a16:creationId xmlns:a16="http://schemas.microsoft.com/office/drawing/2014/main" id="{5B598491-F426-2126-4852-DE8EF8D3B30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3248571" y="2587410"/>
            <a:ext cx="550792" cy="550792"/>
          </a:xfrm>
          <a:prstGeom prst="rect">
            <a:avLst/>
          </a:prstGeom>
        </p:spPr>
      </p:pic>
      <p:pic>
        <p:nvPicPr>
          <p:cNvPr id="9" name="Graphic 8" descr="Cursor with solid fill">
            <a:extLst>
              <a:ext uri="{FF2B5EF4-FFF2-40B4-BE49-F238E27FC236}">
                <a16:creationId xmlns:a16="http://schemas.microsoft.com/office/drawing/2014/main" id="{4685B303-F1BA-A345-C5B3-65DD66092B8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2516036" y="2801915"/>
            <a:ext cx="550792" cy="550792"/>
          </a:xfrm>
          <a:prstGeom prst="rect">
            <a:avLst/>
          </a:prstGeom>
        </p:spPr>
      </p:pic>
      <p:pic>
        <p:nvPicPr>
          <p:cNvPr id="10" name="Graphic 9" descr="Cursor with solid fill">
            <a:extLst>
              <a:ext uri="{FF2B5EF4-FFF2-40B4-BE49-F238E27FC236}">
                <a16:creationId xmlns:a16="http://schemas.microsoft.com/office/drawing/2014/main" id="{F8CDC838-978C-D8A8-0227-9AE13F76F1AD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1617759" y="4223951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834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209DD0-EBD4-89AB-4ACC-EDEA28E7CD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774" y="3421010"/>
            <a:ext cx="6684733" cy="2871898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B8E7B2B-E64E-404A-8345-4F0D5D231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5762" y="337314"/>
            <a:ext cx="11595774" cy="669188"/>
          </a:xfrm>
        </p:spPr>
        <p:txBody>
          <a:bodyPr>
            <a:normAutofit/>
          </a:bodyPr>
          <a:lstStyle/>
          <a:p>
            <a:r>
              <a:rPr lang="en-GB" sz="3200" b="1" dirty="0">
                <a:latin typeface="Open Sans" panose="020B0606030504020204"/>
              </a:rPr>
              <a:t>Recording your post 18 intentions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C97250-E0B2-7C94-6A19-CF0360CCB817}"/>
              </a:ext>
            </a:extLst>
          </p:cNvPr>
          <p:cNvSpPr txBox="1"/>
          <p:nvPr/>
        </p:nvSpPr>
        <p:spPr>
          <a:xfrm>
            <a:off x="242909" y="1119091"/>
            <a:ext cx="6976598" cy="553059"/>
          </a:xfrm>
          <a:prstGeom prst="roundRect">
            <a:avLst/>
          </a:prstGeom>
          <a:solidFill>
            <a:srgbClr val="C9F0EF"/>
          </a:solidFill>
          <a:ln w="38100"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GB" sz="2200" b="1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   Now it’s your turn to record your pathways!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9086F8-62BD-302B-5BD0-D45EAF864D0B}"/>
              </a:ext>
            </a:extLst>
          </p:cNvPr>
          <p:cNvSpPr txBox="1"/>
          <p:nvPr/>
        </p:nvSpPr>
        <p:spPr>
          <a:xfrm>
            <a:off x="846551" y="2155064"/>
            <a:ext cx="5769313" cy="1114915"/>
          </a:xfrm>
          <a:prstGeom prst="roundRect">
            <a:avLst/>
          </a:prstGeom>
          <a:solidFill>
            <a:schemeClr val="bg1">
              <a:lumMod val="95000"/>
            </a:schemeClr>
          </a:solidFill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576000" tIns="0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your </a:t>
            </a:r>
            <a:r>
              <a:rPr lang="en-GB" sz="2200" b="1" dirty="0">
                <a:solidFill>
                  <a:srgbClr val="95414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 A Pathway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?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  <a:defRPr/>
            </a:pP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is your </a:t>
            </a:r>
            <a:r>
              <a:rPr lang="en-GB" sz="2200" b="1" dirty="0">
                <a:solidFill>
                  <a:srgbClr val="B78C37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Plan B Pathway</a:t>
            </a:r>
            <a:r>
              <a:rPr lang="en-GB" sz="2200" dirty="0">
                <a:solidFill>
                  <a:prstClr val="black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?</a:t>
            </a:r>
          </a:p>
        </p:txBody>
      </p:sp>
      <p:pic>
        <p:nvPicPr>
          <p:cNvPr id="3" name="Graphic 2" descr="Lightbulb and gear with solid fill">
            <a:extLst>
              <a:ext uri="{FF2B5EF4-FFF2-40B4-BE49-F238E27FC236}">
                <a16:creationId xmlns:a16="http://schemas.microsoft.com/office/drawing/2014/main" id="{BA095135-167D-D01B-379D-F042CF720AA3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56529" y="1000679"/>
            <a:ext cx="726633" cy="726633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A141E8A5-7F09-AB5C-A7B5-FC868C0A6886}"/>
              </a:ext>
            </a:extLst>
          </p:cNvPr>
          <p:cNvGrpSpPr/>
          <p:nvPr/>
        </p:nvGrpSpPr>
        <p:grpSpPr>
          <a:xfrm>
            <a:off x="7565902" y="1119091"/>
            <a:ext cx="4202161" cy="4512399"/>
            <a:chOff x="7151505" y="1845573"/>
            <a:chExt cx="4202161" cy="4512399"/>
          </a:xfrm>
        </p:grpSpPr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C95EE0D9-5C29-9426-601C-1560EED92C15}"/>
                </a:ext>
              </a:extLst>
            </p:cNvPr>
            <p:cNvSpPr txBox="1"/>
            <p:nvPr/>
          </p:nvSpPr>
          <p:spPr>
            <a:xfrm>
              <a:off x="7151506" y="3825243"/>
              <a:ext cx="4202159" cy="553059"/>
            </a:xfrm>
            <a:prstGeom prst="roundRect">
              <a:avLst/>
            </a:prstGeom>
            <a:solidFill>
              <a:srgbClr val="CDF3E6"/>
            </a:solidFill>
            <a:ln w="38100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2200" b="1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Job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39F3923C-71AF-6601-D1AC-FF3FB7C44706}"/>
                </a:ext>
              </a:extLst>
            </p:cNvPr>
            <p:cNvSpPr txBox="1"/>
            <p:nvPr/>
          </p:nvSpPr>
          <p:spPr>
            <a:xfrm>
              <a:off x="7151506" y="1845573"/>
              <a:ext cx="4202160" cy="553059"/>
            </a:xfrm>
            <a:prstGeom prst="roundRect">
              <a:avLst/>
            </a:prstGeom>
            <a:solidFill>
              <a:srgbClr val="FFD5E4"/>
            </a:solidFill>
            <a:ln w="38100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2200" b="1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UK University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1CC15AC0-250B-D120-8164-93461031A4F7}"/>
                </a:ext>
              </a:extLst>
            </p:cNvPr>
            <p:cNvSpPr txBox="1"/>
            <p:nvPr/>
          </p:nvSpPr>
          <p:spPr>
            <a:xfrm>
              <a:off x="7151506" y="3165353"/>
              <a:ext cx="4202160" cy="553059"/>
            </a:xfrm>
            <a:prstGeom prst="roundRect">
              <a:avLst/>
            </a:prstGeom>
            <a:solidFill>
              <a:srgbClr val="FFF2CC"/>
            </a:solidFill>
            <a:ln w="38100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2200" b="1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FE Course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456B5CB6-9B33-7588-A9B0-0F18549573FB}"/>
                </a:ext>
              </a:extLst>
            </p:cNvPr>
            <p:cNvSpPr txBox="1"/>
            <p:nvPr/>
          </p:nvSpPr>
          <p:spPr>
            <a:xfrm>
              <a:off x="7151506" y="4485133"/>
              <a:ext cx="4202159" cy="553059"/>
            </a:xfrm>
            <a:prstGeom prst="roundRect">
              <a:avLst/>
            </a:prstGeom>
            <a:solidFill>
              <a:srgbClr val="C9F0EF"/>
            </a:solidFill>
            <a:ln w="38100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2200" b="1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Non-UK University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4548EE4-53D6-B580-E999-347EBCA98350}"/>
                </a:ext>
              </a:extLst>
            </p:cNvPr>
            <p:cNvSpPr txBox="1"/>
            <p:nvPr/>
          </p:nvSpPr>
          <p:spPr>
            <a:xfrm>
              <a:off x="7151506" y="2505463"/>
              <a:ext cx="4202160" cy="553059"/>
            </a:xfrm>
            <a:prstGeom prst="roundRect">
              <a:avLst/>
            </a:prstGeom>
            <a:solidFill>
              <a:srgbClr val="FFE4CC"/>
            </a:solidFill>
            <a:ln w="38100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2200" b="1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Apprenticeship</a:t>
              </a:r>
            </a:p>
          </p:txBody>
        </p:sp>
        <p:sp>
          <p:nvSpPr>
            <p:cNvPr id="5" name="TextBox 4">
              <a:extLst>
                <a:ext uri="{FF2B5EF4-FFF2-40B4-BE49-F238E27FC236}">
                  <a16:creationId xmlns:a16="http://schemas.microsoft.com/office/drawing/2014/main" id="{71DCFDBA-56F2-C3B4-F4A2-E788039C47AF}"/>
                </a:ext>
              </a:extLst>
            </p:cNvPr>
            <p:cNvSpPr txBox="1"/>
            <p:nvPr/>
          </p:nvSpPr>
          <p:spPr>
            <a:xfrm>
              <a:off x="7151505" y="5145023"/>
              <a:ext cx="4202159" cy="553059"/>
            </a:xfrm>
            <a:prstGeom prst="roundRect">
              <a:avLst/>
            </a:prstGeom>
            <a:solidFill>
              <a:srgbClr val="DAE9F6"/>
            </a:solidFill>
            <a:ln w="38100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2200" b="1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Other</a:t>
              </a:r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04626017-EC54-3994-D7BF-EE60B08F8BEC}"/>
                </a:ext>
              </a:extLst>
            </p:cNvPr>
            <p:cNvSpPr txBox="1"/>
            <p:nvPr/>
          </p:nvSpPr>
          <p:spPr>
            <a:xfrm>
              <a:off x="7151505" y="5804913"/>
              <a:ext cx="4202159" cy="553059"/>
            </a:xfrm>
            <a:prstGeom prst="roundRect">
              <a:avLst/>
            </a:prstGeom>
            <a:solidFill>
              <a:srgbClr val="ECDFF5"/>
            </a:solidFill>
            <a:ln w="38100">
              <a:noFill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 tIns="0" rtlCol="0">
              <a:spAutoFit/>
            </a:bodyPr>
            <a:lstStyle/>
            <a:p>
              <a:pPr marR="0" lvl="0" algn="ctr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lang="en-GB" sz="2200" b="1" dirty="0">
                  <a:solidFill>
                    <a:prstClr val="black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 don’t know</a:t>
              </a:r>
            </a:p>
          </p:txBody>
        </p:sp>
      </p:grpSp>
      <p:sp>
        <p:nvSpPr>
          <p:cNvPr id="14" name="TextBox 13">
            <a:extLst>
              <a:ext uri="{FF2B5EF4-FFF2-40B4-BE49-F238E27FC236}">
                <a16:creationId xmlns:a16="http://schemas.microsoft.com/office/drawing/2014/main" id="{067C87E7-61C0-5800-E3A6-E83D46D05C24}"/>
              </a:ext>
            </a:extLst>
          </p:cNvPr>
          <p:cNvSpPr txBox="1"/>
          <p:nvPr/>
        </p:nvSpPr>
        <p:spPr>
          <a:xfrm>
            <a:off x="846552" y="4196431"/>
            <a:ext cx="2874844" cy="1512000"/>
          </a:xfrm>
          <a:prstGeom prst="rect">
            <a:avLst/>
          </a:prstGeom>
          <a:noFill/>
          <a:ln w="38100">
            <a:solidFill>
              <a:srgbClr val="4BC7C8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tIns="0" rtlCol="0">
            <a:spAutoFit/>
          </a:bodyPr>
          <a:lstStyle/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R="0" lvl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lang="en-GB" sz="2200" dirty="0">
              <a:solidFill>
                <a:prstClr val="black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6" name="Graphic 15" descr="Cursor with solid fill">
            <a:extLst>
              <a:ext uri="{FF2B5EF4-FFF2-40B4-BE49-F238E27FC236}">
                <a16:creationId xmlns:a16="http://schemas.microsoft.com/office/drawing/2014/main" id="{A9D440B5-9AB1-D435-AB39-9257CE6ADA5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1173288">
            <a:off x="1478123" y="5254585"/>
            <a:ext cx="550792" cy="550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772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6873422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Unifrog t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3CC99"/>
      </a:accent1>
      <a:accent2>
        <a:srgbClr val="4BC7C8"/>
      </a:accent2>
      <a:accent3>
        <a:srgbClr val="FF7901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44474</TotalTime>
  <Words>1498</Words>
  <Application>Microsoft Office PowerPoint</Application>
  <PresentationFormat>Widescreen</PresentationFormat>
  <Paragraphs>202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Calibri</vt:lpstr>
      <vt:lpstr>Calibri Light</vt:lpstr>
      <vt:lpstr>Open Sans</vt:lpstr>
      <vt:lpstr>Arial</vt:lpstr>
      <vt:lpstr>1_Office Theme</vt:lpstr>
      <vt:lpstr>2_Office Theme</vt:lpstr>
      <vt:lpstr>Office Theme</vt:lpstr>
      <vt:lpstr>PowerPoint Presentation</vt:lpstr>
      <vt:lpstr>Using the Unifrog Post 18 intentions tool</vt:lpstr>
      <vt:lpstr>Using the Unifrog Post 18 intentions tool</vt:lpstr>
      <vt:lpstr>Using the Unifrog Post 18 intentions tool</vt:lpstr>
      <vt:lpstr>Using the Unifrog Post 18 intentions tool</vt:lpstr>
      <vt:lpstr>Using the Unifrog Post 18 intentions tool</vt:lpstr>
      <vt:lpstr>Using the Unifrog Post 18 intentions tool</vt:lpstr>
      <vt:lpstr>Using the Unifrog Post 18 intentions tool</vt:lpstr>
      <vt:lpstr>Using the Unifrog Post 18 intentions tool</vt:lpstr>
      <vt:lpstr>Using the Unifrog Post 18 intentions tool</vt:lpstr>
      <vt:lpstr>Recording your post 18 intentions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Teacher slide</dc:title>
  <dc:creator>Robyn Smith</dc:creator>
  <cp:lastModifiedBy>Jo Rich</cp:lastModifiedBy>
  <cp:revision>1441</cp:revision>
  <dcterms:created xsi:type="dcterms:W3CDTF">2018-10-19T14:26:26Z</dcterms:created>
  <dcterms:modified xsi:type="dcterms:W3CDTF">2023-12-19T11:16:29Z</dcterms:modified>
</cp:coreProperties>
</file>