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g70674f1def_0_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" name="Google Shape;36;g70674f1def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140993f938e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" name="Google Shape;42;g140993f938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70674f1def_0_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70674f1def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f69be6f57d_0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f69be6f57d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41f996eb4c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41f996eb4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641b7e8e86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641b7e8e8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f1c126a83a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f1c126a83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167de2d4c52_0_2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167de2d4c52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88218b33a7_0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88218b33a7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616dad5f81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1616dad5f8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70674f1def_0_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70674f1def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6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12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/>
          <p:nvPr>
            <p:ph type="ctrTitle"/>
          </p:nvPr>
        </p:nvSpPr>
        <p:spPr>
          <a:xfrm>
            <a:off x="642910" y="1744661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8890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4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8890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890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8890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8890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8890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8890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8890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8890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1357290" y="3500438"/>
            <a:ext cx="6400800" cy="78581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457200" marR="0" rtl="0" algn="ctr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b="0" i="0" sz="28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914400" marR="0" rtl="0" algn="ctr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b="0" i="0" sz="24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1371600" marR="0" rtl="0" algn="ctr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b="0" i="0" sz="20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1828800" marR="0" rtl="0" algn="ctr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b="0" i="0" sz="20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2286000" marR="0" rtl="0" algn="ctr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b="0" i="0" sz="20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2743200" marR="0" rtl="0" algn="ctr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b="0" i="0" sz="20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200400" marR="0" rtl="0" algn="ctr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b="0" i="0" sz="20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657600" marR="0" rtl="0" algn="ctr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b="0" i="0" sz="20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15" name="Google Shape;15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43042" y="5357826"/>
            <a:ext cx="6148598" cy="14287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" type="obj">
  <p:cSld name="OBJECT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oogle Shape;17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7043758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7043758" cy="497207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64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9pPr>
          </a:lstStyle>
          <a:p/>
        </p:txBody>
      </p:sp>
      <p:pic>
        <p:nvPicPr>
          <p:cNvPr id="20" name="Google Shape;20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86710" y="142852"/>
            <a:ext cx="1214446" cy="67919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Content">
  <p:cSld name="1_Title and Conten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oogle Shape;22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4"/>
          <p:cNvSpPr txBox="1"/>
          <p:nvPr>
            <p:ph type="title"/>
          </p:nvPr>
        </p:nvSpPr>
        <p:spPr>
          <a:xfrm>
            <a:off x="1643042" y="246050"/>
            <a:ext cx="7043758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" type="body"/>
          </p:nvPr>
        </p:nvSpPr>
        <p:spPr>
          <a:xfrm>
            <a:off x="1643042" y="1571612"/>
            <a:ext cx="7043758" cy="497207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64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solidFill>
                  <a:schemeClr val="lt1"/>
                </a:solidFill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9pPr>
          </a:lstStyle>
          <a:p/>
        </p:txBody>
      </p:sp>
      <p:pic>
        <p:nvPicPr>
          <p:cNvPr id="25" name="Google Shape;25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2844" y="142852"/>
            <a:ext cx="1214446" cy="67919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8890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8890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890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8890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8890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8890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8890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8890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8890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●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88900" lvl="0" marL="0" marR="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8890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890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8890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8890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8890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8890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8890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8890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8890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8890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8890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8890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8890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8890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8890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8890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8890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i="0" sz="1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-88900" lvl="0" marL="0" rtl="0" algn="r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t/>
            </a:r>
            <a:endParaRPr/>
          </a:p>
          <a:p>
            <a:pPr indent="-88900" lvl="1" marL="4572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88900" lvl="2" marL="914400" rtl="0" algn="l">
              <a:spcBef>
                <a:spcPts val="0"/>
              </a:spcBef>
              <a:spcAft>
                <a:spcPts val="0"/>
              </a:spcAft>
              <a:buSzPts val="1400"/>
              <a:buChar char="■"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88900" lvl="3" marL="13716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88900" lvl="4" marL="18288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88900" lvl="5" marL="2286000" rtl="0" algn="l">
              <a:spcBef>
                <a:spcPts val="0"/>
              </a:spcBef>
              <a:spcAft>
                <a:spcPts val="0"/>
              </a:spcAft>
              <a:buSzPts val="1400"/>
              <a:buChar char="■"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88900" lvl="6" marL="2743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88900" lvl="7" marL="3200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88900" lvl="8" marL="3657600" rtl="0" algn="l">
              <a:spcBef>
                <a:spcPts val="0"/>
              </a:spcBef>
              <a:spcAft>
                <a:spcPts val="0"/>
              </a:spcAft>
              <a:buSzPts val="1400"/>
              <a:buChar char="■"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ctrTitle"/>
          </p:nvPr>
        </p:nvSpPr>
        <p:spPr>
          <a:xfrm>
            <a:off x="712538" y="260613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Year 12 Information Evening</a:t>
            </a:r>
            <a:endParaRPr/>
          </a:p>
        </p:txBody>
      </p:sp>
      <p:sp>
        <p:nvSpPr>
          <p:cNvPr id="31" name="Google Shape;31;p5"/>
          <p:cNvSpPr txBox="1"/>
          <p:nvPr>
            <p:ph idx="1" type="subTitle"/>
          </p:nvPr>
        </p:nvSpPr>
        <p:spPr>
          <a:xfrm>
            <a:off x="1235750" y="3150725"/>
            <a:ext cx="6726000" cy="349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" name="Google Shape;32;p5"/>
          <p:cNvSpPr txBox="1"/>
          <p:nvPr/>
        </p:nvSpPr>
        <p:spPr>
          <a:xfrm>
            <a:off x="3019438" y="1730625"/>
            <a:ext cx="5941500" cy="217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FFFFFF"/>
                </a:solidFill>
              </a:rPr>
              <a:t>Welcome</a:t>
            </a:r>
            <a:endParaRPr b="1" sz="40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FFFF"/>
              </a:solidFill>
            </a:endParaRPr>
          </a:p>
        </p:txBody>
      </p:sp>
      <p:pic>
        <p:nvPicPr>
          <p:cNvPr id="33" name="Google Shape;33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56200" y="2684749"/>
            <a:ext cx="5467724" cy="396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/>
          <p:nvPr>
            <p:ph type="title"/>
          </p:nvPr>
        </p:nvSpPr>
        <p:spPr>
          <a:xfrm>
            <a:off x="457200" y="274638"/>
            <a:ext cx="70437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sixth form team</a:t>
            </a:r>
            <a:endParaRPr/>
          </a:p>
        </p:txBody>
      </p:sp>
      <p:sp>
        <p:nvSpPr>
          <p:cNvPr id="39" name="Google Shape;39;p6"/>
          <p:cNvSpPr txBox="1"/>
          <p:nvPr>
            <p:ph idx="1" type="body"/>
          </p:nvPr>
        </p:nvSpPr>
        <p:spPr>
          <a:xfrm>
            <a:off x="457200" y="1343625"/>
            <a:ext cx="7204500" cy="49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2100"/>
              <a:t>Liz Balmer - Head of Sixth Form</a:t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2100"/>
              <a:t>Julie Russell &amp; Sarai Davies- Sixth Form Office managers</a:t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2100"/>
              <a:t>Hazel Partridge - Attendance officer and iStudy mentor </a:t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2100"/>
              <a:t>Jo Rich - Careers advisor</a:t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2100"/>
              <a:t>Marie Hamm- Wellbeing support</a:t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2100"/>
              <a:t>Mara MacMaster  - Counsellor</a:t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 txBox="1"/>
          <p:nvPr>
            <p:ph type="title"/>
          </p:nvPr>
        </p:nvSpPr>
        <p:spPr>
          <a:xfrm>
            <a:off x="457200" y="274650"/>
            <a:ext cx="80640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Sixth Form pastoral team</a:t>
            </a:r>
            <a:endParaRPr/>
          </a:p>
        </p:txBody>
      </p:sp>
      <p:sp>
        <p:nvSpPr>
          <p:cNvPr id="45" name="Google Shape;45;p7"/>
          <p:cNvSpPr txBox="1"/>
          <p:nvPr>
            <p:ph idx="1" type="body"/>
          </p:nvPr>
        </p:nvSpPr>
        <p:spPr>
          <a:xfrm>
            <a:off x="457200" y="1417650"/>
            <a:ext cx="7043700" cy="49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Tutors and academic mentors: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Natasha Cook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Neil Matthews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Catherine Allison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Sam Buckley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ctrTitle"/>
          </p:nvPr>
        </p:nvSpPr>
        <p:spPr>
          <a:xfrm>
            <a:off x="491525" y="1142354"/>
            <a:ext cx="7772400" cy="429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/>
              <a:t>The basics</a:t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/>
              <a:t>Registration at 8.45</a:t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/>
              <a:t>Lessons end at 3.20</a:t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/>
              <a:t>Please call into the sixth form to report an absence.</a:t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/>
              <a:t>01594 838549</a:t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/>
              <a:t>Please always get in touch if there’s a problem.</a:t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400"/>
              <a:t>6thform@denemagna.gloucs.sch.uk</a:t>
            </a:r>
            <a:endParaRPr b="1"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1643042" y="246050"/>
            <a:ext cx="70437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Our priorities</a:t>
            </a:r>
            <a:endParaRPr/>
          </a:p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1643042" y="1571612"/>
            <a:ext cx="7043700" cy="49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Academic success - meet your maximum potential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Focus on the future - where are you going?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Growth - become a confident and </a:t>
            </a:r>
            <a:r>
              <a:rPr lang="en-US"/>
              <a:t>resilient</a:t>
            </a:r>
            <a:r>
              <a:rPr lang="en-US"/>
              <a:t>  adult.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0"/>
          <p:cNvSpPr txBox="1"/>
          <p:nvPr>
            <p:ph type="title"/>
          </p:nvPr>
        </p:nvSpPr>
        <p:spPr>
          <a:xfrm>
            <a:off x="457200" y="274638"/>
            <a:ext cx="70437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Attendance &amp; absence</a:t>
            </a:r>
            <a:endParaRPr/>
          </a:p>
        </p:txBody>
      </p:sp>
      <p:sp>
        <p:nvSpPr>
          <p:cNvPr id="62" name="Google Shape;62;p10"/>
          <p:cNvSpPr txBox="1"/>
          <p:nvPr>
            <p:ph idx="1" type="body"/>
          </p:nvPr>
        </p:nvSpPr>
        <p:spPr>
          <a:xfrm>
            <a:off x="457200" y="1600200"/>
            <a:ext cx="7290300" cy="49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Good attendance is key to good results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Unavoidable absence - call in to let us know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Attendance officer - Hazel Partridge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If attendance drops, we talk to you.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1"/>
          <p:cNvSpPr txBox="1"/>
          <p:nvPr>
            <p:ph type="title"/>
          </p:nvPr>
        </p:nvSpPr>
        <p:spPr>
          <a:xfrm>
            <a:off x="457200" y="274638"/>
            <a:ext cx="70437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Studying for A Levels</a:t>
            </a:r>
            <a:endParaRPr/>
          </a:p>
        </p:txBody>
      </p:sp>
      <p:sp>
        <p:nvSpPr>
          <p:cNvPr id="68" name="Google Shape;68;p11"/>
          <p:cNvSpPr txBox="1"/>
          <p:nvPr>
            <p:ph idx="1" type="body"/>
          </p:nvPr>
        </p:nvSpPr>
        <p:spPr>
          <a:xfrm>
            <a:off x="457200" y="1320650"/>
            <a:ext cx="8376300" cy="517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0000"/>
                </a:solidFill>
              </a:rPr>
              <a:t>•</a:t>
            </a:r>
            <a:r>
              <a:rPr b="1" lang="en-US" sz="2800">
                <a:solidFill>
                  <a:srgbClr val="EDEDED"/>
                </a:solidFill>
              </a:rPr>
              <a:t>Tough!   Greater quantity of work</a:t>
            </a:r>
            <a:endParaRPr b="1" sz="2800">
              <a:solidFill>
                <a:srgbClr val="EDEDED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EDEDED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0000"/>
                </a:solidFill>
              </a:rPr>
              <a:t>•</a:t>
            </a:r>
            <a:r>
              <a:rPr b="1" lang="en-US" sz="2800">
                <a:solidFill>
                  <a:srgbClr val="EDEDED"/>
                </a:solidFill>
              </a:rPr>
              <a:t>An expectation that students can demonstrate higher order skills</a:t>
            </a:r>
            <a:endParaRPr b="1" sz="2800">
              <a:solidFill>
                <a:srgbClr val="EDEDED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rgbClr val="EDEDED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0000"/>
                </a:solidFill>
              </a:rPr>
              <a:t>•</a:t>
            </a:r>
            <a:r>
              <a:rPr b="1" lang="en-US" sz="2800">
                <a:solidFill>
                  <a:srgbClr val="EDEDED"/>
                </a:solidFill>
              </a:rPr>
              <a:t>Greater amount of independent study</a:t>
            </a:r>
            <a:endParaRPr b="1" sz="2800">
              <a:solidFill>
                <a:srgbClr val="EDEDED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rgbClr val="EDEDED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0000"/>
                </a:solidFill>
              </a:rPr>
              <a:t>•</a:t>
            </a:r>
            <a:r>
              <a:rPr b="1" lang="en-US" sz="2800">
                <a:solidFill>
                  <a:srgbClr val="EDEDED"/>
                </a:solidFill>
              </a:rPr>
              <a:t>Lessons may be different – class sizes; expectations of teachers;   relationships</a:t>
            </a:r>
            <a:endParaRPr b="1" sz="2800">
              <a:solidFill>
                <a:srgbClr val="EDEDED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rgbClr val="EDEDED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0000"/>
                </a:solidFill>
              </a:rPr>
              <a:t>•</a:t>
            </a:r>
            <a:r>
              <a:rPr b="1" lang="en-US" sz="2800">
                <a:solidFill>
                  <a:srgbClr val="EDEDED"/>
                </a:solidFill>
              </a:rPr>
              <a:t>An emphasis on the future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/>
          <p:nvPr>
            <p:ph type="title"/>
          </p:nvPr>
        </p:nvSpPr>
        <p:spPr>
          <a:xfrm>
            <a:off x="457200" y="274650"/>
            <a:ext cx="75198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Achieving academic success</a:t>
            </a:r>
            <a:endParaRPr/>
          </a:p>
        </p:txBody>
      </p:sp>
      <p:sp>
        <p:nvSpPr>
          <p:cNvPr id="74" name="Google Shape;74;p12"/>
          <p:cNvSpPr txBox="1"/>
          <p:nvPr>
            <p:ph idx="1" type="body"/>
          </p:nvPr>
        </p:nvSpPr>
        <p:spPr>
          <a:xfrm>
            <a:off x="457200" y="1600200"/>
            <a:ext cx="7164900" cy="49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			Timetabled sessions:-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			9 sessions per A level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			3 hours iStudy per subject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			Enrichment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			Academic tutoring sessions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			Super-curricular experiences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			Free time for clubs, socialising 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278150" y="95350"/>
            <a:ext cx="7421400" cy="153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What do we know about each student?</a:t>
            </a:r>
            <a:endParaRPr/>
          </a:p>
        </p:txBody>
      </p:sp>
      <p:sp>
        <p:nvSpPr>
          <p:cNvPr id="80" name="Google Shape;80;p13"/>
          <p:cNvSpPr txBox="1"/>
          <p:nvPr/>
        </p:nvSpPr>
        <p:spPr>
          <a:xfrm>
            <a:off x="418300" y="1566800"/>
            <a:ext cx="7326300" cy="217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1275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2900"/>
              <a:buFont typeface="Calibri"/>
              <a:buChar char="●"/>
            </a:pPr>
            <a:r>
              <a:rPr lang="en-US"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Each is an individual</a:t>
            </a:r>
            <a:endParaRPr sz="2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27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900"/>
              <a:buFont typeface="Calibri"/>
              <a:buChar char="●"/>
            </a:pPr>
            <a:r>
              <a:rPr lang="en-US"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Your average GCSE results</a:t>
            </a:r>
            <a:endParaRPr sz="2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27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900"/>
              <a:buFont typeface="Calibri"/>
              <a:buChar char="●"/>
            </a:pPr>
            <a:r>
              <a:rPr lang="en-US"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Your subject specific outcomes</a:t>
            </a:r>
            <a:endParaRPr sz="2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27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900"/>
              <a:buFont typeface="Calibri"/>
              <a:buChar char="●"/>
            </a:pPr>
            <a:r>
              <a:rPr lang="en-US"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Other relevant key factors </a:t>
            </a:r>
            <a:endParaRPr sz="2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13"/>
          <p:cNvSpPr txBox="1"/>
          <p:nvPr/>
        </p:nvSpPr>
        <p:spPr>
          <a:xfrm>
            <a:off x="418300" y="3798050"/>
            <a:ext cx="7977900" cy="268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1275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Calibri"/>
              <a:buChar char="●"/>
            </a:pPr>
            <a:r>
              <a:rPr lang="en-US" sz="2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Each individual is different and target setting is not defining who anybody is or what they will achieve</a:t>
            </a:r>
            <a:endParaRPr sz="2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27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Calibri"/>
              <a:buChar char="●"/>
            </a:pPr>
            <a:r>
              <a:rPr lang="en-US" sz="2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Whatever their target grade, all grades are still possible</a:t>
            </a:r>
            <a:endParaRPr sz="29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4"/>
          <p:cNvSpPr txBox="1"/>
          <p:nvPr>
            <p:ph type="title"/>
          </p:nvPr>
        </p:nvSpPr>
        <p:spPr>
          <a:xfrm>
            <a:off x="457200" y="274638"/>
            <a:ext cx="70437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Approach to Learning</a:t>
            </a:r>
            <a:endParaRPr/>
          </a:p>
        </p:txBody>
      </p:sp>
      <p:sp>
        <p:nvSpPr>
          <p:cNvPr id="87" name="Google Shape;87;p14"/>
          <p:cNvSpPr txBox="1"/>
          <p:nvPr>
            <p:ph idx="1" type="body"/>
          </p:nvPr>
        </p:nvSpPr>
        <p:spPr>
          <a:xfrm>
            <a:off x="344575" y="1937250"/>
            <a:ext cx="7917000" cy="99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Independent   “above and beyond”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4"/>
          <p:cNvSpPr txBox="1"/>
          <p:nvPr>
            <p:ph idx="1" type="body"/>
          </p:nvPr>
        </p:nvSpPr>
        <p:spPr>
          <a:xfrm>
            <a:off x="395925" y="2931750"/>
            <a:ext cx="7917000" cy="99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Guided</a:t>
            </a:r>
            <a:r>
              <a:rPr lang="en-US"/>
              <a:t>   “keen to do well”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4"/>
          <p:cNvSpPr txBox="1"/>
          <p:nvPr>
            <p:ph idx="1" type="body"/>
          </p:nvPr>
        </p:nvSpPr>
        <p:spPr>
          <a:xfrm>
            <a:off x="344575" y="3926250"/>
            <a:ext cx="7917000" cy="99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Supported</a:t>
            </a:r>
            <a:r>
              <a:rPr lang="en-US"/>
              <a:t>   “</a:t>
            </a:r>
            <a:r>
              <a:rPr lang="en-US" sz="2700"/>
              <a:t>will do enough to get the job done</a:t>
            </a:r>
            <a:r>
              <a:rPr lang="en-US"/>
              <a:t>”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4"/>
          <p:cNvSpPr txBox="1"/>
          <p:nvPr>
            <p:ph idx="1" type="body"/>
          </p:nvPr>
        </p:nvSpPr>
        <p:spPr>
          <a:xfrm>
            <a:off x="344575" y="4920750"/>
            <a:ext cx="7917000" cy="99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Minimal</a:t>
            </a:r>
            <a:r>
              <a:rPr lang="en-US"/>
              <a:t>   “lacks drive and motivation”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5"/>
          <p:cNvSpPr txBox="1"/>
          <p:nvPr>
            <p:ph type="title"/>
          </p:nvPr>
        </p:nvSpPr>
        <p:spPr>
          <a:xfrm>
            <a:off x="457200" y="274638"/>
            <a:ext cx="70437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Wellbeing</a:t>
            </a:r>
            <a:endParaRPr/>
          </a:p>
        </p:txBody>
      </p:sp>
      <p:sp>
        <p:nvSpPr>
          <p:cNvPr id="96" name="Google Shape;96;p15"/>
          <p:cNvSpPr txBox="1"/>
          <p:nvPr>
            <p:ph idx="1" type="body"/>
          </p:nvPr>
        </p:nvSpPr>
        <p:spPr>
          <a:xfrm>
            <a:off x="505050" y="1350675"/>
            <a:ext cx="7290300" cy="516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Pastoral support - tutor team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Academic support - teachers, mentors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Wellbeing support - Marie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Counselling and external support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rPr lang="en-US"/>
              <a:t>Home/school relationship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 txBox="1"/>
          <p:nvPr>
            <p:ph type="title"/>
          </p:nvPr>
        </p:nvSpPr>
        <p:spPr>
          <a:xfrm>
            <a:off x="457200" y="274638"/>
            <a:ext cx="70437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An emphasis on the future</a:t>
            </a:r>
            <a:endParaRPr/>
          </a:p>
        </p:txBody>
      </p:sp>
      <p:sp>
        <p:nvSpPr>
          <p:cNvPr id="102" name="Google Shape;102;p16"/>
          <p:cNvSpPr txBox="1"/>
          <p:nvPr/>
        </p:nvSpPr>
        <p:spPr>
          <a:xfrm>
            <a:off x="466275" y="1468350"/>
            <a:ext cx="7887600" cy="12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200">
                <a:solidFill>
                  <a:schemeClr val="lt1"/>
                </a:solidFill>
              </a:rPr>
              <a:t>Unifrog - careers and universities platform</a:t>
            </a:r>
            <a:endParaRPr/>
          </a:p>
        </p:txBody>
      </p:sp>
      <p:sp>
        <p:nvSpPr>
          <p:cNvPr id="103" name="Google Shape;103;p16"/>
          <p:cNvSpPr txBox="1"/>
          <p:nvPr/>
        </p:nvSpPr>
        <p:spPr>
          <a:xfrm>
            <a:off x="524550" y="3158575"/>
            <a:ext cx="788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6"/>
          <p:cNvSpPr txBox="1"/>
          <p:nvPr/>
        </p:nvSpPr>
        <p:spPr>
          <a:xfrm>
            <a:off x="514850" y="2857500"/>
            <a:ext cx="81111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200">
                <a:solidFill>
                  <a:schemeClr val="lt1"/>
                </a:solidFill>
              </a:rPr>
              <a:t>UCAS - the Universities applications service</a:t>
            </a:r>
            <a:endParaRPr/>
          </a:p>
        </p:txBody>
      </p:sp>
      <p:sp>
        <p:nvSpPr>
          <p:cNvPr id="105" name="Google Shape;105;p16"/>
          <p:cNvSpPr txBox="1"/>
          <p:nvPr/>
        </p:nvSpPr>
        <p:spPr>
          <a:xfrm>
            <a:off x="427425" y="3861525"/>
            <a:ext cx="8392800" cy="14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200">
                <a:solidFill>
                  <a:schemeClr val="lt1"/>
                </a:solidFill>
              </a:rPr>
              <a:t>Apprenticeships </a:t>
            </a:r>
            <a:r>
              <a:rPr lang="en-US" sz="3200">
                <a:solidFill>
                  <a:schemeClr val="lt1"/>
                </a:solidFill>
              </a:rPr>
              <a:t>info</a:t>
            </a:r>
            <a:r>
              <a:rPr lang="en-US" sz="3200">
                <a:solidFill>
                  <a:schemeClr val="lt1"/>
                </a:solidFill>
              </a:rPr>
              <a:t> and </a:t>
            </a:r>
            <a:r>
              <a:rPr lang="en-US" sz="3200">
                <a:solidFill>
                  <a:schemeClr val="lt1"/>
                </a:solidFill>
              </a:rPr>
              <a:t>application</a:t>
            </a:r>
            <a:r>
              <a:rPr lang="en-US" sz="3200">
                <a:solidFill>
                  <a:schemeClr val="lt1"/>
                </a:solidFill>
              </a:rPr>
              <a:t> support</a:t>
            </a:r>
            <a:endParaRPr/>
          </a:p>
        </p:txBody>
      </p:sp>
      <p:sp>
        <p:nvSpPr>
          <p:cNvPr id="106" name="Google Shape;106;p16"/>
          <p:cNvSpPr txBox="1"/>
          <p:nvPr/>
        </p:nvSpPr>
        <p:spPr>
          <a:xfrm>
            <a:off x="485700" y="5135125"/>
            <a:ext cx="7965300" cy="14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200">
                <a:solidFill>
                  <a:schemeClr val="lt1"/>
                </a:solidFill>
              </a:rPr>
              <a:t>Open event and careers fair in the new year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