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9906000" cy="6858000" type="A4"/>
  <p:notesSz cx="6808788" cy="99409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F5FB"/>
    <a:srgbClr val="284780"/>
    <a:srgbClr val="244072"/>
    <a:srgbClr val="0F3F6B"/>
    <a:srgbClr val="3C4278"/>
    <a:srgbClr val="DDEAF7"/>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840" autoAdjust="0"/>
    <p:restoredTop sz="96144" autoAdjust="0"/>
  </p:normalViewPr>
  <p:slideViewPr>
    <p:cSldViewPr snapToGrid="0">
      <p:cViewPr varScale="1">
        <p:scale>
          <a:sx n="118" d="100"/>
          <a:sy n="118" d="100"/>
        </p:scale>
        <p:origin x="192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498"/>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600"/>
            </a:lvl1pPr>
            <a:lvl2pPr marL="495265" indent="0" algn="ctr">
              <a:buNone/>
              <a:defRPr sz="2165"/>
            </a:lvl2pPr>
            <a:lvl3pPr marL="990528" indent="0" algn="ctr">
              <a:buNone/>
              <a:defRPr sz="1951"/>
            </a:lvl3pPr>
            <a:lvl4pPr marL="1485792" indent="0" algn="ctr">
              <a:buNone/>
              <a:defRPr sz="1733"/>
            </a:lvl4pPr>
            <a:lvl5pPr marL="1981057" indent="0" algn="ctr">
              <a:buNone/>
              <a:defRPr sz="1733"/>
            </a:lvl5pPr>
            <a:lvl6pPr marL="2476320" indent="0" algn="ctr">
              <a:buNone/>
              <a:defRPr sz="1733"/>
            </a:lvl6pPr>
            <a:lvl7pPr marL="2971584" indent="0" algn="ctr">
              <a:buNone/>
              <a:defRPr sz="1733"/>
            </a:lvl7pPr>
            <a:lvl8pPr marL="3466849" indent="0" algn="ctr">
              <a:buNone/>
              <a:defRPr sz="1733"/>
            </a:lvl8pPr>
            <a:lvl9pPr marL="3962112" indent="0" algn="ctr">
              <a:buNone/>
              <a:defRPr sz="17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E5AE0CB-50F2-4FB1-8A3D-B89596336B54}" type="datetimeFigureOut">
              <a:rPr lang="en-GB" smtClean="0"/>
              <a:t>21/09/2019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C5D38F-7744-4D69-B257-367B679F4430}" type="slidenum">
              <a:rPr lang="en-GB" smtClean="0"/>
              <a:t>‹#›</a:t>
            </a:fld>
            <a:endParaRPr lang="en-GB"/>
          </a:p>
        </p:txBody>
      </p:sp>
    </p:spTree>
    <p:extLst>
      <p:ext uri="{BB962C8B-B14F-4D97-AF65-F5344CB8AC3E}">
        <p14:creationId xmlns:p14="http://schemas.microsoft.com/office/powerpoint/2010/main" val="3421397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5AE0CB-50F2-4FB1-8A3D-B89596336B54}" type="datetimeFigureOut">
              <a:rPr lang="en-GB" smtClean="0"/>
              <a:t>21/09/2019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C5D38F-7744-4D69-B257-367B679F4430}" type="slidenum">
              <a:rPr lang="en-GB" smtClean="0"/>
              <a:t>‹#›</a:t>
            </a:fld>
            <a:endParaRPr lang="en-GB"/>
          </a:p>
        </p:txBody>
      </p:sp>
    </p:spTree>
    <p:extLst>
      <p:ext uri="{BB962C8B-B14F-4D97-AF65-F5344CB8AC3E}">
        <p14:creationId xmlns:p14="http://schemas.microsoft.com/office/powerpoint/2010/main" val="3641747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81" y="1709740"/>
            <a:ext cx="8543925" cy="2852737"/>
          </a:xfrm>
        </p:spPr>
        <p:txBody>
          <a:bodyPr anchor="b"/>
          <a:lstStyle>
            <a:lvl1pPr>
              <a:defRPr sz="6498"/>
            </a:lvl1pPr>
          </a:lstStyle>
          <a:p>
            <a:r>
              <a:rPr lang="en-US"/>
              <a:t>Click to edit Master title style</a:t>
            </a:r>
            <a:endParaRPr lang="en-US" dirty="0"/>
          </a:p>
        </p:txBody>
      </p:sp>
      <p:sp>
        <p:nvSpPr>
          <p:cNvPr id="3" name="Text Placeholder 2"/>
          <p:cNvSpPr>
            <a:spLocks noGrp="1"/>
          </p:cNvSpPr>
          <p:nvPr>
            <p:ph type="body" idx="1"/>
          </p:nvPr>
        </p:nvSpPr>
        <p:spPr>
          <a:xfrm>
            <a:off x="675881" y="4589466"/>
            <a:ext cx="8543925" cy="1500187"/>
          </a:xfrm>
        </p:spPr>
        <p:txBody>
          <a:bodyPr/>
          <a:lstStyle>
            <a:lvl1pPr marL="0" indent="0">
              <a:buNone/>
              <a:defRPr sz="2600">
                <a:solidFill>
                  <a:schemeClr val="tx1"/>
                </a:solidFill>
              </a:defRPr>
            </a:lvl1pPr>
            <a:lvl2pPr marL="495265" indent="0">
              <a:buNone/>
              <a:defRPr sz="2165">
                <a:solidFill>
                  <a:schemeClr val="tx1">
                    <a:tint val="75000"/>
                  </a:schemeClr>
                </a:solidFill>
              </a:defRPr>
            </a:lvl2pPr>
            <a:lvl3pPr marL="990528" indent="0">
              <a:buNone/>
              <a:defRPr sz="1951">
                <a:solidFill>
                  <a:schemeClr val="tx1">
                    <a:tint val="75000"/>
                  </a:schemeClr>
                </a:solidFill>
              </a:defRPr>
            </a:lvl3pPr>
            <a:lvl4pPr marL="1485792" indent="0">
              <a:buNone/>
              <a:defRPr sz="1733">
                <a:solidFill>
                  <a:schemeClr val="tx1">
                    <a:tint val="75000"/>
                  </a:schemeClr>
                </a:solidFill>
              </a:defRPr>
            </a:lvl4pPr>
            <a:lvl5pPr marL="1981057" indent="0">
              <a:buNone/>
              <a:defRPr sz="1733">
                <a:solidFill>
                  <a:schemeClr val="tx1">
                    <a:tint val="75000"/>
                  </a:schemeClr>
                </a:solidFill>
              </a:defRPr>
            </a:lvl5pPr>
            <a:lvl6pPr marL="2476320" indent="0">
              <a:buNone/>
              <a:defRPr sz="1733">
                <a:solidFill>
                  <a:schemeClr val="tx1">
                    <a:tint val="75000"/>
                  </a:schemeClr>
                </a:solidFill>
              </a:defRPr>
            </a:lvl6pPr>
            <a:lvl7pPr marL="2971584" indent="0">
              <a:buNone/>
              <a:defRPr sz="1733">
                <a:solidFill>
                  <a:schemeClr val="tx1">
                    <a:tint val="75000"/>
                  </a:schemeClr>
                </a:solidFill>
              </a:defRPr>
            </a:lvl7pPr>
            <a:lvl8pPr marL="3466849" indent="0">
              <a:buNone/>
              <a:defRPr sz="1733">
                <a:solidFill>
                  <a:schemeClr val="tx1">
                    <a:tint val="75000"/>
                  </a:schemeClr>
                </a:solidFill>
              </a:defRPr>
            </a:lvl8pPr>
            <a:lvl9pPr marL="3962112" indent="0">
              <a:buNone/>
              <a:defRPr sz="17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E5AE0CB-50F2-4FB1-8A3D-B89596336B54}" type="datetimeFigureOut">
              <a:rPr lang="en-GB" smtClean="0"/>
              <a:t>21/09/2019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C5D38F-7744-4D69-B257-367B679F4430}" type="slidenum">
              <a:rPr lang="en-GB" smtClean="0"/>
              <a:t>‹#›</a:t>
            </a:fld>
            <a:endParaRPr lang="en-GB"/>
          </a:p>
        </p:txBody>
      </p:sp>
    </p:spTree>
    <p:extLst>
      <p:ext uri="{BB962C8B-B14F-4D97-AF65-F5344CB8AC3E}">
        <p14:creationId xmlns:p14="http://schemas.microsoft.com/office/powerpoint/2010/main" val="603948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E5AE0CB-50F2-4FB1-8A3D-B89596336B54}" type="datetimeFigureOut">
              <a:rPr lang="en-GB" smtClean="0"/>
              <a:t>21/09/2019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C5D38F-7744-4D69-B257-367B679F4430}" type="slidenum">
              <a:rPr lang="en-GB" smtClean="0"/>
              <a:t>‹#›</a:t>
            </a:fld>
            <a:endParaRPr lang="en-GB"/>
          </a:p>
        </p:txBody>
      </p:sp>
    </p:spTree>
    <p:extLst>
      <p:ext uri="{BB962C8B-B14F-4D97-AF65-F5344CB8AC3E}">
        <p14:creationId xmlns:p14="http://schemas.microsoft.com/office/powerpoint/2010/main" val="27156517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30"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30" y="1681164"/>
            <a:ext cx="4190702" cy="823912"/>
          </a:xfrm>
        </p:spPr>
        <p:txBody>
          <a:bodyPr anchor="b"/>
          <a:lstStyle>
            <a:lvl1pPr marL="0" indent="0">
              <a:buNone/>
              <a:defRPr sz="2600" b="1"/>
            </a:lvl1pPr>
            <a:lvl2pPr marL="495265" indent="0">
              <a:buNone/>
              <a:defRPr sz="2165" b="1"/>
            </a:lvl2pPr>
            <a:lvl3pPr marL="990528" indent="0">
              <a:buNone/>
              <a:defRPr sz="1951" b="1"/>
            </a:lvl3pPr>
            <a:lvl4pPr marL="1485792" indent="0">
              <a:buNone/>
              <a:defRPr sz="1733" b="1"/>
            </a:lvl4pPr>
            <a:lvl5pPr marL="1981057" indent="0">
              <a:buNone/>
              <a:defRPr sz="1733" b="1"/>
            </a:lvl5pPr>
            <a:lvl6pPr marL="2476320" indent="0">
              <a:buNone/>
              <a:defRPr sz="1733" b="1"/>
            </a:lvl6pPr>
            <a:lvl7pPr marL="2971584" indent="0">
              <a:buNone/>
              <a:defRPr sz="1733" b="1"/>
            </a:lvl7pPr>
            <a:lvl8pPr marL="3466849" indent="0">
              <a:buNone/>
              <a:defRPr sz="1733" b="1"/>
            </a:lvl8pPr>
            <a:lvl9pPr marL="3962112" indent="0">
              <a:buNone/>
              <a:defRPr sz="1733" b="1"/>
            </a:lvl9pPr>
          </a:lstStyle>
          <a:p>
            <a:pPr lvl="0"/>
            <a:r>
              <a:rPr lang="en-US"/>
              <a:t>Edit Master text styles</a:t>
            </a:r>
          </a:p>
        </p:txBody>
      </p:sp>
      <p:sp>
        <p:nvSpPr>
          <p:cNvPr id="4" name="Content Placeholder 3"/>
          <p:cNvSpPr>
            <a:spLocks noGrp="1"/>
          </p:cNvSpPr>
          <p:nvPr>
            <p:ph sz="half" idx="2"/>
          </p:nvPr>
        </p:nvSpPr>
        <p:spPr>
          <a:xfrm>
            <a:off x="682330" y="2505076"/>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5" y="1681164"/>
            <a:ext cx="4211340" cy="823912"/>
          </a:xfrm>
        </p:spPr>
        <p:txBody>
          <a:bodyPr anchor="b"/>
          <a:lstStyle>
            <a:lvl1pPr marL="0" indent="0">
              <a:buNone/>
              <a:defRPr sz="2600" b="1"/>
            </a:lvl1pPr>
            <a:lvl2pPr marL="495265" indent="0">
              <a:buNone/>
              <a:defRPr sz="2165" b="1"/>
            </a:lvl2pPr>
            <a:lvl3pPr marL="990528" indent="0">
              <a:buNone/>
              <a:defRPr sz="1951" b="1"/>
            </a:lvl3pPr>
            <a:lvl4pPr marL="1485792" indent="0">
              <a:buNone/>
              <a:defRPr sz="1733" b="1"/>
            </a:lvl4pPr>
            <a:lvl5pPr marL="1981057" indent="0">
              <a:buNone/>
              <a:defRPr sz="1733" b="1"/>
            </a:lvl5pPr>
            <a:lvl6pPr marL="2476320" indent="0">
              <a:buNone/>
              <a:defRPr sz="1733" b="1"/>
            </a:lvl6pPr>
            <a:lvl7pPr marL="2971584" indent="0">
              <a:buNone/>
              <a:defRPr sz="1733" b="1"/>
            </a:lvl7pPr>
            <a:lvl8pPr marL="3466849" indent="0">
              <a:buNone/>
              <a:defRPr sz="1733" b="1"/>
            </a:lvl8pPr>
            <a:lvl9pPr marL="3962112" indent="0">
              <a:buNone/>
              <a:defRPr sz="1733" b="1"/>
            </a:lvl9pPr>
          </a:lstStyle>
          <a:p>
            <a:pPr lvl="0"/>
            <a:r>
              <a:rPr lang="en-US"/>
              <a:t>Edit Master text styles</a:t>
            </a:r>
          </a:p>
        </p:txBody>
      </p:sp>
      <p:sp>
        <p:nvSpPr>
          <p:cNvPr id="6" name="Content Placeholder 5"/>
          <p:cNvSpPr>
            <a:spLocks noGrp="1"/>
          </p:cNvSpPr>
          <p:nvPr>
            <p:ph sz="quarter" idx="4"/>
          </p:nvPr>
        </p:nvSpPr>
        <p:spPr>
          <a:xfrm>
            <a:off x="5014915" y="2505076"/>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E5AE0CB-50F2-4FB1-8A3D-B89596336B54}" type="datetimeFigureOut">
              <a:rPr lang="en-GB" smtClean="0"/>
              <a:t>21/09/2019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BC5D38F-7744-4D69-B257-367B679F4430}" type="slidenum">
              <a:rPr lang="en-GB" smtClean="0"/>
              <a:t>‹#›</a:t>
            </a:fld>
            <a:endParaRPr lang="en-GB"/>
          </a:p>
        </p:txBody>
      </p:sp>
    </p:spTree>
    <p:extLst>
      <p:ext uri="{BB962C8B-B14F-4D97-AF65-F5344CB8AC3E}">
        <p14:creationId xmlns:p14="http://schemas.microsoft.com/office/powerpoint/2010/main" val="1600202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5AE0CB-50F2-4FB1-8A3D-B89596336B54}" type="datetimeFigureOut">
              <a:rPr lang="en-GB" smtClean="0"/>
              <a:t>21/09/2019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BC5D38F-7744-4D69-B257-367B679F4430}" type="slidenum">
              <a:rPr lang="en-GB" smtClean="0"/>
              <a:t>‹#›</a:t>
            </a:fld>
            <a:endParaRPr lang="en-GB"/>
          </a:p>
        </p:txBody>
      </p:sp>
    </p:spTree>
    <p:extLst>
      <p:ext uri="{BB962C8B-B14F-4D97-AF65-F5344CB8AC3E}">
        <p14:creationId xmlns:p14="http://schemas.microsoft.com/office/powerpoint/2010/main" val="35031201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5AE0CB-50F2-4FB1-8A3D-B89596336B54}" type="datetimeFigureOut">
              <a:rPr lang="en-GB" smtClean="0"/>
              <a:t>21/09/2019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BC5D38F-7744-4D69-B257-367B679F4430}" type="slidenum">
              <a:rPr lang="en-GB" smtClean="0"/>
              <a:t>‹#›</a:t>
            </a:fld>
            <a:endParaRPr lang="en-GB"/>
          </a:p>
        </p:txBody>
      </p:sp>
    </p:spTree>
    <p:extLst>
      <p:ext uri="{BB962C8B-B14F-4D97-AF65-F5344CB8AC3E}">
        <p14:creationId xmlns:p14="http://schemas.microsoft.com/office/powerpoint/2010/main" val="28005899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4" cy="1600200"/>
          </a:xfrm>
        </p:spPr>
        <p:txBody>
          <a:bodyPr anchor="b"/>
          <a:lstStyle>
            <a:lvl1pPr>
              <a:defRPr sz="3468"/>
            </a:lvl1pPr>
          </a:lstStyle>
          <a:p>
            <a:r>
              <a:rPr lang="en-US"/>
              <a:t>Click to edit Master title style</a:t>
            </a:r>
            <a:endParaRPr lang="en-US" dirty="0"/>
          </a:p>
        </p:txBody>
      </p:sp>
      <p:sp>
        <p:nvSpPr>
          <p:cNvPr id="3" name="Content Placeholder 2"/>
          <p:cNvSpPr>
            <a:spLocks noGrp="1"/>
          </p:cNvSpPr>
          <p:nvPr>
            <p:ph idx="1"/>
          </p:nvPr>
        </p:nvSpPr>
        <p:spPr>
          <a:xfrm>
            <a:off x="4211342" y="987428"/>
            <a:ext cx="5014913" cy="4873625"/>
          </a:xfrm>
        </p:spPr>
        <p:txBody>
          <a:bodyPr/>
          <a:lstStyle>
            <a:lvl1pPr>
              <a:defRPr sz="3468"/>
            </a:lvl1pPr>
            <a:lvl2pPr>
              <a:defRPr sz="3033"/>
            </a:lvl2pPr>
            <a:lvl3pPr>
              <a:defRPr sz="2600"/>
            </a:lvl3pPr>
            <a:lvl4pPr>
              <a:defRPr sz="2165"/>
            </a:lvl4pPr>
            <a:lvl5pPr>
              <a:defRPr sz="2165"/>
            </a:lvl5pPr>
            <a:lvl6pPr>
              <a:defRPr sz="2165"/>
            </a:lvl6pPr>
            <a:lvl7pPr>
              <a:defRPr sz="2165"/>
            </a:lvl7pPr>
            <a:lvl8pPr>
              <a:defRPr sz="2165"/>
            </a:lvl8pPr>
            <a:lvl9pPr>
              <a:defRPr sz="216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4" cy="3811588"/>
          </a:xfrm>
        </p:spPr>
        <p:txBody>
          <a:bodyPr/>
          <a:lstStyle>
            <a:lvl1pPr marL="0" indent="0">
              <a:buNone/>
              <a:defRPr sz="1733"/>
            </a:lvl1pPr>
            <a:lvl2pPr marL="495265" indent="0">
              <a:buNone/>
              <a:defRPr sz="1517"/>
            </a:lvl2pPr>
            <a:lvl3pPr marL="990528" indent="0">
              <a:buNone/>
              <a:defRPr sz="1300"/>
            </a:lvl3pPr>
            <a:lvl4pPr marL="1485792" indent="0">
              <a:buNone/>
              <a:defRPr sz="1083"/>
            </a:lvl4pPr>
            <a:lvl5pPr marL="1981057" indent="0">
              <a:buNone/>
              <a:defRPr sz="1083"/>
            </a:lvl5pPr>
            <a:lvl6pPr marL="2476320" indent="0">
              <a:buNone/>
              <a:defRPr sz="1083"/>
            </a:lvl6pPr>
            <a:lvl7pPr marL="2971584" indent="0">
              <a:buNone/>
              <a:defRPr sz="1083"/>
            </a:lvl7pPr>
            <a:lvl8pPr marL="3466849" indent="0">
              <a:buNone/>
              <a:defRPr sz="1083"/>
            </a:lvl8pPr>
            <a:lvl9pPr marL="3962112" indent="0">
              <a:buNone/>
              <a:defRPr sz="1083"/>
            </a:lvl9pPr>
          </a:lstStyle>
          <a:p>
            <a:pPr lvl="0"/>
            <a:r>
              <a:rPr lang="en-US"/>
              <a:t>Edit Master text styles</a:t>
            </a:r>
          </a:p>
        </p:txBody>
      </p:sp>
      <p:sp>
        <p:nvSpPr>
          <p:cNvPr id="5" name="Date Placeholder 4"/>
          <p:cNvSpPr>
            <a:spLocks noGrp="1"/>
          </p:cNvSpPr>
          <p:nvPr>
            <p:ph type="dt" sz="half" idx="10"/>
          </p:nvPr>
        </p:nvSpPr>
        <p:spPr/>
        <p:txBody>
          <a:bodyPr/>
          <a:lstStyle/>
          <a:p>
            <a:fld id="{BE5AE0CB-50F2-4FB1-8A3D-B89596336B54}" type="datetimeFigureOut">
              <a:rPr lang="en-GB" smtClean="0"/>
              <a:t>21/09/2019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C5D38F-7744-4D69-B257-367B679F4430}" type="slidenum">
              <a:rPr lang="en-GB" smtClean="0"/>
              <a:t>‹#›</a:t>
            </a:fld>
            <a:endParaRPr lang="en-GB"/>
          </a:p>
        </p:txBody>
      </p:sp>
    </p:spTree>
    <p:extLst>
      <p:ext uri="{BB962C8B-B14F-4D97-AF65-F5344CB8AC3E}">
        <p14:creationId xmlns:p14="http://schemas.microsoft.com/office/powerpoint/2010/main" val="312915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4" cy="1600200"/>
          </a:xfrm>
        </p:spPr>
        <p:txBody>
          <a:bodyPr anchor="b"/>
          <a:lstStyle>
            <a:lvl1pPr>
              <a:defRPr sz="3468"/>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2" y="987428"/>
            <a:ext cx="5014913" cy="4873625"/>
          </a:xfrm>
        </p:spPr>
        <p:txBody>
          <a:bodyPr anchor="t"/>
          <a:lstStyle>
            <a:lvl1pPr marL="0" indent="0">
              <a:buNone/>
              <a:defRPr sz="3468"/>
            </a:lvl1pPr>
            <a:lvl2pPr marL="495265" indent="0">
              <a:buNone/>
              <a:defRPr sz="3033"/>
            </a:lvl2pPr>
            <a:lvl3pPr marL="990528" indent="0">
              <a:buNone/>
              <a:defRPr sz="2600"/>
            </a:lvl3pPr>
            <a:lvl4pPr marL="1485792" indent="0">
              <a:buNone/>
              <a:defRPr sz="2165"/>
            </a:lvl4pPr>
            <a:lvl5pPr marL="1981057" indent="0">
              <a:buNone/>
              <a:defRPr sz="2165"/>
            </a:lvl5pPr>
            <a:lvl6pPr marL="2476320" indent="0">
              <a:buNone/>
              <a:defRPr sz="2165"/>
            </a:lvl6pPr>
            <a:lvl7pPr marL="2971584" indent="0">
              <a:buNone/>
              <a:defRPr sz="2165"/>
            </a:lvl7pPr>
            <a:lvl8pPr marL="3466849" indent="0">
              <a:buNone/>
              <a:defRPr sz="2165"/>
            </a:lvl8pPr>
            <a:lvl9pPr marL="3962112" indent="0">
              <a:buNone/>
              <a:defRPr sz="2165"/>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4" cy="3811588"/>
          </a:xfrm>
        </p:spPr>
        <p:txBody>
          <a:bodyPr/>
          <a:lstStyle>
            <a:lvl1pPr marL="0" indent="0">
              <a:buNone/>
              <a:defRPr sz="1733"/>
            </a:lvl1pPr>
            <a:lvl2pPr marL="495265" indent="0">
              <a:buNone/>
              <a:defRPr sz="1517"/>
            </a:lvl2pPr>
            <a:lvl3pPr marL="990528" indent="0">
              <a:buNone/>
              <a:defRPr sz="1300"/>
            </a:lvl3pPr>
            <a:lvl4pPr marL="1485792" indent="0">
              <a:buNone/>
              <a:defRPr sz="1083"/>
            </a:lvl4pPr>
            <a:lvl5pPr marL="1981057" indent="0">
              <a:buNone/>
              <a:defRPr sz="1083"/>
            </a:lvl5pPr>
            <a:lvl6pPr marL="2476320" indent="0">
              <a:buNone/>
              <a:defRPr sz="1083"/>
            </a:lvl6pPr>
            <a:lvl7pPr marL="2971584" indent="0">
              <a:buNone/>
              <a:defRPr sz="1083"/>
            </a:lvl7pPr>
            <a:lvl8pPr marL="3466849" indent="0">
              <a:buNone/>
              <a:defRPr sz="1083"/>
            </a:lvl8pPr>
            <a:lvl9pPr marL="3962112" indent="0">
              <a:buNone/>
              <a:defRPr sz="1083"/>
            </a:lvl9pPr>
          </a:lstStyle>
          <a:p>
            <a:pPr lvl="0"/>
            <a:r>
              <a:rPr lang="en-US"/>
              <a:t>Edit Master text styles</a:t>
            </a:r>
          </a:p>
        </p:txBody>
      </p:sp>
      <p:sp>
        <p:nvSpPr>
          <p:cNvPr id="5" name="Date Placeholder 4"/>
          <p:cNvSpPr>
            <a:spLocks noGrp="1"/>
          </p:cNvSpPr>
          <p:nvPr>
            <p:ph type="dt" sz="half" idx="10"/>
          </p:nvPr>
        </p:nvSpPr>
        <p:spPr/>
        <p:txBody>
          <a:bodyPr/>
          <a:lstStyle/>
          <a:p>
            <a:fld id="{BE5AE0CB-50F2-4FB1-8A3D-B89596336B54}" type="datetimeFigureOut">
              <a:rPr lang="en-GB" smtClean="0"/>
              <a:t>21/09/2019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C5D38F-7744-4D69-B257-367B679F4430}" type="slidenum">
              <a:rPr lang="en-GB" smtClean="0"/>
              <a:t>‹#›</a:t>
            </a:fld>
            <a:endParaRPr lang="en-GB"/>
          </a:p>
        </p:txBody>
      </p:sp>
    </p:spTree>
    <p:extLst>
      <p:ext uri="{BB962C8B-B14F-4D97-AF65-F5344CB8AC3E}">
        <p14:creationId xmlns:p14="http://schemas.microsoft.com/office/powerpoint/2010/main" val="189030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5AE0CB-50F2-4FB1-8A3D-B89596336B54}" type="datetimeFigureOut">
              <a:rPr lang="en-GB" smtClean="0"/>
              <a:t>21/09/2019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C5D38F-7744-4D69-B257-367B679F4430}" type="slidenum">
              <a:rPr lang="en-GB" smtClean="0"/>
              <a:t>‹#›</a:t>
            </a:fld>
            <a:endParaRPr lang="en-GB"/>
          </a:p>
        </p:txBody>
      </p:sp>
    </p:spTree>
    <p:extLst>
      <p:ext uri="{BB962C8B-B14F-4D97-AF65-F5344CB8AC3E}">
        <p14:creationId xmlns:p14="http://schemas.microsoft.com/office/powerpoint/2010/main" val="3653143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5AE0CB-50F2-4FB1-8A3D-B89596336B54}" type="datetimeFigureOut">
              <a:rPr lang="en-GB" smtClean="0"/>
              <a:t>21/09/2019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C5D38F-7744-4D69-B257-367B679F4430}" type="slidenum">
              <a:rPr lang="en-GB" smtClean="0"/>
              <a:t>‹#›</a:t>
            </a:fld>
            <a:endParaRPr lang="en-GB"/>
          </a:p>
        </p:txBody>
      </p:sp>
    </p:spTree>
    <p:extLst>
      <p:ext uri="{BB962C8B-B14F-4D97-AF65-F5344CB8AC3E}">
        <p14:creationId xmlns:p14="http://schemas.microsoft.com/office/powerpoint/2010/main" val="3187876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40"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40"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3"/>
            <a:ext cx="2228850" cy="365125"/>
          </a:xfrm>
          <a:prstGeom prst="rect">
            <a:avLst/>
          </a:prstGeom>
        </p:spPr>
        <p:txBody>
          <a:bodyPr vert="horz" lIns="91440" tIns="45720" rIns="91440" bIns="45720" rtlCol="0" anchor="ctr"/>
          <a:lstStyle>
            <a:lvl1pPr algn="l">
              <a:defRPr sz="1300">
                <a:solidFill>
                  <a:schemeClr val="tx1">
                    <a:tint val="75000"/>
                  </a:schemeClr>
                </a:solidFill>
              </a:defRPr>
            </a:lvl1pPr>
          </a:lstStyle>
          <a:p>
            <a:fld id="{BE5AE0CB-50F2-4FB1-8A3D-B89596336B54}" type="datetimeFigureOut">
              <a:rPr lang="en-GB" smtClean="0"/>
              <a:t>21/09/2019</a:t>
            </a:fld>
            <a:endParaRPr lang="en-GB"/>
          </a:p>
        </p:txBody>
      </p:sp>
      <p:sp>
        <p:nvSpPr>
          <p:cNvPr id="5" name="Footer Placeholder 4"/>
          <p:cNvSpPr>
            <a:spLocks noGrp="1"/>
          </p:cNvSpPr>
          <p:nvPr>
            <p:ph type="ftr" sz="quarter" idx="3"/>
          </p:nvPr>
        </p:nvSpPr>
        <p:spPr>
          <a:xfrm>
            <a:off x="3281365" y="6356353"/>
            <a:ext cx="3343275" cy="365125"/>
          </a:xfrm>
          <a:prstGeom prst="rect">
            <a:avLst/>
          </a:prstGeom>
        </p:spPr>
        <p:txBody>
          <a:bodyPr vert="horz" lIns="91440" tIns="45720" rIns="91440" bIns="45720" rtlCol="0" anchor="ctr"/>
          <a:lstStyle>
            <a:lvl1pPr algn="ctr">
              <a:defRPr sz="13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3"/>
            <a:ext cx="2228850" cy="365125"/>
          </a:xfrm>
          <a:prstGeom prst="rect">
            <a:avLst/>
          </a:prstGeom>
        </p:spPr>
        <p:txBody>
          <a:bodyPr vert="horz" lIns="91440" tIns="45720" rIns="91440" bIns="45720" rtlCol="0" anchor="ctr"/>
          <a:lstStyle>
            <a:lvl1pPr algn="r">
              <a:defRPr sz="1300">
                <a:solidFill>
                  <a:schemeClr val="tx1">
                    <a:tint val="75000"/>
                  </a:schemeClr>
                </a:solidFill>
              </a:defRPr>
            </a:lvl1pPr>
          </a:lstStyle>
          <a:p>
            <a:fld id="{DBC5D38F-7744-4D69-B257-367B679F4430}" type="slidenum">
              <a:rPr lang="en-GB" smtClean="0"/>
              <a:t>‹#›</a:t>
            </a:fld>
            <a:endParaRPr lang="en-GB"/>
          </a:p>
        </p:txBody>
      </p:sp>
    </p:spTree>
    <p:extLst>
      <p:ext uri="{BB962C8B-B14F-4D97-AF65-F5344CB8AC3E}">
        <p14:creationId xmlns:p14="http://schemas.microsoft.com/office/powerpoint/2010/main" val="15790829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90528" rtl="0" eaLnBrk="1" latinLnBrk="0" hangingPunct="1">
        <a:lnSpc>
          <a:spcPct val="90000"/>
        </a:lnSpc>
        <a:spcBef>
          <a:spcPct val="0"/>
        </a:spcBef>
        <a:buNone/>
        <a:defRPr sz="4767" kern="1200">
          <a:solidFill>
            <a:schemeClr val="tx1"/>
          </a:solidFill>
          <a:latin typeface="+mj-lt"/>
          <a:ea typeface="+mj-ea"/>
          <a:cs typeface="+mj-cs"/>
        </a:defRPr>
      </a:lvl1pPr>
    </p:titleStyle>
    <p:bodyStyle>
      <a:lvl1pPr marL="247632" indent="-247632" algn="l" defTabSz="990528" rtl="0" eaLnBrk="1" latinLnBrk="0" hangingPunct="1">
        <a:lnSpc>
          <a:spcPct val="90000"/>
        </a:lnSpc>
        <a:spcBef>
          <a:spcPts val="1083"/>
        </a:spcBef>
        <a:buFont typeface="Arial" panose="020B0604020202020204" pitchFamily="34" charset="0"/>
        <a:buChar char="•"/>
        <a:defRPr sz="3033" kern="1200">
          <a:solidFill>
            <a:schemeClr val="tx1"/>
          </a:solidFill>
          <a:latin typeface="+mn-lt"/>
          <a:ea typeface="+mn-ea"/>
          <a:cs typeface="+mn-cs"/>
        </a:defRPr>
      </a:lvl1pPr>
      <a:lvl2pPr marL="742897" indent="-247632" algn="l" defTabSz="990528" rtl="0" eaLnBrk="1" latinLnBrk="0" hangingPunct="1">
        <a:lnSpc>
          <a:spcPct val="90000"/>
        </a:lnSpc>
        <a:spcBef>
          <a:spcPts val="543"/>
        </a:spcBef>
        <a:buFont typeface="Arial" panose="020B0604020202020204" pitchFamily="34" charset="0"/>
        <a:buChar char="•"/>
        <a:defRPr sz="2600" kern="1200">
          <a:solidFill>
            <a:schemeClr val="tx1"/>
          </a:solidFill>
          <a:latin typeface="+mn-lt"/>
          <a:ea typeface="+mn-ea"/>
          <a:cs typeface="+mn-cs"/>
        </a:defRPr>
      </a:lvl2pPr>
      <a:lvl3pPr marL="1238160" indent="-247632" algn="l" defTabSz="990528" rtl="0" eaLnBrk="1" latinLnBrk="0" hangingPunct="1">
        <a:lnSpc>
          <a:spcPct val="90000"/>
        </a:lnSpc>
        <a:spcBef>
          <a:spcPts val="543"/>
        </a:spcBef>
        <a:buFont typeface="Arial" panose="020B0604020202020204" pitchFamily="34" charset="0"/>
        <a:buChar char="•"/>
        <a:defRPr sz="2165" kern="1200">
          <a:solidFill>
            <a:schemeClr val="tx1"/>
          </a:solidFill>
          <a:latin typeface="+mn-lt"/>
          <a:ea typeface="+mn-ea"/>
          <a:cs typeface="+mn-cs"/>
        </a:defRPr>
      </a:lvl3pPr>
      <a:lvl4pPr marL="1733424" indent="-247632" algn="l" defTabSz="990528" rtl="0" eaLnBrk="1" latinLnBrk="0" hangingPunct="1">
        <a:lnSpc>
          <a:spcPct val="90000"/>
        </a:lnSpc>
        <a:spcBef>
          <a:spcPts val="543"/>
        </a:spcBef>
        <a:buFont typeface="Arial" panose="020B0604020202020204" pitchFamily="34" charset="0"/>
        <a:buChar char="•"/>
        <a:defRPr sz="1951" kern="1200">
          <a:solidFill>
            <a:schemeClr val="tx1"/>
          </a:solidFill>
          <a:latin typeface="+mn-lt"/>
          <a:ea typeface="+mn-ea"/>
          <a:cs typeface="+mn-cs"/>
        </a:defRPr>
      </a:lvl4pPr>
      <a:lvl5pPr marL="2228689" indent="-247632" algn="l" defTabSz="990528" rtl="0" eaLnBrk="1" latinLnBrk="0" hangingPunct="1">
        <a:lnSpc>
          <a:spcPct val="90000"/>
        </a:lnSpc>
        <a:spcBef>
          <a:spcPts val="543"/>
        </a:spcBef>
        <a:buFont typeface="Arial" panose="020B0604020202020204" pitchFamily="34" charset="0"/>
        <a:buChar char="•"/>
        <a:defRPr sz="1951" kern="1200">
          <a:solidFill>
            <a:schemeClr val="tx1"/>
          </a:solidFill>
          <a:latin typeface="+mn-lt"/>
          <a:ea typeface="+mn-ea"/>
          <a:cs typeface="+mn-cs"/>
        </a:defRPr>
      </a:lvl5pPr>
      <a:lvl6pPr marL="2723952" indent="-247632" algn="l" defTabSz="990528" rtl="0" eaLnBrk="1" latinLnBrk="0" hangingPunct="1">
        <a:lnSpc>
          <a:spcPct val="90000"/>
        </a:lnSpc>
        <a:spcBef>
          <a:spcPts val="543"/>
        </a:spcBef>
        <a:buFont typeface="Arial" panose="020B0604020202020204" pitchFamily="34" charset="0"/>
        <a:buChar char="•"/>
        <a:defRPr sz="1951" kern="1200">
          <a:solidFill>
            <a:schemeClr val="tx1"/>
          </a:solidFill>
          <a:latin typeface="+mn-lt"/>
          <a:ea typeface="+mn-ea"/>
          <a:cs typeface="+mn-cs"/>
        </a:defRPr>
      </a:lvl6pPr>
      <a:lvl7pPr marL="3219217" indent="-247632" algn="l" defTabSz="990528" rtl="0" eaLnBrk="1" latinLnBrk="0" hangingPunct="1">
        <a:lnSpc>
          <a:spcPct val="90000"/>
        </a:lnSpc>
        <a:spcBef>
          <a:spcPts val="543"/>
        </a:spcBef>
        <a:buFont typeface="Arial" panose="020B0604020202020204" pitchFamily="34" charset="0"/>
        <a:buChar char="•"/>
        <a:defRPr sz="1951" kern="1200">
          <a:solidFill>
            <a:schemeClr val="tx1"/>
          </a:solidFill>
          <a:latin typeface="+mn-lt"/>
          <a:ea typeface="+mn-ea"/>
          <a:cs typeface="+mn-cs"/>
        </a:defRPr>
      </a:lvl7pPr>
      <a:lvl8pPr marL="3714481" indent="-247632" algn="l" defTabSz="990528" rtl="0" eaLnBrk="1" latinLnBrk="0" hangingPunct="1">
        <a:lnSpc>
          <a:spcPct val="90000"/>
        </a:lnSpc>
        <a:spcBef>
          <a:spcPts val="543"/>
        </a:spcBef>
        <a:buFont typeface="Arial" panose="020B0604020202020204" pitchFamily="34" charset="0"/>
        <a:buChar char="•"/>
        <a:defRPr sz="1951" kern="1200">
          <a:solidFill>
            <a:schemeClr val="tx1"/>
          </a:solidFill>
          <a:latin typeface="+mn-lt"/>
          <a:ea typeface="+mn-ea"/>
          <a:cs typeface="+mn-cs"/>
        </a:defRPr>
      </a:lvl8pPr>
      <a:lvl9pPr marL="4209744" indent="-247632" algn="l" defTabSz="990528" rtl="0" eaLnBrk="1" latinLnBrk="0" hangingPunct="1">
        <a:lnSpc>
          <a:spcPct val="90000"/>
        </a:lnSpc>
        <a:spcBef>
          <a:spcPts val="543"/>
        </a:spcBef>
        <a:buFont typeface="Arial" panose="020B0604020202020204" pitchFamily="34" charset="0"/>
        <a:buChar char="•"/>
        <a:defRPr sz="1951" kern="1200">
          <a:solidFill>
            <a:schemeClr val="tx1"/>
          </a:solidFill>
          <a:latin typeface="+mn-lt"/>
          <a:ea typeface="+mn-ea"/>
          <a:cs typeface="+mn-cs"/>
        </a:defRPr>
      </a:lvl9pPr>
    </p:bodyStyle>
    <p:otherStyle>
      <a:defPPr>
        <a:defRPr lang="en-US"/>
      </a:defPPr>
      <a:lvl1pPr marL="0" algn="l" defTabSz="990528" rtl="0" eaLnBrk="1" latinLnBrk="0" hangingPunct="1">
        <a:defRPr sz="1951" kern="1200">
          <a:solidFill>
            <a:schemeClr val="tx1"/>
          </a:solidFill>
          <a:latin typeface="+mn-lt"/>
          <a:ea typeface="+mn-ea"/>
          <a:cs typeface="+mn-cs"/>
        </a:defRPr>
      </a:lvl1pPr>
      <a:lvl2pPr marL="495265" algn="l" defTabSz="990528" rtl="0" eaLnBrk="1" latinLnBrk="0" hangingPunct="1">
        <a:defRPr sz="1951" kern="1200">
          <a:solidFill>
            <a:schemeClr val="tx1"/>
          </a:solidFill>
          <a:latin typeface="+mn-lt"/>
          <a:ea typeface="+mn-ea"/>
          <a:cs typeface="+mn-cs"/>
        </a:defRPr>
      </a:lvl2pPr>
      <a:lvl3pPr marL="990528" algn="l" defTabSz="990528" rtl="0" eaLnBrk="1" latinLnBrk="0" hangingPunct="1">
        <a:defRPr sz="1951" kern="1200">
          <a:solidFill>
            <a:schemeClr val="tx1"/>
          </a:solidFill>
          <a:latin typeface="+mn-lt"/>
          <a:ea typeface="+mn-ea"/>
          <a:cs typeface="+mn-cs"/>
        </a:defRPr>
      </a:lvl3pPr>
      <a:lvl4pPr marL="1485792" algn="l" defTabSz="990528" rtl="0" eaLnBrk="1" latinLnBrk="0" hangingPunct="1">
        <a:defRPr sz="1951" kern="1200">
          <a:solidFill>
            <a:schemeClr val="tx1"/>
          </a:solidFill>
          <a:latin typeface="+mn-lt"/>
          <a:ea typeface="+mn-ea"/>
          <a:cs typeface="+mn-cs"/>
        </a:defRPr>
      </a:lvl4pPr>
      <a:lvl5pPr marL="1981057" algn="l" defTabSz="990528" rtl="0" eaLnBrk="1" latinLnBrk="0" hangingPunct="1">
        <a:defRPr sz="1951" kern="1200">
          <a:solidFill>
            <a:schemeClr val="tx1"/>
          </a:solidFill>
          <a:latin typeface="+mn-lt"/>
          <a:ea typeface="+mn-ea"/>
          <a:cs typeface="+mn-cs"/>
        </a:defRPr>
      </a:lvl5pPr>
      <a:lvl6pPr marL="2476320" algn="l" defTabSz="990528" rtl="0" eaLnBrk="1" latinLnBrk="0" hangingPunct="1">
        <a:defRPr sz="1951" kern="1200">
          <a:solidFill>
            <a:schemeClr val="tx1"/>
          </a:solidFill>
          <a:latin typeface="+mn-lt"/>
          <a:ea typeface="+mn-ea"/>
          <a:cs typeface="+mn-cs"/>
        </a:defRPr>
      </a:lvl6pPr>
      <a:lvl7pPr marL="2971584" algn="l" defTabSz="990528" rtl="0" eaLnBrk="1" latinLnBrk="0" hangingPunct="1">
        <a:defRPr sz="1951" kern="1200">
          <a:solidFill>
            <a:schemeClr val="tx1"/>
          </a:solidFill>
          <a:latin typeface="+mn-lt"/>
          <a:ea typeface="+mn-ea"/>
          <a:cs typeface="+mn-cs"/>
        </a:defRPr>
      </a:lvl7pPr>
      <a:lvl8pPr marL="3466849" algn="l" defTabSz="990528" rtl="0" eaLnBrk="1" latinLnBrk="0" hangingPunct="1">
        <a:defRPr sz="1951" kern="1200">
          <a:solidFill>
            <a:schemeClr val="tx1"/>
          </a:solidFill>
          <a:latin typeface="+mn-lt"/>
          <a:ea typeface="+mn-ea"/>
          <a:cs typeface="+mn-cs"/>
        </a:defRPr>
      </a:lvl8pPr>
      <a:lvl9pPr marL="3962112" algn="l" defTabSz="990528" rtl="0" eaLnBrk="1" latinLnBrk="0" hangingPunct="1">
        <a:defRPr sz="195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6.png"/><Relationship Id="rId12" Type="http://schemas.microsoft.com/office/2007/relationships/hdphoto" Target="../media/hdphoto1.wdp"/><Relationship Id="rId2" Type="http://schemas.openxmlformats.org/officeDocument/2006/relationships/image" Target="../media/image1.gif"/><Relationship Id="rId16" Type="http://schemas.openxmlformats.org/officeDocument/2006/relationships/image" Target="../media/image14.gif"/><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jpeg"/><Relationship Id="rId15" Type="http://schemas.openxmlformats.org/officeDocument/2006/relationships/image" Target="../media/image13.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18.png"/><Relationship Id="rId3" Type="http://schemas.openxmlformats.org/officeDocument/2006/relationships/image" Target="../media/image1.gif"/><Relationship Id="rId7" Type="http://schemas.openxmlformats.org/officeDocument/2006/relationships/image" Target="../media/image16.png"/><Relationship Id="rId12" Type="http://schemas.openxmlformats.org/officeDocument/2006/relationships/image" Target="../media/image14.gif"/><Relationship Id="rId2" Type="http://schemas.openxmlformats.org/officeDocument/2006/relationships/image" Target="../media/image11.png"/><Relationship Id="rId16" Type="http://schemas.openxmlformats.org/officeDocument/2006/relationships/image" Target="../media/image21.png"/><Relationship Id="rId1" Type="http://schemas.openxmlformats.org/officeDocument/2006/relationships/slideLayout" Target="../slideLayouts/slideLayout1.xml"/><Relationship Id="rId6" Type="http://schemas.openxmlformats.org/officeDocument/2006/relationships/image" Target="../media/image9.jpeg"/><Relationship Id="rId11" Type="http://schemas.openxmlformats.org/officeDocument/2006/relationships/image" Target="../media/image13.jpeg"/><Relationship Id="rId5" Type="http://schemas.openxmlformats.org/officeDocument/2006/relationships/image" Target="../media/image8.png"/><Relationship Id="rId15" Type="http://schemas.openxmlformats.org/officeDocument/2006/relationships/image" Target="../media/image20.jpeg"/><Relationship Id="rId10" Type="http://schemas.openxmlformats.org/officeDocument/2006/relationships/image" Target="../media/image12.png"/><Relationship Id="rId4" Type="http://schemas.openxmlformats.org/officeDocument/2006/relationships/image" Target="../media/image15.png"/><Relationship Id="rId9" Type="http://schemas.openxmlformats.org/officeDocument/2006/relationships/image" Target="../media/image17.png"/><Relationship Id="rId1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a:extLst>
              <a:ext uri="{FF2B5EF4-FFF2-40B4-BE49-F238E27FC236}">
                <a16:creationId xmlns:a16="http://schemas.microsoft.com/office/drawing/2014/main" id="{DEEE73A6-AD7E-4C25-9AA4-6F0B845B5D68}"/>
              </a:ext>
            </a:extLst>
          </p:cNvPr>
          <p:cNvSpPr/>
          <p:nvPr/>
        </p:nvSpPr>
        <p:spPr>
          <a:xfrm>
            <a:off x="5088841" y="0"/>
            <a:ext cx="4817160" cy="6007768"/>
          </a:xfrm>
          <a:prstGeom prst="rect">
            <a:avLst/>
          </a:prstGeom>
          <a:solidFill>
            <a:srgbClr val="0F3F6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2081" tIns="66040" rIns="132081" bIns="66040" numCol="1" spcCol="0" rtlCol="0" fromWordArt="0" anchor="ctr" anchorCtr="0" forceAA="0" compatLnSpc="1">
            <a:prstTxWarp prst="textNoShape">
              <a:avLst/>
            </a:prstTxWarp>
            <a:noAutofit/>
          </a:bodyPr>
          <a:lstStyle/>
          <a:p>
            <a:pPr algn="ctr"/>
            <a:endParaRPr lang="en-GB" sz="2600"/>
          </a:p>
        </p:txBody>
      </p:sp>
      <p:pic>
        <p:nvPicPr>
          <p:cNvPr id="3" name="Picture 2">
            <a:extLst>
              <a:ext uri="{FF2B5EF4-FFF2-40B4-BE49-F238E27FC236}">
                <a16:creationId xmlns:a16="http://schemas.microsoft.com/office/drawing/2014/main" id="{616D78FE-93C1-46D2-9B93-EBFF28953A4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862369" y="517362"/>
            <a:ext cx="1337725" cy="1666496"/>
          </a:xfrm>
          <a:prstGeom prst="rect">
            <a:avLst/>
          </a:prstGeom>
        </p:spPr>
      </p:pic>
      <p:pic>
        <p:nvPicPr>
          <p:cNvPr id="23" name="Picture 22">
            <a:extLst>
              <a:ext uri="{FF2B5EF4-FFF2-40B4-BE49-F238E27FC236}">
                <a16:creationId xmlns:a16="http://schemas.microsoft.com/office/drawing/2014/main" id="{388AEB84-2D2C-4CE1-B5FE-27E22B15BAF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4091565" y="5766367"/>
            <a:ext cx="730665" cy="910241"/>
          </a:xfrm>
          <a:prstGeom prst="rect">
            <a:avLst/>
          </a:prstGeom>
        </p:spPr>
      </p:pic>
      <p:cxnSp>
        <p:nvCxnSpPr>
          <p:cNvPr id="10" name="Straight Connector 9">
            <a:extLst>
              <a:ext uri="{FF2B5EF4-FFF2-40B4-BE49-F238E27FC236}">
                <a16:creationId xmlns:a16="http://schemas.microsoft.com/office/drawing/2014/main" id="{02D0E503-0B0E-4E0D-A766-BAF11A472BAC}"/>
              </a:ext>
            </a:extLst>
          </p:cNvPr>
          <p:cNvCxnSpPr>
            <a:cxnSpLocks/>
          </p:cNvCxnSpPr>
          <p:nvPr/>
        </p:nvCxnSpPr>
        <p:spPr>
          <a:xfrm>
            <a:off x="157805" y="6676608"/>
            <a:ext cx="4299895"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7C17CE33-3F80-4B19-B1AA-70B509E49A37}"/>
              </a:ext>
            </a:extLst>
          </p:cNvPr>
          <p:cNvSpPr txBox="1"/>
          <p:nvPr/>
        </p:nvSpPr>
        <p:spPr>
          <a:xfrm>
            <a:off x="5673805" y="5987977"/>
            <a:ext cx="3661130" cy="830997"/>
          </a:xfrm>
          <a:prstGeom prst="rect">
            <a:avLst/>
          </a:prstGeom>
          <a:noFill/>
        </p:spPr>
        <p:txBody>
          <a:bodyPr wrap="none" rtlCol="0">
            <a:spAutoFit/>
          </a:bodyPr>
          <a:lstStyle/>
          <a:p>
            <a:pPr algn="ctr"/>
            <a:r>
              <a:rPr lang="en-GB" sz="2400" dirty="0"/>
              <a:t>Fostering a love of technical</a:t>
            </a:r>
            <a:br>
              <a:rPr lang="en-GB" sz="2400" dirty="0"/>
            </a:br>
            <a:r>
              <a:rPr lang="en-GB" sz="2400" dirty="0"/>
              <a:t>learning and careers</a:t>
            </a:r>
          </a:p>
        </p:txBody>
      </p:sp>
      <p:sp>
        <p:nvSpPr>
          <p:cNvPr id="65" name="Rectangle 64">
            <a:extLst>
              <a:ext uri="{FF2B5EF4-FFF2-40B4-BE49-F238E27FC236}">
                <a16:creationId xmlns:a16="http://schemas.microsoft.com/office/drawing/2014/main" id="{DC72EB84-ACB6-4249-AF58-964B35B7CA12}"/>
              </a:ext>
            </a:extLst>
          </p:cNvPr>
          <p:cNvSpPr/>
          <p:nvPr/>
        </p:nvSpPr>
        <p:spPr>
          <a:xfrm>
            <a:off x="5902773" y="2944884"/>
            <a:ext cx="692773" cy="1566491"/>
          </a:xfrm>
          <a:prstGeom prst="rect">
            <a:avLst/>
          </a:prstGeom>
          <a:solidFill>
            <a:srgbClr val="00B0F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sp>
        <p:nvSpPr>
          <p:cNvPr id="66" name="TextBox 65">
            <a:extLst>
              <a:ext uri="{FF2B5EF4-FFF2-40B4-BE49-F238E27FC236}">
                <a16:creationId xmlns:a16="http://schemas.microsoft.com/office/drawing/2014/main" id="{0AEAC120-F026-48F9-B348-1A22C26943E4}"/>
              </a:ext>
            </a:extLst>
          </p:cNvPr>
          <p:cNvSpPr txBox="1"/>
          <p:nvPr/>
        </p:nvSpPr>
        <p:spPr>
          <a:xfrm>
            <a:off x="5830461" y="3436665"/>
            <a:ext cx="851515" cy="1200329"/>
          </a:xfrm>
          <a:prstGeom prst="rect">
            <a:avLst/>
          </a:prstGeom>
          <a:noFill/>
        </p:spPr>
        <p:txBody>
          <a:bodyPr wrap="none" rtlCol="0">
            <a:spAutoFit/>
          </a:bodyPr>
          <a:lstStyle/>
          <a:p>
            <a:r>
              <a:rPr lang="en-GB" sz="7200" dirty="0">
                <a:solidFill>
                  <a:schemeClr val="bg1"/>
                </a:solidFill>
                <a:latin typeface="Arial Black" panose="020B0A04020102020204" pitchFamily="34" charset="0"/>
                <a:ea typeface="Open Sans Extrabold" panose="020B0906030804020204" pitchFamily="34" charset="0"/>
                <a:cs typeface="Open Sans Extrabold" panose="020B0906030804020204" pitchFamily="34" charset="0"/>
              </a:rPr>
              <a:t>S</a:t>
            </a:r>
          </a:p>
        </p:txBody>
      </p:sp>
      <p:grpSp>
        <p:nvGrpSpPr>
          <p:cNvPr id="67" name="Group 66">
            <a:extLst>
              <a:ext uri="{FF2B5EF4-FFF2-40B4-BE49-F238E27FC236}">
                <a16:creationId xmlns:a16="http://schemas.microsoft.com/office/drawing/2014/main" id="{FD6798AF-FD3A-4ACE-95A1-D3D7F7163D9A}"/>
              </a:ext>
            </a:extLst>
          </p:cNvPr>
          <p:cNvGrpSpPr/>
          <p:nvPr/>
        </p:nvGrpSpPr>
        <p:grpSpPr>
          <a:xfrm>
            <a:off x="5753810" y="2782411"/>
            <a:ext cx="783573" cy="783576"/>
            <a:chOff x="5473200" y="4757891"/>
            <a:chExt cx="1326629" cy="1326630"/>
          </a:xfrm>
        </p:grpSpPr>
        <p:sp>
          <p:nvSpPr>
            <p:cNvPr id="95" name="Oval 94">
              <a:extLst>
                <a:ext uri="{FF2B5EF4-FFF2-40B4-BE49-F238E27FC236}">
                  <a16:creationId xmlns:a16="http://schemas.microsoft.com/office/drawing/2014/main" id="{E5006530-B5FE-42EE-A9C4-A293559C390E}"/>
                </a:ext>
              </a:extLst>
            </p:cNvPr>
            <p:cNvSpPr/>
            <p:nvPr/>
          </p:nvSpPr>
          <p:spPr>
            <a:xfrm rot="5400000">
              <a:off x="5870439" y="4757892"/>
              <a:ext cx="532151" cy="1326629"/>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sp>
          <p:nvSpPr>
            <p:cNvPr id="96" name="Oval 95">
              <a:extLst>
                <a:ext uri="{FF2B5EF4-FFF2-40B4-BE49-F238E27FC236}">
                  <a16:creationId xmlns:a16="http://schemas.microsoft.com/office/drawing/2014/main" id="{82B80446-75D6-4AEE-B179-DFEE2E060540}"/>
                </a:ext>
              </a:extLst>
            </p:cNvPr>
            <p:cNvSpPr/>
            <p:nvPr/>
          </p:nvSpPr>
          <p:spPr>
            <a:xfrm rot="9000000">
              <a:off x="5870439" y="4757893"/>
              <a:ext cx="532151" cy="1326628"/>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sp>
          <p:nvSpPr>
            <p:cNvPr id="97" name="Oval 96">
              <a:extLst>
                <a:ext uri="{FF2B5EF4-FFF2-40B4-BE49-F238E27FC236}">
                  <a16:creationId xmlns:a16="http://schemas.microsoft.com/office/drawing/2014/main" id="{8AB22B7A-355A-4B1D-AA8A-C0989294F9E6}"/>
                </a:ext>
              </a:extLst>
            </p:cNvPr>
            <p:cNvSpPr/>
            <p:nvPr/>
          </p:nvSpPr>
          <p:spPr>
            <a:xfrm rot="12600000">
              <a:off x="5870440" y="4757891"/>
              <a:ext cx="532151" cy="1326629"/>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sp>
          <p:nvSpPr>
            <p:cNvPr id="98" name="Oval 97">
              <a:extLst>
                <a:ext uri="{FF2B5EF4-FFF2-40B4-BE49-F238E27FC236}">
                  <a16:creationId xmlns:a16="http://schemas.microsoft.com/office/drawing/2014/main" id="{1478C251-A1A5-49F1-9573-84D0F70A4E6C}"/>
                </a:ext>
              </a:extLst>
            </p:cNvPr>
            <p:cNvSpPr/>
            <p:nvPr/>
          </p:nvSpPr>
          <p:spPr>
            <a:xfrm>
              <a:off x="6033694" y="5320021"/>
              <a:ext cx="202367" cy="202367"/>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grpSp>
      <p:sp>
        <p:nvSpPr>
          <p:cNvPr id="68" name="Rectangle 67">
            <a:extLst>
              <a:ext uri="{FF2B5EF4-FFF2-40B4-BE49-F238E27FC236}">
                <a16:creationId xmlns:a16="http://schemas.microsoft.com/office/drawing/2014/main" id="{E9A81ED9-F91E-4ED7-AF9A-5D6744A18BF5}"/>
              </a:ext>
            </a:extLst>
          </p:cNvPr>
          <p:cNvSpPr/>
          <p:nvPr/>
        </p:nvSpPr>
        <p:spPr>
          <a:xfrm>
            <a:off x="6655339" y="2944884"/>
            <a:ext cx="692773" cy="1425242"/>
          </a:xfrm>
          <a:prstGeom prst="rect">
            <a:avLst/>
          </a:prstGeom>
          <a:solidFill>
            <a:srgbClr val="FF00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sp>
        <p:nvSpPr>
          <p:cNvPr id="69" name="TextBox 68">
            <a:extLst>
              <a:ext uri="{FF2B5EF4-FFF2-40B4-BE49-F238E27FC236}">
                <a16:creationId xmlns:a16="http://schemas.microsoft.com/office/drawing/2014/main" id="{382F40A9-16D8-4113-A6E8-F71B0F368668}"/>
              </a:ext>
            </a:extLst>
          </p:cNvPr>
          <p:cNvSpPr txBox="1"/>
          <p:nvPr/>
        </p:nvSpPr>
        <p:spPr>
          <a:xfrm>
            <a:off x="6574514" y="3404895"/>
            <a:ext cx="851515" cy="1200329"/>
          </a:xfrm>
          <a:prstGeom prst="rect">
            <a:avLst/>
          </a:prstGeom>
          <a:noFill/>
        </p:spPr>
        <p:txBody>
          <a:bodyPr wrap="none" rtlCol="0">
            <a:spAutoFit/>
          </a:bodyPr>
          <a:lstStyle/>
          <a:p>
            <a:r>
              <a:rPr lang="en-GB" sz="7200" dirty="0">
                <a:solidFill>
                  <a:schemeClr val="bg1"/>
                </a:solidFill>
                <a:latin typeface="Arial Black" panose="020B0A04020102020204" pitchFamily="34" charset="0"/>
                <a:ea typeface="Open Sans Extrabold" panose="020B0906030804020204" pitchFamily="34" charset="0"/>
                <a:cs typeface="Open Sans Extrabold" panose="020B0906030804020204" pitchFamily="34" charset="0"/>
              </a:rPr>
              <a:t>T</a:t>
            </a:r>
          </a:p>
        </p:txBody>
      </p:sp>
      <p:sp>
        <p:nvSpPr>
          <p:cNvPr id="70" name="Rectangle 69">
            <a:extLst>
              <a:ext uri="{FF2B5EF4-FFF2-40B4-BE49-F238E27FC236}">
                <a16:creationId xmlns:a16="http://schemas.microsoft.com/office/drawing/2014/main" id="{8BC8F5B0-A0FE-4B17-B917-3E8D4987694E}"/>
              </a:ext>
            </a:extLst>
          </p:cNvPr>
          <p:cNvSpPr/>
          <p:nvPr/>
        </p:nvSpPr>
        <p:spPr>
          <a:xfrm>
            <a:off x="6692242" y="2944886"/>
            <a:ext cx="655873" cy="176850"/>
          </a:xfrm>
          <a:prstGeom prst="rect">
            <a:avLst/>
          </a:prstGeom>
          <a:solidFill>
            <a:srgbClr val="FF00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sp>
        <p:nvSpPr>
          <p:cNvPr id="71" name="Rectangle: Rounded Corners 70">
            <a:extLst>
              <a:ext uri="{FF2B5EF4-FFF2-40B4-BE49-F238E27FC236}">
                <a16:creationId xmlns:a16="http://schemas.microsoft.com/office/drawing/2014/main" id="{C3415037-6FE8-41E4-8A88-11FEF6E9D2DE}"/>
              </a:ext>
            </a:extLst>
          </p:cNvPr>
          <p:cNvSpPr/>
          <p:nvPr/>
        </p:nvSpPr>
        <p:spPr>
          <a:xfrm flipV="1">
            <a:off x="7144643" y="3328209"/>
            <a:ext cx="229165" cy="188091"/>
          </a:xfrm>
          <a:prstGeom prst="round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sp>
        <p:nvSpPr>
          <p:cNvPr id="72" name="Rectangle 71">
            <a:extLst>
              <a:ext uri="{FF2B5EF4-FFF2-40B4-BE49-F238E27FC236}">
                <a16:creationId xmlns:a16="http://schemas.microsoft.com/office/drawing/2014/main" id="{680BBB9E-223F-416C-85B3-2DC1BA3F2194}"/>
              </a:ext>
            </a:extLst>
          </p:cNvPr>
          <p:cNvSpPr/>
          <p:nvPr/>
        </p:nvSpPr>
        <p:spPr>
          <a:xfrm>
            <a:off x="6692242" y="3456730"/>
            <a:ext cx="655873" cy="94257"/>
          </a:xfrm>
          <a:prstGeom prst="rect">
            <a:avLst/>
          </a:prstGeom>
          <a:solidFill>
            <a:srgbClr val="FF00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sp>
        <p:nvSpPr>
          <p:cNvPr id="73" name="Oval 72">
            <a:extLst>
              <a:ext uri="{FF2B5EF4-FFF2-40B4-BE49-F238E27FC236}">
                <a16:creationId xmlns:a16="http://schemas.microsoft.com/office/drawing/2014/main" id="{083A7F5B-A623-48D8-AC63-16C88123E53E}"/>
              </a:ext>
            </a:extLst>
          </p:cNvPr>
          <p:cNvSpPr/>
          <p:nvPr/>
        </p:nvSpPr>
        <p:spPr>
          <a:xfrm>
            <a:off x="7083831" y="3392265"/>
            <a:ext cx="123267" cy="123267"/>
          </a:xfrm>
          <a:prstGeom prst="ellipse">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cxnSp>
        <p:nvCxnSpPr>
          <p:cNvPr id="74" name="Straight Connector 73">
            <a:extLst>
              <a:ext uri="{FF2B5EF4-FFF2-40B4-BE49-F238E27FC236}">
                <a16:creationId xmlns:a16="http://schemas.microsoft.com/office/drawing/2014/main" id="{8D3CDC44-A872-4D4F-8897-6BC480C99C67}"/>
              </a:ext>
            </a:extLst>
          </p:cNvPr>
          <p:cNvCxnSpPr/>
          <p:nvPr/>
        </p:nvCxnSpPr>
        <p:spPr>
          <a:xfrm flipH="1">
            <a:off x="6905665" y="3261046"/>
            <a:ext cx="468142" cy="0"/>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75" name="Oval 74">
            <a:extLst>
              <a:ext uri="{FF2B5EF4-FFF2-40B4-BE49-F238E27FC236}">
                <a16:creationId xmlns:a16="http://schemas.microsoft.com/office/drawing/2014/main" id="{37592165-A12B-41E1-9A86-1F814CD1DC8C}"/>
              </a:ext>
            </a:extLst>
          </p:cNvPr>
          <p:cNvSpPr/>
          <p:nvPr/>
        </p:nvSpPr>
        <p:spPr>
          <a:xfrm>
            <a:off x="6783411" y="3198925"/>
            <a:ext cx="123267" cy="123267"/>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sp>
        <p:nvSpPr>
          <p:cNvPr id="76" name="Rectangle 75">
            <a:extLst>
              <a:ext uri="{FF2B5EF4-FFF2-40B4-BE49-F238E27FC236}">
                <a16:creationId xmlns:a16="http://schemas.microsoft.com/office/drawing/2014/main" id="{1A5018AF-FAB0-4085-B98A-AD74B7EFB83E}"/>
              </a:ext>
            </a:extLst>
          </p:cNvPr>
          <p:cNvSpPr/>
          <p:nvPr/>
        </p:nvSpPr>
        <p:spPr>
          <a:xfrm>
            <a:off x="5883410" y="2951300"/>
            <a:ext cx="688842" cy="640777"/>
          </a:xfrm>
          <a:prstGeom prst="rect">
            <a:avLst/>
          </a:prstGeom>
          <a:solidFill>
            <a:srgbClr val="00B0F0">
              <a:alpha val="50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dirty="0"/>
          </a:p>
        </p:txBody>
      </p:sp>
      <p:sp>
        <p:nvSpPr>
          <p:cNvPr id="77" name="Rectangle 76">
            <a:extLst>
              <a:ext uri="{FF2B5EF4-FFF2-40B4-BE49-F238E27FC236}">
                <a16:creationId xmlns:a16="http://schemas.microsoft.com/office/drawing/2014/main" id="{04EAC0F1-187D-46A3-8764-F9CBFB61ED18}"/>
              </a:ext>
            </a:extLst>
          </p:cNvPr>
          <p:cNvSpPr/>
          <p:nvPr/>
        </p:nvSpPr>
        <p:spPr>
          <a:xfrm>
            <a:off x="5611188" y="2769256"/>
            <a:ext cx="295473" cy="1808034"/>
          </a:xfrm>
          <a:prstGeom prst="rect">
            <a:avLst/>
          </a:prstGeom>
          <a:solidFill>
            <a:srgbClr val="0F3F6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2081" tIns="66040" rIns="132081" bIns="66040" numCol="1" spcCol="0" rtlCol="0" fromWordArt="0" anchor="ctr" anchorCtr="0" forceAA="0" compatLnSpc="1">
            <a:prstTxWarp prst="textNoShape">
              <a:avLst/>
            </a:prstTxWarp>
            <a:noAutofit/>
          </a:bodyPr>
          <a:lstStyle/>
          <a:p>
            <a:pPr algn="ctr"/>
            <a:endParaRPr lang="en-GB" sz="2600"/>
          </a:p>
        </p:txBody>
      </p:sp>
      <p:sp>
        <p:nvSpPr>
          <p:cNvPr id="78" name="Rectangle: Rounded Corners 77">
            <a:extLst>
              <a:ext uri="{FF2B5EF4-FFF2-40B4-BE49-F238E27FC236}">
                <a16:creationId xmlns:a16="http://schemas.microsoft.com/office/drawing/2014/main" id="{6C7E9097-B56C-47D4-BFA9-2B7BD4C377EA}"/>
              </a:ext>
            </a:extLst>
          </p:cNvPr>
          <p:cNvSpPr/>
          <p:nvPr/>
        </p:nvSpPr>
        <p:spPr>
          <a:xfrm flipV="1">
            <a:off x="6965027" y="2999506"/>
            <a:ext cx="411727" cy="188091"/>
          </a:xfrm>
          <a:prstGeom prst="round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sp>
        <p:nvSpPr>
          <p:cNvPr id="79" name="Rectangle 78">
            <a:extLst>
              <a:ext uri="{FF2B5EF4-FFF2-40B4-BE49-F238E27FC236}">
                <a16:creationId xmlns:a16="http://schemas.microsoft.com/office/drawing/2014/main" id="{217C34C5-C395-4532-A045-12D115D8FBF1}"/>
              </a:ext>
            </a:extLst>
          </p:cNvPr>
          <p:cNvSpPr/>
          <p:nvPr/>
        </p:nvSpPr>
        <p:spPr>
          <a:xfrm>
            <a:off x="6692242" y="2964231"/>
            <a:ext cx="655873" cy="152107"/>
          </a:xfrm>
          <a:prstGeom prst="rect">
            <a:avLst/>
          </a:prstGeom>
          <a:solidFill>
            <a:srgbClr val="FF00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sp>
        <p:nvSpPr>
          <p:cNvPr id="80" name="Oval 79">
            <a:extLst>
              <a:ext uri="{FF2B5EF4-FFF2-40B4-BE49-F238E27FC236}">
                <a16:creationId xmlns:a16="http://schemas.microsoft.com/office/drawing/2014/main" id="{FD765E2A-FB81-4228-84BF-8898A9ED9E3F}"/>
              </a:ext>
            </a:extLst>
          </p:cNvPr>
          <p:cNvSpPr/>
          <p:nvPr/>
        </p:nvSpPr>
        <p:spPr>
          <a:xfrm>
            <a:off x="6905664" y="2995518"/>
            <a:ext cx="123267" cy="123267"/>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sp>
        <p:nvSpPr>
          <p:cNvPr id="81" name="Rectangle 80">
            <a:extLst>
              <a:ext uri="{FF2B5EF4-FFF2-40B4-BE49-F238E27FC236}">
                <a16:creationId xmlns:a16="http://schemas.microsoft.com/office/drawing/2014/main" id="{437B0807-503E-497F-AFF9-82C522A66A29}"/>
              </a:ext>
            </a:extLst>
          </p:cNvPr>
          <p:cNvSpPr/>
          <p:nvPr/>
        </p:nvSpPr>
        <p:spPr>
          <a:xfrm>
            <a:off x="6649104" y="2951300"/>
            <a:ext cx="698480" cy="609175"/>
          </a:xfrm>
          <a:prstGeom prst="rect">
            <a:avLst/>
          </a:prstGeom>
          <a:solidFill>
            <a:srgbClr val="FF0000">
              <a:alpha val="3098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dirty="0"/>
          </a:p>
        </p:txBody>
      </p:sp>
      <p:sp>
        <p:nvSpPr>
          <p:cNvPr id="82" name="Rectangle 81">
            <a:extLst>
              <a:ext uri="{FF2B5EF4-FFF2-40B4-BE49-F238E27FC236}">
                <a16:creationId xmlns:a16="http://schemas.microsoft.com/office/drawing/2014/main" id="{01596587-40A0-4F7B-BBC9-A60493F89B17}"/>
              </a:ext>
            </a:extLst>
          </p:cNvPr>
          <p:cNvSpPr/>
          <p:nvPr/>
        </p:nvSpPr>
        <p:spPr>
          <a:xfrm>
            <a:off x="7346960" y="2796817"/>
            <a:ext cx="123403" cy="839639"/>
          </a:xfrm>
          <a:prstGeom prst="rect">
            <a:avLst/>
          </a:prstGeom>
          <a:solidFill>
            <a:srgbClr val="0F3F6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2081" tIns="66040" rIns="132081" bIns="66040" numCol="1" spcCol="0" rtlCol="0" fromWordArt="0" anchor="ctr" anchorCtr="0" forceAA="0" compatLnSpc="1">
            <a:prstTxWarp prst="textNoShape">
              <a:avLst/>
            </a:prstTxWarp>
            <a:noAutofit/>
          </a:bodyPr>
          <a:lstStyle/>
          <a:p>
            <a:pPr algn="ctr"/>
            <a:endParaRPr lang="en-GB" sz="2600"/>
          </a:p>
        </p:txBody>
      </p:sp>
      <p:sp>
        <p:nvSpPr>
          <p:cNvPr id="83" name="Rectangle 82">
            <a:extLst>
              <a:ext uri="{FF2B5EF4-FFF2-40B4-BE49-F238E27FC236}">
                <a16:creationId xmlns:a16="http://schemas.microsoft.com/office/drawing/2014/main" id="{8C1D296B-B7E5-47FF-BE5E-579616E174C4}"/>
              </a:ext>
            </a:extLst>
          </p:cNvPr>
          <p:cNvSpPr/>
          <p:nvPr/>
        </p:nvSpPr>
        <p:spPr>
          <a:xfrm>
            <a:off x="7407899" y="2944884"/>
            <a:ext cx="674677" cy="1425242"/>
          </a:xfrm>
          <a:prstGeom prst="rect">
            <a:avLst/>
          </a:prstGeom>
          <a:solidFill>
            <a:srgbClr val="92D05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a:p>
        </p:txBody>
      </p:sp>
      <p:sp>
        <p:nvSpPr>
          <p:cNvPr id="84" name="TextBox 83">
            <a:extLst>
              <a:ext uri="{FF2B5EF4-FFF2-40B4-BE49-F238E27FC236}">
                <a16:creationId xmlns:a16="http://schemas.microsoft.com/office/drawing/2014/main" id="{C27B46BF-DC94-40FB-AA3E-6F6DE16ED59B}"/>
              </a:ext>
            </a:extLst>
          </p:cNvPr>
          <p:cNvSpPr txBox="1"/>
          <p:nvPr/>
        </p:nvSpPr>
        <p:spPr>
          <a:xfrm>
            <a:off x="7319479" y="3414424"/>
            <a:ext cx="851515" cy="1200329"/>
          </a:xfrm>
          <a:prstGeom prst="rect">
            <a:avLst/>
          </a:prstGeom>
          <a:noFill/>
        </p:spPr>
        <p:txBody>
          <a:bodyPr wrap="none" rtlCol="0">
            <a:spAutoFit/>
          </a:bodyPr>
          <a:lstStyle/>
          <a:p>
            <a:r>
              <a:rPr lang="en-GB" sz="7200" dirty="0">
                <a:solidFill>
                  <a:schemeClr val="bg1"/>
                </a:solidFill>
                <a:latin typeface="Arial Black" panose="020B0A04020102020204" pitchFamily="34" charset="0"/>
                <a:ea typeface="Open Sans Extrabold" panose="020B0906030804020204" pitchFamily="34" charset="0"/>
                <a:cs typeface="Open Sans Extrabold" panose="020B0906030804020204" pitchFamily="34" charset="0"/>
              </a:rPr>
              <a:t>E</a:t>
            </a:r>
          </a:p>
        </p:txBody>
      </p:sp>
      <p:sp>
        <p:nvSpPr>
          <p:cNvPr id="85" name="Rectangle 84">
            <a:extLst>
              <a:ext uri="{FF2B5EF4-FFF2-40B4-BE49-F238E27FC236}">
                <a16:creationId xmlns:a16="http://schemas.microsoft.com/office/drawing/2014/main" id="{76DC3DF7-8765-4253-BE33-13F6FE9AE2D0}"/>
              </a:ext>
            </a:extLst>
          </p:cNvPr>
          <p:cNvSpPr/>
          <p:nvPr/>
        </p:nvSpPr>
        <p:spPr>
          <a:xfrm>
            <a:off x="8140203" y="2944882"/>
            <a:ext cx="1009262" cy="1561032"/>
          </a:xfrm>
          <a:prstGeom prst="rect">
            <a:avLst/>
          </a:prstGeom>
          <a:solidFill>
            <a:srgbClr val="FFC0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dirty="0"/>
          </a:p>
        </p:txBody>
      </p:sp>
      <p:sp>
        <p:nvSpPr>
          <p:cNvPr id="86" name="TextBox 85">
            <a:extLst>
              <a:ext uri="{FF2B5EF4-FFF2-40B4-BE49-F238E27FC236}">
                <a16:creationId xmlns:a16="http://schemas.microsoft.com/office/drawing/2014/main" id="{6DA90DA2-03D5-4E6A-A0C4-87A446E012C7}"/>
              </a:ext>
            </a:extLst>
          </p:cNvPr>
          <p:cNvSpPr txBox="1"/>
          <p:nvPr/>
        </p:nvSpPr>
        <p:spPr>
          <a:xfrm>
            <a:off x="8092221" y="3427134"/>
            <a:ext cx="1005599" cy="1200329"/>
          </a:xfrm>
          <a:prstGeom prst="rect">
            <a:avLst/>
          </a:prstGeom>
          <a:noFill/>
        </p:spPr>
        <p:txBody>
          <a:bodyPr wrap="square" rtlCol="0">
            <a:spAutoFit/>
          </a:bodyPr>
          <a:lstStyle/>
          <a:p>
            <a:r>
              <a:rPr lang="en-GB" sz="7200" dirty="0">
                <a:solidFill>
                  <a:schemeClr val="bg1"/>
                </a:solidFill>
                <a:latin typeface="Arial Black" panose="020B0A04020102020204" pitchFamily="34" charset="0"/>
                <a:ea typeface="Open Sans Extrabold" panose="020B0906030804020204" pitchFamily="34" charset="0"/>
                <a:cs typeface="Open Sans Extrabold" panose="020B0906030804020204" pitchFamily="34" charset="0"/>
              </a:rPr>
              <a:t>M</a:t>
            </a:r>
          </a:p>
        </p:txBody>
      </p:sp>
      <p:pic>
        <p:nvPicPr>
          <p:cNvPr id="87" name="Picture 4" descr="Image result for light bulb icon white">
            <a:extLst>
              <a:ext uri="{FF2B5EF4-FFF2-40B4-BE49-F238E27FC236}">
                <a16:creationId xmlns:a16="http://schemas.microsoft.com/office/drawing/2014/main" id="{11D40B04-1D6D-4C90-BA84-D526AD1EB59F}"/>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rot="20606819">
            <a:off x="7207323" y="2632576"/>
            <a:ext cx="1089141" cy="1089142"/>
          </a:xfrm>
          <a:prstGeom prst="rect">
            <a:avLst/>
          </a:prstGeom>
          <a:noFill/>
          <a:extLst>
            <a:ext uri="{909E8E84-426E-40DD-AFC4-6F175D3DCCD1}">
              <a14:hiddenFill xmlns:a14="http://schemas.microsoft.com/office/drawing/2010/main">
                <a:solidFill>
                  <a:srgbClr val="FFFFFF"/>
                </a:solidFill>
              </a14:hiddenFill>
            </a:ext>
          </a:extLst>
        </p:spPr>
      </p:pic>
      <p:sp>
        <p:nvSpPr>
          <p:cNvPr id="88" name="TextBox 87">
            <a:extLst>
              <a:ext uri="{FF2B5EF4-FFF2-40B4-BE49-F238E27FC236}">
                <a16:creationId xmlns:a16="http://schemas.microsoft.com/office/drawing/2014/main" id="{746E2FB5-DA65-4D47-9044-B284847DC7BA}"/>
              </a:ext>
            </a:extLst>
          </p:cNvPr>
          <p:cNvSpPr txBox="1"/>
          <p:nvPr/>
        </p:nvSpPr>
        <p:spPr>
          <a:xfrm>
            <a:off x="8169480" y="2175054"/>
            <a:ext cx="674677" cy="2044829"/>
          </a:xfrm>
          <a:prstGeom prst="rect">
            <a:avLst/>
          </a:prstGeom>
          <a:noFill/>
        </p:spPr>
        <p:txBody>
          <a:bodyPr wrap="square" rtlCol="0">
            <a:spAutoFit/>
          </a:bodyPr>
          <a:lstStyle/>
          <a:p>
            <a:r>
              <a:rPr lang="el-GR" sz="10400" b="1" dirty="0">
                <a:solidFill>
                  <a:schemeClr val="bg1"/>
                </a:solidFill>
                <a:latin typeface="Gabriola" panose="04040605051002020D02" pitchFamily="82" charset="0"/>
                <a:cs typeface="Aharoni" panose="020B0604020202020204" pitchFamily="2" charset="-79"/>
              </a:rPr>
              <a:t>π</a:t>
            </a:r>
            <a:endParaRPr lang="en-GB" sz="10400" b="1" dirty="0">
              <a:solidFill>
                <a:schemeClr val="bg1"/>
              </a:solidFill>
              <a:latin typeface="Gabriola" panose="04040605051002020D02" pitchFamily="82" charset="0"/>
              <a:cs typeface="Aharoni" panose="020B0604020202020204" pitchFamily="2" charset="-79"/>
            </a:endParaRPr>
          </a:p>
        </p:txBody>
      </p:sp>
      <p:sp>
        <p:nvSpPr>
          <p:cNvPr id="89" name="Rectangle 88">
            <a:extLst>
              <a:ext uri="{FF2B5EF4-FFF2-40B4-BE49-F238E27FC236}">
                <a16:creationId xmlns:a16="http://schemas.microsoft.com/office/drawing/2014/main" id="{4C127D54-CE13-460F-80F4-DA7161237332}"/>
              </a:ext>
            </a:extLst>
          </p:cNvPr>
          <p:cNvSpPr/>
          <p:nvPr/>
        </p:nvSpPr>
        <p:spPr>
          <a:xfrm>
            <a:off x="8204601" y="2920323"/>
            <a:ext cx="868332" cy="630665"/>
          </a:xfrm>
          <a:prstGeom prst="rect">
            <a:avLst/>
          </a:prstGeom>
          <a:solidFill>
            <a:srgbClr val="FFC000">
              <a:alpha val="50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dirty="0"/>
          </a:p>
        </p:txBody>
      </p:sp>
      <p:sp>
        <p:nvSpPr>
          <p:cNvPr id="90" name="Rectangle 89">
            <a:extLst>
              <a:ext uri="{FF2B5EF4-FFF2-40B4-BE49-F238E27FC236}">
                <a16:creationId xmlns:a16="http://schemas.microsoft.com/office/drawing/2014/main" id="{A73BC1EA-DE53-4C82-80D3-DC5ED53166E1}"/>
              </a:ext>
            </a:extLst>
          </p:cNvPr>
          <p:cNvSpPr/>
          <p:nvPr/>
        </p:nvSpPr>
        <p:spPr>
          <a:xfrm>
            <a:off x="7480207" y="2921653"/>
            <a:ext cx="523298" cy="630665"/>
          </a:xfrm>
          <a:prstGeom prst="rect">
            <a:avLst/>
          </a:prstGeom>
          <a:solidFill>
            <a:srgbClr val="92D050">
              <a:alpha val="50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22" dirty="0"/>
          </a:p>
        </p:txBody>
      </p:sp>
      <p:sp>
        <p:nvSpPr>
          <p:cNvPr id="91" name="Freeform: Shape 90">
            <a:extLst>
              <a:ext uri="{FF2B5EF4-FFF2-40B4-BE49-F238E27FC236}">
                <a16:creationId xmlns:a16="http://schemas.microsoft.com/office/drawing/2014/main" id="{69F7A600-FE1E-40A7-8991-6429AE0B64D9}"/>
              </a:ext>
            </a:extLst>
          </p:cNvPr>
          <p:cNvSpPr/>
          <p:nvPr/>
        </p:nvSpPr>
        <p:spPr>
          <a:xfrm>
            <a:off x="5902777" y="2785881"/>
            <a:ext cx="3393792" cy="334861"/>
          </a:xfrm>
          <a:custGeom>
            <a:avLst/>
            <a:gdLst>
              <a:gd name="connsiteX0" fmla="*/ 0 w 5500343"/>
              <a:gd name="connsiteY0" fmla="*/ 0 h 566935"/>
              <a:gd name="connsiteX1" fmla="*/ 5500343 w 5500343"/>
              <a:gd name="connsiteY1" fmla="*/ 0 h 566935"/>
              <a:gd name="connsiteX2" fmla="*/ 5500343 w 5500343"/>
              <a:gd name="connsiteY2" fmla="*/ 566935 h 566935"/>
              <a:gd name="connsiteX3" fmla="*/ 5460009 w 5500343"/>
              <a:gd name="connsiteY3" fmla="*/ 556307 h 566935"/>
              <a:gd name="connsiteX4" fmla="*/ 2641506 w 5500343"/>
              <a:gd name="connsiteY4" fmla="*/ 276710 h 566935"/>
              <a:gd name="connsiteX5" fmla="*/ 412915 w 5500343"/>
              <a:gd name="connsiteY5" fmla="*/ 439741 h 566935"/>
              <a:gd name="connsiteX6" fmla="*/ 0 w 5500343"/>
              <a:gd name="connsiteY6" fmla="*/ 521332 h 566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00343" h="566935">
                <a:moveTo>
                  <a:pt x="0" y="0"/>
                </a:moveTo>
                <a:lnTo>
                  <a:pt x="5500343" y="0"/>
                </a:lnTo>
                <a:lnTo>
                  <a:pt x="5500343" y="566935"/>
                </a:lnTo>
                <a:lnTo>
                  <a:pt x="5460009" y="556307"/>
                </a:lnTo>
                <a:cubicBezTo>
                  <a:pt x="4738691" y="383558"/>
                  <a:pt x="3742200" y="276710"/>
                  <a:pt x="2641506" y="276710"/>
                </a:cubicBezTo>
                <a:cubicBezTo>
                  <a:pt x="1815986" y="276710"/>
                  <a:pt x="1049079" y="336812"/>
                  <a:pt x="412915" y="439741"/>
                </a:cubicBezTo>
                <a:lnTo>
                  <a:pt x="0" y="521332"/>
                </a:lnTo>
                <a:close/>
              </a:path>
            </a:pathLst>
          </a:custGeom>
          <a:solidFill>
            <a:srgbClr val="0F3F6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2081" tIns="66040" rIns="132081" bIns="66040" numCol="1" spcCol="0" rtlCol="0" fromWordArt="0" anchor="ctr" anchorCtr="0" forceAA="0" compatLnSpc="1">
            <a:prstTxWarp prst="textNoShape">
              <a:avLst/>
            </a:prstTxWarp>
            <a:noAutofit/>
          </a:bodyPr>
          <a:lstStyle/>
          <a:p>
            <a:pPr algn="ctr"/>
            <a:endParaRPr lang="en-GB" sz="2600"/>
          </a:p>
        </p:txBody>
      </p:sp>
      <p:sp>
        <p:nvSpPr>
          <p:cNvPr id="92" name="Oval 91">
            <a:extLst>
              <a:ext uri="{FF2B5EF4-FFF2-40B4-BE49-F238E27FC236}">
                <a16:creationId xmlns:a16="http://schemas.microsoft.com/office/drawing/2014/main" id="{29B8B540-7119-4311-9339-09D699E122DA}"/>
              </a:ext>
            </a:extLst>
          </p:cNvPr>
          <p:cNvSpPr/>
          <p:nvPr/>
        </p:nvSpPr>
        <p:spPr>
          <a:xfrm>
            <a:off x="5245351" y="4243028"/>
            <a:ext cx="4708631" cy="1127675"/>
          </a:xfrm>
          <a:prstGeom prst="ellipse">
            <a:avLst/>
          </a:prstGeom>
          <a:solidFill>
            <a:srgbClr val="0F3F6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2081" tIns="66040" rIns="132081" bIns="66040" numCol="1" spcCol="0" rtlCol="0" fromWordArt="0" anchor="ctr" anchorCtr="0" forceAA="0" compatLnSpc="1">
            <a:prstTxWarp prst="textNoShape">
              <a:avLst/>
            </a:prstTxWarp>
            <a:noAutofit/>
          </a:bodyPr>
          <a:lstStyle/>
          <a:p>
            <a:pPr algn="ctr"/>
            <a:endParaRPr lang="en-GB" sz="2600" dirty="0"/>
          </a:p>
        </p:txBody>
      </p:sp>
      <p:sp>
        <p:nvSpPr>
          <p:cNvPr id="93" name="TextBox 92">
            <a:extLst>
              <a:ext uri="{FF2B5EF4-FFF2-40B4-BE49-F238E27FC236}">
                <a16:creationId xmlns:a16="http://schemas.microsoft.com/office/drawing/2014/main" id="{04167BF2-9219-42C8-82E2-00E2ABCA04DF}"/>
              </a:ext>
            </a:extLst>
          </p:cNvPr>
          <p:cNvSpPr txBox="1"/>
          <p:nvPr/>
        </p:nvSpPr>
        <p:spPr>
          <a:xfrm>
            <a:off x="6233948" y="4361292"/>
            <a:ext cx="2680352" cy="379997"/>
          </a:xfrm>
          <a:prstGeom prst="rect">
            <a:avLst/>
          </a:prstGeom>
          <a:noFill/>
        </p:spPr>
        <p:txBody>
          <a:bodyPr wrap="none" rtlCol="0">
            <a:spAutoFit/>
          </a:bodyPr>
          <a:lstStyle/>
          <a:p>
            <a:pPr algn="ctr"/>
            <a:r>
              <a:rPr lang="en-GB" sz="1444" kern="300" spc="865" dirty="0">
                <a:solidFill>
                  <a:schemeClr val="bg1"/>
                </a:solidFill>
                <a:latin typeface="Square721 Cn BT" panose="020B0406020202050204" pitchFamily="34" charset="0"/>
                <a:cs typeface="Aharoni" panose="020B0604020202020204" pitchFamily="2" charset="-79"/>
              </a:rPr>
              <a:t>DENE MAGNA</a:t>
            </a:r>
          </a:p>
        </p:txBody>
      </p:sp>
      <p:sp>
        <p:nvSpPr>
          <p:cNvPr id="94" name="TextBox 93">
            <a:extLst>
              <a:ext uri="{FF2B5EF4-FFF2-40B4-BE49-F238E27FC236}">
                <a16:creationId xmlns:a16="http://schemas.microsoft.com/office/drawing/2014/main" id="{5E352AB9-8F5F-464C-9717-84A1D2D9308E}"/>
              </a:ext>
            </a:extLst>
          </p:cNvPr>
          <p:cNvSpPr txBox="1"/>
          <p:nvPr/>
        </p:nvSpPr>
        <p:spPr>
          <a:xfrm>
            <a:off x="5728252" y="2865365"/>
            <a:ext cx="3577636" cy="418669"/>
          </a:xfrm>
          <a:prstGeom prst="rect">
            <a:avLst/>
          </a:prstGeom>
          <a:noFill/>
        </p:spPr>
        <p:txBody>
          <a:bodyPr wrap="none" rtlCol="0">
            <a:prstTxWarp prst="textArchUp">
              <a:avLst>
                <a:gd name="adj" fmla="val 10842860"/>
              </a:avLst>
            </a:prstTxWarp>
            <a:spAutoFit/>
          </a:bodyPr>
          <a:lstStyle/>
          <a:p>
            <a:pPr algn="ctr"/>
            <a:r>
              <a:rPr lang="en-GB" sz="1733" b="1" spc="722" dirty="0">
                <a:solidFill>
                  <a:schemeClr val="bg1">
                    <a:lumMod val="75000"/>
                  </a:schemeClr>
                </a:solidFill>
                <a:latin typeface="Square721 Cn BT" panose="020B0406020202050204" pitchFamily="34" charset="0"/>
                <a:cs typeface="Aharoni" panose="020B0604020202020204" pitchFamily="2" charset="-79"/>
              </a:rPr>
              <a:t>   SCIENCE  TECHNOLOGY  ENGINEERING  MATHS  </a:t>
            </a:r>
          </a:p>
        </p:txBody>
      </p:sp>
      <p:sp>
        <p:nvSpPr>
          <p:cNvPr id="101" name="TextBox 100">
            <a:extLst>
              <a:ext uri="{FF2B5EF4-FFF2-40B4-BE49-F238E27FC236}">
                <a16:creationId xmlns:a16="http://schemas.microsoft.com/office/drawing/2014/main" id="{3C9C88F2-7456-437F-A31A-9AB2F1543137}"/>
              </a:ext>
            </a:extLst>
          </p:cNvPr>
          <p:cNvSpPr txBox="1"/>
          <p:nvPr/>
        </p:nvSpPr>
        <p:spPr>
          <a:xfrm>
            <a:off x="165677" y="242724"/>
            <a:ext cx="3379713" cy="2677656"/>
          </a:xfrm>
          <a:prstGeom prst="rect">
            <a:avLst/>
          </a:prstGeom>
          <a:noFill/>
        </p:spPr>
        <p:txBody>
          <a:bodyPr wrap="square" rtlCol="0">
            <a:spAutoFit/>
          </a:bodyPr>
          <a:lstStyle/>
          <a:p>
            <a:pPr>
              <a:tabLst>
                <a:tab pos="3406775" algn="l"/>
              </a:tabLst>
            </a:pPr>
            <a:r>
              <a:rPr lang="en-GB" sz="1050" dirty="0" smtClean="0"/>
              <a:t>Currently, there are far more men working in STEM environments than women. This is largely the result of stereotypes of the past, and girls being discouraged from STEM careers. It’s a serious problem today, with </a:t>
            </a:r>
            <a:r>
              <a:rPr lang="en-GB" sz="1050" dirty="0"/>
              <a:t>three times more boys than girls studying at least one </a:t>
            </a:r>
            <a:r>
              <a:rPr lang="en-GB" sz="1050" dirty="0" smtClean="0"/>
              <a:t>STEM subject </a:t>
            </a:r>
            <a:r>
              <a:rPr lang="en-GB" sz="1050" dirty="0"/>
              <a:t>at A Level, and nine times more boys than girls studying a </a:t>
            </a:r>
            <a:r>
              <a:rPr lang="en-GB" sz="1050" dirty="0" smtClean="0"/>
              <a:t>STEM subject </a:t>
            </a:r>
            <a:r>
              <a:rPr lang="en-GB" sz="1050" dirty="0"/>
              <a:t>at University.  Nationally this is a recognised crisis, and the </a:t>
            </a:r>
            <a:r>
              <a:rPr lang="en-GB" sz="1050" dirty="0" smtClean="0"/>
              <a:t>UK Government </a:t>
            </a:r>
            <a:r>
              <a:rPr lang="en-GB" sz="1050" dirty="0"/>
              <a:t>wants to encourage young people to consider all </a:t>
            </a:r>
            <a:r>
              <a:rPr lang="en-GB" sz="1050" dirty="0" smtClean="0"/>
              <a:t>options as </a:t>
            </a:r>
            <a:r>
              <a:rPr lang="en-GB" sz="1050" dirty="0"/>
              <a:t>they look to their own education and careers. </a:t>
            </a:r>
            <a:endParaRPr lang="en-GB" sz="1050" dirty="0" smtClean="0"/>
          </a:p>
          <a:p>
            <a:endParaRPr lang="en-GB" sz="1050" dirty="0"/>
          </a:p>
          <a:p>
            <a:r>
              <a:rPr lang="en-GB" sz="1050" dirty="0" smtClean="0"/>
              <a:t>Whilst most STEM activities and events at Dene Magna include both boys and girls, some of our events are designed to break any negative assumptions regarding gender. We want boys and girls to explore all the opportunities available to them today.</a:t>
            </a:r>
            <a:endParaRPr lang="en-GB" sz="1050" dirty="0"/>
          </a:p>
        </p:txBody>
      </p:sp>
      <p:sp>
        <p:nvSpPr>
          <p:cNvPr id="102" name="Rectangle 101">
            <a:extLst>
              <a:ext uri="{FF2B5EF4-FFF2-40B4-BE49-F238E27FC236}">
                <a16:creationId xmlns:a16="http://schemas.microsoft.com/office/drawing/2014/main" id="{FA9A2F86-86FC-4065-9D12-A08BF93CE380}"/>
              </a:ext>
            </a:extLst>
          </p:cNvPr>
          <p:cNvSpPr/>
          <p:nvPr/>
        </p:nvSpPr>
        <p:spPr>
          <a:xfrm>
            <a:off x="5197369" y="5477379"/>
            <a:ext cx="4708631" cy="528343"/>
          </a:xfrm>
          <a:prstGeom prst="rect">
            <a:avLst/>
          </a:prstGeom>
          <a:gradFill flip="none" rotWithShape="1">
            <a:gsLst>
              <a:gs pos="0">
                <a:schemeClr val="accent1">
                  <a:lumMod val="50000"/>
                  <a:alpha val="0"/>
                </a:schemeClr>
              </a:gs>
              <a:gs pos="100000">
                <a:schemeClr val="accent1">
                  <a:lumMod val="5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2081" tIns="66040" rIns="132081" bIns="66040" numCol="1" spcCol="0" rtlCol="0" fromWordArt="0" anchor="ctr" anchorCtr="0" forceAA="0" compatLnSpc="1">
            <a:prstTxWarp prst="textNoShape">
              <a:avLst/>
            </a:prstTxWarp>
            <a:noAutofit/>
          </a:bodyPr>
          <a:lstStyle/>
          <a:p>
            <a:pPr algn="ctr"/>
            <a:endParaRPr lang="en-GB" sz="2600"/>
          </a:p>
        </p:txBody>
      </p:sp>
      <p:sp>
        <p:nvSpPr>
          <p:cNvPr id="104" name="TextBox 103">
            <a:extLst>
              <a:ext uri="{FF2B5EF4-FFF2-40B4-BE49-F238E27FC236}">
                <a16:creationId xmlns:a16="http://schemas.microsoft.com/office/drawing/2014/main" id="{0D4B0FEE-8309-4DCC-AE2A-3CD3A3D62156}"/>
              </a:ext>
            </a:extLst>
          </p:cNvPr>
          <p:cNvSpPr txBox="1"/>
          <p:nvPr/>
        </p:nvSpPr>
        <p:spPr>
          <a:xfrm>
            <a:off x="467036" y="5860301"/>
            <a:ext cx="3576548" cy="492443"/>
          </a:xfrm>
          <a:prstGeom prst="rect">
            <a:avLst/>
          </a:prstGeom>
          <a:noFill/>
        </p:spPr>
        <p:txBody>
          <a:bodyPr wrap="square" rtlCol="0">
            <a:spAutoFit/>
          </a:bodyPr>
          <a:lstStyle/>
          <a:p>
            <a:r>
              <a:rPr lang="en-GB" sz="1300" b="1" dirty="0">
                <a:solidFill>
                  <a:schemeClr val="accent1">
                    <a:lumMod val="75000"/>
                  </a:schemeClr>
                </a:solidFill>
              </a:rPr>
              <a:t>Stay up to date with our STEM activities through our </a:t>
            </a:r>
            <a:r>
              <a:rPr lang="en-GB" sz="1300" b="1" dirty="0" err="1" smtClean="0">
                <a:solidFill>
                  <a:schemeClr val="accent1">
                    <a:lumMod val="75000"/>
                  </a:schemeClr>
                </a:solidFill>
              </a:rPr>
              <a:t>FaceBook</a:t>
            </a:r>
            <a:r>
              <a:rPr lang="en-GB" sz="1300" b="1" dirty="0" smtClean="0">
                <a:solidFill>
                  <a:schemeClr val="accent1">
                    <a:lumMod val="75000"/>
                  </a:schemeClr>
                </a:solidFill>
              </a:rPr>
              <a:t> page </a:t>
            </a:r>
            <a:r>
              <a:rPr lang="en-GB" sz="1300" b="1" dirty="0">
                <a:solidFill>
                  <a:schemeClr val="accent1">
                    <a:lumMod val="75000"/>
                  </a:schemeClr>
                </a:solidFill>
              </a:rPr>
              <a:t>‘Dene Magna STEM’ </a:t>
            </a:r>
          </a:p>
        </p:txBody>
      </p:sp>
      <p:pic>
        <p:nvPicPr>
          <p:cNvPr id="105" name="Picture 2" descr="Related image">
            <a:extLst>
              <a:ext uri="{FF2B5EF4-FFF2-40B4-BE49-F238E27FC236}">
                <a16:creationId xmlns:a16="http://schemas.microsoft.com/office/drawing/2014/main" id="{80A36C93-C5F6-4FA4-83D1-7EF43F65BF9C}"/>
              </a:ext>
            </a:extLst>
          </p:cNvPr>
          <p:cNvPicPr>
            <a:picLocks noChangeAspect="1" noChangeArrowheads="1"/>
          </p:cNvPicPr>
          <p:nvPr/>
        </p:nvPicPr>
        <p:blipFill rotWithShape="1">
          <a:blip r:embed="rId4" cstate="hqprint">
            <a:extLst>
              <a:ext uri="{28A0092B-C50C-407E-A947-70E740481C1C}">
                <a14:useLocalDpi xmlns:a14="http://schemas.microsoft.com/office/drawing/2010/main" val="0"/>
              </a:ext>
            </a:extLst>
          </a:blip>
          <a:srcRect l="15284" r="15820"/>
          <a:stretch/>
        </p:blipFill>
        <p:spPr bwMode="auto">
          <a:xfrm>
            <a:off x="77695" y="5899712"/>
            <a:ext cx="420343" cy="406322"/>
          </a:xfrm>
          <a:prstGeom prst="rect">
            <a:avLst/>
          </a:prstGeom>
          <a:noFill/>
          <a:extLst>
            <a:ext uri="{909E8E84-426E-40DD-AFC4-6F175D3DCCD1}">
              <a14:hiddenFill xmlns:a14="http://schemas.microsoft.com/office/drawing/2010/main">
                <a:solidFill>
                  <a:srgbClr val="FFFFFF"/>
                </a:solidFill>
              </a14:hiddenFill>
            </a:ext>
          </a:extLst>
        </p:spPr>
      </p:pic>
      <p:sp>
        <p:nvSpPr>
          <p:cNvPr id="106" name="TextBox 105">
            <a:extLst>
              <a:ext uri="{FF2B5EF4-FFF2-40B4-BE49-F238E27FC236}">
                <a16:creationId xmlns:a16="http://schemas.microsoft.com/office/drawing/2014/main" id="{93134784-E696-4F3C-AB01-03C59F6E6D3D}"/>
              </a:ext>
            </a:extLst>
          </p:cNvPr>
          <p:cNvSpPr txBox="1"/>
          <p:nvPr/>
        </p:nvSpPr>
        <p:spPr>
          <a:xfrm>
            <a:off x="157807" y="4794253"/>
            <a:ext cx="3373428" cy="1061829"/>
          </a:xfrm>
          <a:prstGeom prst="rect">
            <a:avLst/>
          </a:prstGeom>
          <a:noFill/>
        </p:spPr>
        <p:txBody>
          <a:bodyPr wrap="square" rtlCol="0">
            <a:spAutoFit/>
          </a:bodyPr>
          <a:lstStyle/>
          <a:p>
            <a:r>
              <a:rPr lang="en-GB" sz="1050" dirty="0"/>
              <a:t>Our encouragement of STEM isn’t confined to our own students. The local challenge in the Forest needs a wider perspective, so we also work with our partner primary schools, hosting STEM activity days, inviting students to also hear from guest professions and sharing our teaching expertise.</a:t>
            </a:r>
          </a:p>
        </p:txBody>
      </p:sp>
      <p:sp>
        <p:nvSpPr>
          <p:cNvPr id="107" name="TextBox 106">
            <a:extLst>
              <a:ext uri="{FF2B5EF4-FFF2-40B4-BE49-F238E27FC236}">
                <a16:creationId xmlns:a16="http://schemas.microsoft.com/office/drawing/2014/main" id="{BF8320E3-C729-4DAB-8E8F-C47F87E6555D}"/>
              </a:ext>
            </a:extLst>
          </p:cNvPr>
          <p:cNvSpPr txBox="1"/>
          <p:nvPr/>
        </p:nvSpPr>
        <p:spPr>
          <a:xfrm>
            <a:off x="8312" y="6384764"/>
            <a:ext cx="4586837" cy="276999"/>
          </a:xfrm>
          <a:prstGeom prst="rect">
            <a:avLst/>
          </a:prstGeom>
          <a:noFill/>
        </p:spPr>
        <p:txBody>
          <a:bodyPr wrap="square" rtlCol="0">
            <a:spAutoFit/>
          </a:bodyPr>
          <a:lstStyle/>
          <a:p>
            <a:r>
              <a:rPr lang="en-GB" sz="1200" b="1" dirty="0"/>
              <a:t>STEM Lead Teacher: Mr </a:t>
            </a:r>
            <a:r>
              <a:rPr lang="en-GB" sz="1200" b="1" dirty="0" smtClean="0"/>
              <a:t>Jones    </a:t>
            </a:r>
            <a:r>
              <a:rPr lang="en-GB" sz="1200" b="1" dirty="0">
                <a:solidFill>
                  <a:schemeClr val="accent5">
                    <a:lumMod val="75000"/>
                  </a:schemeClr>
                </a:solidFill>
              </a:rPr>
              <a:t>s.jones@denemagna.org.uk</a:t>
            </a:r>
            <a:r>
              <a:rPr lang="en-GB" sz="1200" b="1" dirty="0"/>
              <a:t> </a:t>
            </a:r>
          </a:p>
        </p:txBody>
      </p:sp>
      <p:sp>
        <p:nvSpPr>
          <p:cNvPr id="99" name="TextBox 98">
            <a:extLst>
              <a:ext uri="{FF2B5EF4-FFF2-40B4-BE49-F238E27FC236}">
                <a16:creationId xmlns:a16="http://schemas.microsoft.com/office/drawing/2014/main" id="{D856DF6E-DB7E-4BD3-ADA0-91EE008F99B6}"/>
              </a:ext>
            </a:extLst>
          </p:cNvPr>
          <p:cNvSpPr txBox="1"/>
          <p:nvPr/>
        </p:nvSpPr>
        <p:spPr>
          <a:xfrm>
            <a:off x="165676" y="14883"/>
            <a:ext cx="3036826" cy="307777"/>
          </a:xfrm>
          <a:prstGeom prst="rect">
            <a:avLst/>
          </a:prstGeom>
          <a:noFill/>
        </p:spPr>
        <p:txBody>
          <a:bodyPr wrap="square" rtlCol="0">
            <a:spAutoFit/>
          </a:bodyPr>
          <a:lstStyle/>
          <a:p>
            <a:r>
              <a:rPr lang="en-GB" sz="1400" b="1" dirty="0" smtClean="0"/>
              <a:t>All inclusive</a:t>
            </a:r>
            <a:endParaRPr lang="en-GB" sz="1400" b="1" dirty="0"/>
          </a:p>
        </p:txBody>
      </p:sp>
      <p:pic>
        <p:nvPicPr>
          <p:cNvPr id="6" name="Picture 6" descr="Image result for girls in science"/>
          <p:cNvPicPr>
            <a:picLocks noChangeAspect="1" noChangeArrowheads="1"/>
          </p:cNvPicPr>
          <p:nvPr/>
        </p:nvPicPr>
        <p:blipFill rotWithShape="1">
          <a:blip r:embed="rId5">
            <a:extLst>
              <a:ext uri="{28A0092B-C50C-407E-A947-70E740481C1C}">
                <a14:useLocalDpi xmlns:a14="http://schemas.microsoft.com/office/drawing/2010/main" val="0"/>
              </a:ext>
            </a:extLst>
          </a:blip>
          <a:srcRect b="11018"/>
          <a:stretch/>
        </p:blipFill>
        <p:spPr bwMode="auto">
          <a:xfrm>
            <a:off x="342498" y="2905342"/>
            <a:ext cx="2900310" cy="161088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wise girls stem logo"/>
          <p:cNvPicPr>
            <a:picLocks noChangeAspect="1" noChangeArrowheads="1"/>
          </p:cNvPicPr>
          <p:nvPr/>
        </p:nvPicPr>
        <p:blipFill rotWithShape="1">
          <a:blip r:embed="rId6">
            <a:extLst>
              <a:ext uri="{28A0092B-C50C-407E-A947-70E740481C1C}">
                <a14:useLocalDpi xmlns:a14="http://schemas.microsoft.com/office/drawing/2010/main" val="0"/>
              </a:ext>
            </a:extLst>
          </a:blip>
          <a:srcRect r="65203"/>
          <a:stretch/>
        </p:blipFill>
        <p:spPr bwMode="auto">
          <a:xfrm>
            <a:off x="3941925" y="3789132"/>
            <a:ext cx="501907" cy="57610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Image result for stemettes logo"/>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3555950" y="1108734"/>
            <a:ext cx="1315509" cy="529493"/>
          </a:xfrm>
          <a:prstGeom prst="rect">
            <a:avLst/>
          </a:prstGeom>
          <a:noFill/>
          <a:extLst>
            <a:ext uri="{909E8E84-426E-40DD-AFC4-6F175D3DCCD1}">
              <a14:hiddenFill xmlns:a14="http://schemas.microsoft.com/office/drawing/2010/main">
                <a:solidFill>
                  <a:srgbClr val="FFFFFF"/>
                </a:solidFill>
              </a14:hiddenFill>
            </a:ext>
          </a:extLst>
        </p:spPr>
      </p:pic>
      <p:sp>
        <p:nvSpPr>
          <p:cNvPr id="100" name="TextBox 99">
            <a:extLst>
              <a:ext uri="{FF2B5EF4-FFF2-40B4-BE49-F238E27FC236}">
                <a16:creationId xmlns:a16="http://schemas.microsoft.com/office/drawing/2014/main" id="{D856DF6E-DB7E-4BD3-ADA0-91EE008F99B6}"/>
              </a:ext>
            </a:extLst>
          </p:cNvPr>
          <p:cNvSpPr txBox="1"/>
          <p:nvPr/>
        </p:nvSpPr>
        <p:spPr>
          <a:xfrm>
            <a:off x="165676" y="4591039"/>
            <a:ext cx="3969850" cy="307777"/>
          </a:xfrm>
          <a:prstGeom prst="rect">
            <a:avLst/>
          </a:prstGeom>
          <a:noFill/>
        </p:spPr>
        <p:txBody>
          <a:bodyPr wrap="square" rtlCol="0">
            <a:spAutoFit/>
          </a:bodyPr>
          <a:lstStyle/>
          <a:p>
            <a:r>
              <a:rPr lang="en-GB" sz="1400" b="1" dirty="0" smtClean="0"/>
              <a:t>A significant voice in the wider community</a:t>
            </a:r>
            <a:endParaRPr lang="en-GB" sz="1400" b="1" dirty="0"/>
          </a:p>
        </p:txBody>
      </p:sp>
      <p:pic>
        <p:nvPicPr>
          <p:cNvPr id="18" name="Picture 8" descr="STEMgirls Club"/>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3595802" y="4771402"/>
            <a:ext cx="1117899" cy="736323"/>
          </a:xfrm>
          <a:prstGeom prst="rect">
            <a:avLst/>
          </a:prstGeom>
          <a:noFill/>
          <a:extLst>
            <a:ext uri="{909E8E84-426E-40DD-AFC4-6F175D3DCCD1}">
              <a14:hiddenFill xmlns:a14="http://schemas.microsoft.com/office/drawing/2010/main">
                <a:solidFill>
                  <a:srgbClr val="FFFFFF"/>
                </a:solidFill>
              </a14:hiddenFill>
            </a:ext>
          </a:extLst>
        </p:spPr>
      </p:pic>
      <p:pic>
        <p:nvPicPr>
          <p:cNvPr id="110" name="Picture 109">
            <a:extLst>
              <a:ext uri="{FF2B5EF4-FFF2-40B4-BE49-F238E27FC236}">
                <a16:creationId xmlns:a16="http://schemas.microsoft.com/office/drawing/2014/main" id="{BA4DF34A-8FD2-43CD-B5CA-7C569B3C964E}"/>
              </a:ext>
            </a:extLst>
          </p:cNvPr>
          <p:cNvPicPr>
            <a:picLocks noChangeAspect="1"/>
          </p:cNvPicPr>
          <p:nvPr/>
        </p:nvPicPr>
        <p:blipFill rotWithShape="1">
          <a:blip r:embed="rId9" cstate="hqprint">
            <a:extLst>
              <a:ext uri="{28A0092B-C50C-407E-A947-70E740481C1C}">
                <a14:useLocalDpi xmlns:a14="http://schemas.microsoft.com/office/drawing/2010/main"/>
              </a:ext>
            </a:extLst>
          </a:blip>
          <a:srcRect/>
          <a:stretch/>
        </p:blipFill>
        <p:spPr>
          <a:xfrm>
            <a:off x="3458954" y="2650147"/>
            <a:ext cx="1432516" cy="561359"/>
          </a:xfrm>
          <a:prstGeom prst="rect">
            <a:avLst/>
          </a:prstGeom>
        </p:spPr>
      </p:pic>
      <p:pic>
        <p:nvPicPr>
          <p:cNvPr id="111" name="Picture 4" descr="UK Space Agency">
            <a:extLst>
              <a:ext uri="{FF2B5EF4-FFF2-40B4-BE49-F238E27FC236}">
                <a16:creationId xmlns:a16="http://schemas.microsoft.com/office/drawing/2014/main" id="{637599E3-658A-4530-B5DA-D282B6754DCF}"/>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3605180" y="659796"/>
            <a:ext cx="1194653" cy="335022"/>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111">
            <a:extLst>
              <a:ext uri="{FF2B5EF4-FFF2-40B4-BE49-F238E27FC236}">
                <a16:creationId xmlns:a16="http://schemas.microsoft.com/office/drawing/2014/main" id="{AAF42A77-EACB-4EF2-9900-422EFBF8AB21}"/>
              </a:ext>
            </a:extLst>
          </p:cNvPr>
          <p:cNvPicPr>
            <a:picLocks noChangeAspect="1"/>
          </p:cNvPicPr>
          <p:nvPr/>
        </p:nvPicPr>
        <p:blipFill rotWithShape="1">
          <a:blip r:embed="rId11" cstate="hqprint">
            <a:extLst>
              <a:ext uri="{BEBA8EAE-BF5A-486C-A8C5-ECC9F3942E4B}">
                <a14:imgProps xmlns:a14="http://schemas.microsoft.com/office/drawing/2010/main">
                  <a14:imgLayer r:embed="rId12">
                    <a14:imgEffect>
                      <a14:brightnessContrast contrast="40000"/>
                    </a14:imgEffect>
                  </a14:imgLayer>
                </a14:imgProps>
              </a:ext>
              <a:ext uri="{28A0092B-C50C-407E-A947-70E740481C1C}">
                <a14:useLocalDpi xmlns:a14="http://schemas.microsoft.com/office/drawing/2010/main"/>
              </a:ext>
            </a:extLst>
          </a:blip>
          <a:srcRect/>
          <a:stretch/>
        </p:blipFill>
        <p:spPr>
          <a:xfrm>
            <a:off x="3605180" y="21416"/>
            <a:ext cx="1145322" cy="555241"/>
          </a:xfrm>
          <a:prstGeom prst="rect">
            <a:avLst/>
          </a:prstGeom>
        </p:spPr>
      </p:pic>
      <p:pic>
        <p:nvPicPr>
          <p:cNvPr id="113" name="Picture 112">
            <a:extLst>
              <a:ext uri="{FF2B5EF4-FFF2-40B4-BE49-F238E27FC236}">
                <a16:creationId xmlns:a16="http://schemas.microsoft.com/office/drawing/2014/main" id="{A72E572E-9013-4818-9D2D-C4225AFE1097}"/>
              </a:ext>
            </a:extLst>
          </p:cNvPr>
          <p:cNvPicPr>
            <a:picLocks noChangeAspect="1"/>
          </p:cNvPicPr>
          <p:nvPr/>
        </p:nvPicPr>
        <p:blipFill rotWithShape="1">
          <a:blip r:embed="rId13" cstate="hqprint">
            <a:extLst>
              <a:ext uri="{28A0092B-C50C-407E-A947-70E740481C1C}">
                <a14:useLocalDpi xmlns:a14="http://schemas.microsoft.com/office/drawing/2010/main"/>
              </a:ext>
            </a:extLst>
          </a:blip>
          <a:srcRect/>
          <a:stretch/>
        </p:blipFill>
        <p:spPr>
          <a:xfrm>
            <a:off x="3537715" y="1643969"/>
            <a:ext cx="1324917" cy="447382"/>
          </a:xfrm>
          <a:prstGeom prst="rect">
            <a:avLst/>
          </a:prstGeom>
        </p:spPr>
      </p:pic>
      <p:pic>
        <p:nvPicPr>
          <p:cNvPr id="115" name="Picture 12" descr="STEMworks">
            <a:extLst>
              <a:ext uri="{FF2B5EF4-FFF2-40B4-BE49-F238E27FC236}">
                <a16:creationId xmlns:a16="http://schemas.microsoft.com/office/drawing/2014/main" id="{5B5D78F7-B561-4C6E-9B75-84C8085A4E43}"/>
              </a:ext>
            </a:extLst>
          </p:cNvPr>
          <p:cNvPicPr>
            <a:picLocks noChangeAspect="1" noChangeArrowheads="1"/>
          </p:cNvPicPr>
          <p:nvPr/>
        </p:nvPicPr>
        <p:blipFill>
          <a:blip r:embed="rId14">
            <a:extLst>
              <a:ext uri="{28A0092B-C50C-407E-A947-70E740481C1C}">
                <a14:useLocalDpi xmlns:a14="http://schemas.microsoft.com/office/drawing/2010/main"/>
              </a:ext>
            </a:extLst>
          </a:blip>
          <a:srcRect/>
          <a:stretch>
            <a:fillRect/>
          </a:stretch>
        </p:blipFill>
        <p:spPr bwMode="auto">
          <a:xfrm>
            <a:off x="3715125" y="2197053"/>
            <a:ext cx="1043918" cy="438249"/>
          </a:xfrm>
          <a:prstGeom prst="rect">
            <a:avLst/>
          </a:prstGeom>
          <a:noFill/>
          <a:extLst>
            <a:ext uri="{909E8E84-426E-40DD-AFC4-6F175D3DCCD1}">
              <a14:hiddenFill xmlns:a14="http://schemas.microsoft.com/office/drawing/2010/main">
                <a:solidFill>
                  <a:srgbClr val="FFFFFF"/>
                </a:solidFill>
              </a14:hiddenFill>
            </a:ext>
          </a:extLst>
        </p:spPr>
      </p:pic>
      <p:pic>
        <p:nvPicPr>
          <p:cNvPr id="116" name="Picture 115">
            <a:extLst>
              <a:ext uri="{FF2B5EF4-FFF2-40B4-BE49-F238E27FC236}">
                <a16:creationId xmlns:a16="http://schemas.microsoft.com/office/drawing/2014/main" id="{88CE90E3-402C-44CA-8DFA-2511F05369C4}"/>
              </a:ext>
            </a:extLst>
          </p:cNvPr>
          <p:cNvPicPr>
            <a:picLocks noChangeAspect="1"/>
          </p:cNvPicPr>
          <p:nvPr/>
        </p:nvPicPr>
        <p:blipFill rotWithShape="1">
          <a:blip r:embed="rId15" cstate="hqprint">
            <a:extLst>
              <a:ext uri="{28A0092B-C50C-407E-A947-70E740481C1C}">
                <a14:useLocalDpi xmlns:a14="http://schemas.microsoft.com/office/drawing/2010/main"/>
              </a:ext>
            </a:extLst>
          </a:blip>
          <a:srcRect/>
          <a:stretch/>
        </p:blipFill>
        <p:spPr>
          <a:xfrm>
            <a:off x="3517296" y="3264248"/>
            <a:ext cx="1285162" cy="482596"/>
          </a:xfrm>
          <a:prstGeom prst="rect">
            <a:avLst/>
          </a:prstGeom>
        </p:spPr>
      </p:pic>
      <p:pic>
        <p:nvPicPr>
          <p:cNvPr id="117" name="Picture 2" descr="Flying Start Challenge">
            <a:extLst>
              <a:ext uri="{FF2B5EF4-FFF2-40B4-BE49-F238E27FC236}">
                <a16:creationId xmlns:a16="http://schemas.microsoft.com/office/drawing/2014/main" id="{41710DAD-D7A5-4391-B405-7A53B7248CAD}"/>
              </a:ext>
            </a:extLst>
          </p:cNvPr>
          <p:cNvPicPr>
            <a:picLocks noChangeAspect="1" noChangeArrowheads="1"/>
          </p:cNvPicPr>
          <p:nvPr/>
        </p:nvPicPr>
        <p:blipFill>
          <a:blip r:embed="rId16">
            <a:extLst>
              <a:ext uri="{28A0092B-C50C-407E-A947-70E740481C1C}">
                <a14:useLocalDpi xmlns:a14="http://schemas.microsoft.com/office/drawing/2010/main"/>
              </a:ext>
            </a:extLst>
          </a:blip>
          <a:srcRect/>
          <a:stretch>
            <a:fillRect/>
          </a:stretch>
        </p:blipFill>
        <p:spPr bwMode="auto">
          <a:xfrm>
            <a:off x="3524867" y="4515832"/>
            <a:ext cx="1365056" cy="1522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3324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F45ECDF9-1EDD-43AD-AC2C-E9E78EF7D3D0}"/>
              </a:ext>
            </a:extLst>
          </p:cNvPr>
          <p:cNvSpPr/>
          <p:nvPr/>
        </p:nvSpPr>
        <p:spPr>
          <a:xfrm rot="726791">
            <a:off x="4301996" y="-347654"/>
            <a:ext cx="6374708" cy="8270919"/>
          </a:xfrm>
          <a:prstGeom prst="rect">
            <a:avLst/>
          </a:prstGeom>
          <a:solidFill>
            <a:srgbClr val="EFF5F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2081" tIns="66040" rIns="132081" bIns="66040" numCol="1" spcCol="0" rtlCol="0" fromWordArt="0" anchor="ctr" anchorCtr="0" forceAA="0" compatLnSpc="1">
            <a:prstTxWarp prst="textNoShape">
              <a:avLst/>
            </a:prstTxWarp>
            <a:noAutofit/>
          </a:bodyPr>
          <a:lstStyle/>
          <a:p>
            <a:pPr algn="ctr"/>
            <a:endParaRPr lang="en-GB" sz="2600"/>
          </a:p>
        </p:txBody>
      </p:sp>
      <p:pic>
        <p:nvPicPr>
          <p:cNvPr id="92" name="Picture 91">
            <a:extLst>
              <a:ext uri="{FF2B5EF4-FFF2-40B4-BE49-F238E27FC236}">
                <a16:creationId xmlns:a16="http://schemas.microsoft.com/office/drawing/2014/main" id="{7A138753-AD9B-45E5-8785-C0CCB287A0E3}"/>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11031968" y="893292"/>
            <a:ext cx="1752698" cy="591832"/>
          </a:xfrm>
          <a:prstGeom prst="rect">
            <a:avLst/>
          </a:prstGeom>
        </p:spPr>
      </p:pic>
      <p:pic>
        <p:nvPicPr>
          <p:cNvPr id="3" name="Picture 2">
            <a:extLst>
              <a:ext uri="{FF2B5EF4-FFF2-40B4-BE49-F238E27FC236}">
                <a16:creationId xmlns:a16="http://schemas.microsoft.com/office/drawing/2014/main" id="{616D78FE-93C1-46D2-9B93-EBFF28953A4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1302977" y="-1116254"/>
            <a:ext cx="1337725" cy="1666496"/>
          </a:xfrm>
          <a:prstGeom prst="rect">
            <a:avLst/>
          </a:prstGeom>
        </p:spPr>
      </p:pic>
      <p:sp>
        <p:nvSpPr>
          <p:cNvPr id="22" name="TextBox 21">
            <a:extLst>
              <a:ext uri="{FF2B5EF4-FFF2-40B4-BE49-F238E27FC236}">
                <a16:creationId xmlns:a16="http://schemas.microsoft.com/office/drawing/2014/main" id="{E7081669-DF53-4338-AA8B-D6B02EE6DAA5}"/>
              </a:ext>
            </a:extLst>
          </p:cNvPr>
          <p:cNvSpPr txBox="1"/>
          <p:nvPr/>
        </p:nvSpPr>
        <p:spPr>
          <a:xfrm>
            <a:off x="5733274" y="566443"/>
            <a:ext cx="4098805" cy="1384995"/>
          </a:xfrm>
          <a:prstGeom prst="rect">
            <a:avLst/>
          </a:prstGeom>
          <a:noFill/>
        </p:spPr>
        <p:txBody>
          <a:bodyPr wrap="square" rtlCol="0">
            <a:spAutoFit/>
          </a:bodyPr>
          <a:lstStyle/>
          <a:p>
            <a:pPr algn="r"/>
            <a:r>
              <a:rPr lang="en-GB" sz="1050" dirty="0"/>
              <a:t>At Dene Magna, our response to the national and local STEM challenge is not to force any student down a particular path, but to simply expose students to the wide array of technological careers that exist. We do this by offering them </a:t>
            </a:r>
            <a:r>
              <a:rPr lang="en-GB" sz="1050" b="1" dirty="0"/>
              <a:t>encounters</a:t>
            </a:r>
            <a:r>
              <a:rPr lang="en-GB" sz="1050" dirty="0"/>
              <a:t> with people, </a:t>
            </a:r>
            <a:r>
              <a:rPr lang="en-GB" sz="1050" b="1" dirty="0"/>
              <a:t>encounters</a:t>
            </a:r>
            <a:r>
              <a:rPr lang="en-GB" sz="1050" dirty="0"/>
              <a:t> with work environments and </a:t>
            </a:r>
            <a:r>
              <a:rPr lang="en-GB" sz="1050" b="1" dirty="0"/>
              <a:t>encounters</a:t>
            </a:r>
            <a:r>
              <a:rPr lang="en-GB" sz="1050" dirty="0"/>
              <a:t> with information. Through a sustained focus on </a:t>
            </a:r>
            <a:r>
              <a:rPr lang="en-GB" sz="1050" dirty="0" smtClean="0"/>
              <a:t>STEM, </a:t>
            </a:r>
            <a:r>
              <a:rPr lang="en-GB" sz="1050" dirty="0"/>
              <a:t>students are more aware of career and educational </a:t>
            </a:r>
            <a:r>
              <a:rPr lang="en-GB" sz="1050" dirty="0" smtClean="0"/>
              <a:t/>
            </a:r>
            <a:br>
              <a:rPr lang="en-GB" sz="1050" dirty="0" smtClean="0"/>
            </a:br>
            <a:r>
              <a:rPr lang="en-GB" sz="1050" dirty="0" smtClean="0"/>
              <a:t>opportunities</a:t>
            </a:r>
            <a:r>
              <a:rPr lang="en-GB" sz="1050" dirty="0"/>
              <a:t>, and by meeting inspiring individuals, stereotypes </a:t>
            </a:r>
            <a:r>
              <a:rPr lang="en-GB" sz="1050" dirty="0" smtClean="0"/>
              <a:t>can</a:t>
            </a:r>
            <a:br>
              <a:rPr lang="en-GB" sz="1050" dirty="0" smtClean="0"/>
            </a:br>
            <a:r>
              <a:rPr lang="en-GB" sz="1050" dirty="0" smtClean="0"/>
              <a:t>be </a:t>
            </a:r>
            <a:r>
              <a:rPr lang="en-GB" sz="1050" dirty="0"/>
              <a:t>challenged and eyes can be opened to new possibilities.</a:t>
            </a:r>
          </a:p>
        </p:txBody>
      </p:sp>
      <p:sp>
        <p:nvSpPr>
          <p:cNvPr id="7" name="Rectangle 6">
            <a:extLst>
              <a:ext uri="{FF2B5EF4-FFF2-40B4-BE49-F238E27FC236}">
                <a16:creationId xmlns:a16="http://schemas.microsoft.com/office/drawing/2014/main" id="{084872D2-F4E1-4241-87BC-EFEE3E5CCC05}"/>
              </a:ext>
            </a:extLst>
          </p:cNvPr>
          <p:cNvSpPr/>
          <p:nvPr/>
        </p:nvSpPr>
        <p:spPr>
          <a:xfrm>
            <a:off x="4973281" y="-13298"/>
            <a:ext cx="4932719" cy="550068"/>
          </a:xfrm>
          <a:prstGeom prst="rect">
            <a:avLst/>
          </a:prstGeom>
          <a:solidFill>
            <a:srgbClr val="2847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600" dirty="0"/>
          </a:p>
        </p:txBody>
      </p:sp>
      <p:sp>
        <p:nvSpPr>
          <p:cNvPr id="68" name="TextBox 67">
            <a:extLst>
              <a:ext uri="{FF2B5EF4-FFF2-40B4-BE49-F238E27FC236}">
                <a16:creationId xmlns:a16="http://schemas.microsoft.com/office/drawing/2014/main" id="{FA780192-2929-42B1-A048-AF078922E2F3}"/>
              </a:ext>
            </a:extLst>
          </p:cNvPr>
          <p:cNvSpPr txBox="1"/>
          <p:nvPr/>
        </p:nvSpPr>
        <p:spPr>
          <a:xfrm>
            <a:off x="4980113" y="1901130"/>
            <a:ext cx="1824169" cy="276999"/>
          </a:xfrm>
          <a:prstGeom prst="rect">
            <a:avLst/>
          </a:prstGeom>
          <a:noFill/>
        </p:spPr>
        <p:txBody>
          <a:bodyPr wrap="square" rtlCol="0">
            <a:spAutoFit/>
          </a:bodyPr>
          <a:lstStyle/>
          <a:p>
            <a:r>
              <a:rPr lang="en-GB" sz="1200" b="1" dirty="0">
                <a:solidFill>
                  <a:srgbClr val="0070C0"/>
                </a:solidFill>
              </a:rPr>
              <a:t>Our STEM Strategy:</a:t>
            </a:r>
          </a:p>
        </p:txBody>
      </p:sp>
      <p:sp>
        <p:nvSpPr>
          <p:cNvPr id="72" name="TextBox 71">
            <a:extLst>
              <a:ext uri="{FF2B5EF4-FFF2-40B4-BE49-F238E27FC236}">
                <a16:creationId xmlns:a16="http://schemas.microsoft.com/office/drawing/2014/main" id="{D635A5BA-6604-43E2-92BC-589A1BF61CDB}"/>
              </a:ext>
            </a:extLst>
          </p:cNvPr>
          <p:cNvSpPr txBox="1"/>
          <p:nvPr/>
        </p:nvSpPr>
        <p:spPr>
          <a:xfrm>
            <a:off x="5290815" y="2118581"/>
            <a:ext cx="4425044" cy="738664"/>
          </a:xfrm>
          <a:prstGeom prst="rect">
            <a:avLst/>
          </a:prstGeom>
          <a:noFill/>
        </p:spPr>
        <p:txBody>
          <a:bodyPr wrap="square" rtlCol="0">
            <a:spAutoFit/>
          </a:bodyPr>
          <a:lstStyle/>
          <a:p>
            <a:r>
              <a:rPr lang="en-GB" sz="1050" b="1" dirty="0"/>
              <a:t>Exposure to industry</a:t>
            </a:r>
            <a:r>
              <a:rPr lang="en-GB" sz="1050" dirty="0"/>
              <a:t>. By partnering with local and national industries, students are able to visit and experience different STEM workplaces. Whether visiting engineering factories, medical facilities or design centres, students have a clearer view of STEM careers and the different paths available. </a:t>
            </a:r>
          </a:p>
        </p:txBody>
      </p:sp>
      <p:sp>
        <p:nvSpPr>
          <p:cNvPr id="75" name="TextBox 74">
            <a:extLst>
              <a:ext uri="{FF2B5EF4-FFF2-40B4-BE49-F238E27FC236}">
                <a16:creationId xmlns:a16="http://schemas.microsoft.com/office/drawing/2014/main" id="{782B2D98-BE33-490A-96DF-F0ED5F786256}"/>
              </a:ext>
            </a:extLst>
          </p:cNvPr>
          <p:cNvSpPr txBox="1"/>
          <p:nvPr/>
        </p:nvSpPr>
        <p:spPr>
          <a:xfrm>
            <a:off x="5290812" y="2805522"/>
            <a:ext cx="4423754" cy="1223412"/>
          </a:xfrm>
          <a:prstGeom prst="rect">
            <a:avLst/>
          </a:prstGeom>
          <a:noFill/>
        </p:spPr>
        <p:txBody>
          <a:bodyPr wrap="square" rtlCol="0">
            <a:spAutoFit/>
          </a:bodyPr>
          <a:lstStyle/>
          <a:p>
            <a:r>
              <a:rPr lang="en-GB" sz="1050" b="1" dirty="0"/>
              <a:t>STEM Activity Events</a:t>
            </a:r>
            <a:r>
              <a:rPr lang="en-GB" sz="1050" dirty="0"/>
              <a:t>. We work with local and national initiatives to host different themed days in school. Students from all key stages enjoy hands on learning activities led by external guests. The school also participates in theme career weeks like Space Week, British Science Week or Maths Week, and host invited professionals to have lunch with groups of interested students. Dentists, Vets, Inventors, Pilots and more come and speak to students, and give first hand experience of their industry. </a:t>
            </a:r>
          </a:p>
        </p:txBody>
      </p:sp>
      <p:sp>
        <p:nvSpPr>
          <p:cNvPr id="79" name="TextBox 78">
            <a:extLst>
              <a:ext uri="{FF2B5EF4-FFF2-40B4-BE49-F238E27FC236}">
                <a16:creationId xmlns:a16="http://schemas.microsoft.com/office/drawing/2014/main" id="{89877575-B0FB-4D4D-9012-4D9C03CC2660}"/>
              </a:ext>
            </a:extLst>
          </p:cNvPr>
          <p:cNvSpPr txBox="1"/>
          <p:nvPr/>
        </p:nvSpPr>
        <p:spPr>
          <a:xfrm>
            <a:off x="5289518" y="3983717"/>
            <a:ext cx="2914418" cy="1061829"/>
          </a:xfrm>
          <a:prstGeom prst="rect">
            <a:avLst/>
          </a:prstGeom>
          <a:noFill/>
        </p:spPr>
        <p:txBody>
          <a:bodyPr wrap="square" rtlCol="0">
            <a:spAutoFit/>
          </a:bodyPr>
          <a:lstStyle/>
          <a:p>
            <a:r>
              <a:rPr lang="en-GB" sz="1050" b="1" dirty="0"/>
              <a:t>Competitive engagement</a:t>
            </a:r>
            <a:r>
              <a:rPr lang="en-GB" sz="1050" dirty="0"/>
              <a:t>. Through internal and external competition, we encourage creativity and engagement with problem solving. The school has entered (and won) national STEM competitions, and students thrive on the challenge and enjoyment that comes with participation.</a:t>
            </a:r>
          </a:p>
        </p:txBody>
      </p:sp>
      <p:sp>
        <p:nvSpPr>
          <p:cNvPr id="2" name="Rectangle 1">
            <a:extLst>
              <a:ext uri="{FF2B5EF4-FFF2-40B4-BE49-F238E27FC236}">
                <a16:creationId xmlns:a16="http://schemas.microsoft.com/office/drawing/2014/main" id="{DB9FCE0A-A9B6-4928-BA8F-312CE1ED122D}"/>
              </a:ext>
            </a:extLst>
          </p:cNvPr>
          <p:cNvSpPr/>
          <p:nvPr/>
        </p:nvSpPr>
        <p:spPr>
          <a:xfrm rot="2700000">
            <a:off x="5162877" y="2223994"/>
            <a:ext cx="113367" cy="62212"/>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82" name="TextBox 81">
            <a:extLst>
              <a:ext uri="{FF2B5EF4-FFF2-40B4-BE49-F238E27FC236}">
                <a16:creationId xmlns:a16="http://schemas.microsoft.com/office/drawing/2014/main" id="{4E355382-A7C8-4779-B825-94B4318A72AB}"/>
              </a:ext>
            </a:extLst>
          </p:cNvPr>
          <p:cNvSpPr txBox="1"/>
          <p:nvPr/>
        </p:nvSpPr>
        <p:spPr>
          <a:xfrm>
            <a:off x="6176250" y="45962"/>
            <a:ext cx="3030270" cy="400110"/>
          </a:xfrm>
          <a:prstGeom prst="rect">
            <a:avLst/>
          </a:prstGeom>
          <a:noFill/>
        </p:spPr>
        <p:txBody>
          <a:bodyPr wrap="square" rtlCol="0">
            <a:spAutoFit/>
          </a:bodyPr>
          <a:lstStyle/>
          <a:p>
            <a:r>
              <a:rPr lang="en-GB" sz="2000" b="1" dirty="0">
                <a:solidFill>
                  <a:schemeClr val="bg1"/>
                </a:solidFill>
                <a:effectLst>
                  <a:outerShdw blurRad="38100" dist="38100" dir="2700000" algn="tl">
                    <a:srgbClr val="000000">
                      <a:alpha val="43137"/>
                    </a:srgbClr>
                  </a:outerShdw>
                </a:effectLst>
              </a:rPr>
              <a:t>Fostering a love of STEM</a:t>
            </a:r>
          </a:p>
        </p:txBody>
      </p:sp>
      <p:sp>
        <p:nvSpPr>
          <p:cNvPr id="86" name="TextBox 85">
            <a:extLst>
              <a:ext uri="{FF2B5EF4-FFF2-40B4-BE49-F238E27FC236}">
                <a16:creationId xmlns:a16="http://schemas.microsoft.com/office/drawing/2014/main" id="{B5D175A5-67FE-4EC7-9A12-89C33EF367C7}"/>
              </a:ext>
            </a:extLst>
          </p:cNvPr>
          <p:cNvSpPr txBox="1"/>
          <p:nvPr/>
        </p:nvSpPr>
        <p:spPr>
          <a:xfrm>
            <a:off x="5319655" y="7186684"/>
            <a:ext cx="4425045" cy="738664"/>
          </a:xfrm>
          <a:prstGeom prst="rect">
            <a:avLst/>
          </a:prstGeom>
          <a:noFill/>
        </p:spPr>
        <p:txBody>
          <a:bodyPr wrap="square" rtlCol="0">
            <a:spAutoFit/>
          </a:bodyPr>
          <a:lstStyle/>
          <a:p>
            <a:r>
              <a:rPr lang="en-GB" sz="1050" b="1" dirty="0"/>
              <a:t>Integrated project teaching</a:t>
            </a:r>
            <a:r>
              <a:rPr lang="en-GB" sz="1050" dirty="0"/>
              <a:t>. At different times in the year, separate subject curriculums are merged and students work on projects that require understanding and application of skills from different subject departments in the school. </a:t>
            </a:r>
          </a:p>
        </p:txBody>
      </p:sp>
      <p:pic>
        <p:nvPicPr>
          <p:cNvPr id="88" name="Picture 87">
            <a:extLst>
              <a:ext uri="{FF2B5EF4-FFF2-40B4-BE49-F238E27FC236}">
                <a16:creationId xmlns:a16="http://schemas.microsoft.com/office/drawing/2014/main" id="{8BE8D963-69A4-4073-8241-CE7C7E21904E}"/>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11277738" y="4420888"/>
            <a:ext cx="1438196" cy="928762"/>
          </a:xfrm>
          <a:prstGeom prst="rect">
            <a:avLst/>
          </a:prstGeom>
        </p:spPr>
      </p:pic>
      <p:pic>
        <p:nvPicPr>
          <p:cNvPr id="89" name="Picture 88">
            <a:extLst>
              <a:ext uri="{FF2B5EF4-FFF2-40B4-BE49-F238E27FC236}">
                <a16:creationId xmlns:a16="http://schemas.microsoft.com/office/drawing/2014/main" id="{91326379-B55B-47A6-BE3E-1DDF40EAF282}"/>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11028094" y="1451647"/>
            <a:ext cx="1734879" cy="679845"/>
          </a:xfrm>
          <a:prstGeom prst="rect">
            <a:avLst/>
          </a:prstGeom>
        </p:spPr>
      </p:pic>
      <p:pic>
        <p:nvPicPr>
          <p:cNvPr id="90" name="Picture 4" descr="UK Space Agency">
            <a:extLst>
              <a:ext uri="{FF2B5EF4-FFF2-40B4-BE49-F238E27FC236}">
                <a16:creationId xmlns:a16="http://schemas.microsoft.com/office/drawing/2014/main" id="{F9DF7C64-8547-4BBF-A671-1E514A22A932}"/>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1135639" y="3830798"/>
            <a:ext cx="1618114" cy="453775"/>
          </a:xfrm>
          <a:prstGeom prst="rect">
            <a:avLst/>
          </a:prstGeom>
          <a:noFill/>
          <a:extLst>
            <a:ext uri="{909E8E84-426E-40DD-AFC4-6F175D3DCCD1}">
              <a14:hiddenFill xmlns:a14="http://schemas.microsoft.com/office/drawing/2010/main">
                <a:solidFill>
                  <a:srgbClr val="FFFFFF"/>
                </a:solidFill>
              </a14:hiddenFill>
            </a:ext>
          </a:extLst>
        </p:spPr>
      </p:pic>
      <p:pic>
        <p:nvPicPr>
          <p:cNvPr id="91" name="Picture 90">
            <a:extLst>
              <a:ext uri="{FF2B5EF4-FFF2-40B4-BE49-F238E27FC236}">
                <a16:creationId xmlns:a16="http://schemas.microsoft.com/office/drawing/2014/main" id="{5D9CF74D-8E37-4CC8-BD19-D65C923BB757}"/>
              </a:ext>
            </a:extLst>
          </p:cNvPr>
          <p:cNvPicPr>
            <a:picLocks noChangeAspect="1"/>
          </p:cNvPicPr>
          <p:nvPr/>
        </p:nvPicPr>
        <p:blipFill rotWithShape="1">
          <a:blip r:embed="rId7" cstate="hqprint">
            <a:extLst>
              <a:ext uri="{BEBA8EAE-BF5A-486C-A8C5-ECC9F3942E4B}">
                <a14:imgProps xmlns:a14="http://schemas.microsoft.com/office/drawing/2010/main">
                  <a14:imgLayer r:embed="rId8">
                    <a14:imgEffect>
                      <a14:brightnessContrast bright="-18000" contrast="62000"/>
                    </a14:imgEffect>
                  </a14:imgLayer>
                </a14:imgProps>
              </a:ext>
              <a:ext uri="{28A0092B-C50C-407E-A947-70E740481C1C}">
                <a14:useLocalDpi xmlns:a14="http://schemas.microsoft.com/office/drawing/2010/main"/>
              </a:ext>
            </a:extLst>
          </a:blip>
          <a:srcRect/>
          <a:stretch/>
        </p:blipFill>
        <p:spPr>
          <a:xfrm>
            <a:off x="11180332" y="7267714"/>
            <a:ext cx="1356534" cy="657634"/>
          </a:xfrm>
          <a:prstGeom prst="rect">
            <a:avLst/>
          </a:prstGeom>
        </p:spPr>
      </p:pic>
      <p:pic>
        <p:nvPicPr>
          <p:cNvPr id="93" name="Picture 10" descr="faraday-logo-1660-375.png">
            <a:extLst>
              <a:ext uri="{FF2B5EF4-FFF2-40B4-BE49-F238E27FC236}">
                <a16:creationId xmlns:a16="http://schemas.microsoft.com/office/drawing/2014/main" id="{E2C10A1F-B6C9-4FCB-963F-3EBF74CB7381}"/>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11133727" y="5510485"/>
            <a:ext cx="2045758" cy="462144"/>
          </a:xfrm>
          <a:prstGeom prst="rect">
            <a:avLst/>
          </a:prstGeom>
          <a:noFill/>
          <a:extLst>
            <a:ext uri="{909E8E84-426E-40DD-AFC4-6F175D3DCCD1}">
              <a14:hiddenFill xmlns:a14="http://schemas.microsoft.com/office/drawing/2010/main">
                <a:solidFill>
                  <a:srgbClr val="FFFFFF"/>
                </a:solidFill>
              </a14:hiddenFill>
            </a:ext>
          </a:extLst>
        </p:spPr>
      </p:pic>
      <p:pic>
        <p:nvPicPr>
          <p:cNvPr id="94" name="Picture 12" descr="STEMworks">
            <a:extLst>
              <a:ext uri="{FF2B5EF4-FFF2-40B4-BE49-F238E27FC236}">
                <a16:creationId xmlns:a16="http://schemas.microsoft.com/office/drawing/2014/main" id="{0E7B0F18-1461-491E-8532-A62FB4635D1F}"/>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11255841" y="2329564"/>
            <a:ext cx="1327628" cy="557353"/>
          </a:xfrm>
          <a:prstGeom prst="rect">
            <a:avLst/>
          </a:prstGeom>
          <a:noFill/>
          <a:extLst>
            <a:ext uri="{909E8E84-426E-40DD-AFC4-6F175D3DCCD1}">
              <a14:hiddenFill xmlns:a14="http://schemas.microsoft.com/office/drawing/2010/main">
                <a:solidFill>
                  <a:srgbClr val="FFFFFF"/>
                </a:solidFill>
              </a14:hiddenFill>
            </a:ext>
          </a:extLst>
        </p:spPr>
      </p:pic>
      <p:pic>
        <p:nvPicPr>
          <p:cNvPr id="95" name="Picture 94">
            <a:extLst>
              <a:ext uri="{FF2B5EF4-FFF2-40B4-BE49-F238E27FC236}">
                <a16:creationId xmlns:a16="http://schemas.microsoft.com/office/drawing/2014/main" id="{7DEA7633-1F27-4429-ACA1-6DAA8E6E3946}"/>
              </a:ext>
            </a:extLst>
          </p:cNvPr>
          <p:cNvPicPr>
            <a:picLocks noChangeAspect="1"/>
          </p:cNvPicPr>
          <p:nvPr/>
        </p:nvPicPr>
        <p:blipFill rotWithShape="1">
          <a:blip r:embed="rId11" cstate="hqprint">
            <a:extLst>
              <a:ext uri="{28A0092B-C50C-407E-A947-70E740481C1C}">
                <a14:useLocalDpi xmlns:a14="http://schemas.microsoft.com/office/drawing/2010/main"/>
              </a:ext>
            </a:extLst>
          </a:blip>
          <a:srcRect/>
          <a:stretch/>
        </p:blipFill>
        <p:spPr>
          <a:xfrm>
            <a:off x="11133727" y="6519862"/>
            <a:ext cx="1449740" cy="544397"/>
          </a:xfrm>
          <a:prstGeom prst="rect">
            <a:avLst/>
          </a:prstGeom>
        </p:spPr>
      </p:pic>
      <p:pic>
        <p:nvPicPr>
          <p:cNvPr id="96" name="Picture 2" descr="Flying Start Challenge">
            <a:extLst>
              <a:ext uri="{FF2B5EF4-FFF2-40B4-BE49-F238E27FC236}">
                <a16:creationId xmlns:a16="http://schemas.microsoft.com/office/drawing/2014/main" id="{CB8A53BC-A980-4A7A-81EC-337FDE846DBC}"/>
              </a:ext>
            </a:extLst>
          </p:cNvPr>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10928486" y="6194732"/>
            <a:ext cx="2187653" cy="243936"/>
          </a:xfrm>
          <a:prstGeom prst="rect">
            <a:avLst/>
          </a:prstGeom>
          <a:noFill/>
          <a:extLst>
            <a:ext uri="{909E8E84-426E-40DD-AFC4-6F175D3DCCD1}">
              <a14:hiddenFill xmlns:a14="http://schemas.microsoft.com/office/drawing/2010/main">
                <a:solidFill>
                  <a:srgbClr val="FFFFFF"/>
                </a:solidFill>
              </a14:hiddenFill>
            </a:ext>
          </a:extLst>
        </p:spPr>
      </p:pic>
      <p:pic>
        <p:nvPicPr>
          <p:cNvPr id="97" name="Picture 96">
            <a:extLst>
              <a:ext uri="{FF2B5EF4-FFF2-40B4-BE49-F238E27FC236}">
                <a16:creationId xmlns:a16="http://schemas.microsoft.com/office/drawing/2014/main" id="{5BEA7CA8-3865-44D5-9AF7-742C40AD90D0}"/>
              </a:ext>
            </a:extLst>
          </p:cNvPr>
          <p:cNvPicPr>
            <a:picLocks noChangeAspect="1"/>
          </p:cNvPicPr>
          <p:nvPr/>
        </p:nvPicPr>
        <p:blipFill>
          <a:blip r:embed="rId13"/>
          <a:stretch>
            <a:fillRect/>
          </a:stretch>
        </p:blipFill>
        <p:spPr>
          <a:xfrm>
            <a:off x="11205116" y="3146381"/>
            <a:ext cx="1533448" cy="498176"/>
          </a:xfrm>
          <a:prstGeom prst="rect">
            <a:avLst/>
          </a:prstGeom>
        </p:spPr>
      </p:pic>
      <p:cxnSp>
        <p:nvCxnSpPr>
          <p:cNvPr id="8" name="Straight Connector 7">
            <a:extLst>
              <a:ext uri="{FF2B5EF4-FFF2-40B4-BE49-F238E27FC236}">
                <a16:creationId xmlns:a16="http://schemas.microsoft.com/office/drawing/2014/main" id="{E828D943-969B-4331-ABDE-4FF761AFDE04}"/>
              </a:ext>
            </a:extLst>
          </p:cNvPr>
          <p:cNvCxnSpPr/>
          <p:nvPr/>
        </p:nvCxnSpPr>
        <p:spPr>
          <a:xfrm>
            <a:off x="10791831" y="-864548"/>
            <a:ext cx="0" cy="8644603"/>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
        <p:nvSpPr>
          <p:cNvPr id="73" name="TextBox 72">
            <a:extLst>
              <a:ext uri="{FF2B5EF4-FFF2-40B4-BE49-F238E27FC236}">
                <a16:creationId xmlns:a16="http://schemas.microsoft.com/office/drawing/2014/main" id="{87952DD0-121E-4A92-89B1-CCA19F481001}"/>
              </a:ext>
            </a:extLst>
          </p:cNvPr>
          <p:cNvSpPr txBox="1"/>
          <p:nvPr/>
        </p:nvSpPr>
        <p:spPr>
          <a:xfrm>
            <a:off x="5289518" y="5863892"/>
            <a:ext cx="2978986" cy="900246"/>
          </a:xfrm>
          <a:prstGeom prst="rect">
            <a:avLst/>
          </a:prstGeom>
          <a:noFill/>
        </p:spPr>
        <p:txBody>
          <a:bodyPr wrap="square" rtlCol="0">
            <a:spAutoFit/>
          </a:bodyPr>
          <a:lstStyle/>
          <a:p>
            <a:r>
              <a:rPr lang="en-GB" sz="1050" b="1" dirty="0"/>
              <a:t>Targeted work experience</a:t>
            </a:r>
            <a:r>
              <a:rPr lang="en-GB" sz="1050" dirty="0"/>
              <a:t>. In year 10, students are encouraged to match their work experience to their career path. To access the best placements, students are able to take a week out of lessons to show flexibility to the employer.</a:t>
            </a:r>
          </a:p>
        </p:txBody>
      </p:sp>
      <p:sp>
        <p:nvSpPr>
          <p:cNvPr id="76" name="TextBox 75">
            <a:extLst>
              <a:ext uri="{FF2B5EF4-FFF2-40B4-BE49-F238E27FC236}">
                <a16:creationId xmlns:a16="http://schemas.microsoft.com/office/drawing/2014/main" id="{FD6EAFC5-0512-4338-B862-09A0F9400150}"/>
              </a:ext>
            </a:extLst>
          </p:cNvPr>
          <p:cNvSpPr txBox="1"/>
          <p:nvPr/>
        </p:nvSpPr>
        <p:spPr>
          <a:xfrm>
            <a:off x="5289518" y="4990004"/>
            <a:ext cx="2719940" cy="900246"/>
          </a:xfrm>
          <a:prstGeom prst="rect">
            <a:avLst/>
          </a:prstGeom>
          <a:noFill/>
        </p:spPr>
        <p:txBody>
          <a:bodyPr wrap="square" rtlCol="0">
            <a:spAutoFit/>
          </a:bodyPr>
          <a:lstStyle/>
          <a:p>
            <a:r>
              <a:rPr lang="en-GB" sz="1050" b="1" dirty="0"/>
              <a:t>STEM Clubs</a:t>
            </a:r>
            <a:r>
              <a:rPr lang="en-GB" sz="1050" dirty="0"/>
              <a:t>. Different departments offer lunchtime or after-school clubs to stir interest in all sorts of STEM directions. We offer a wide range of science, construction, design and engineering clubs. </a:t>
            </a:r>
          </a:p>
        </p:txBody>
      </p:sp>
      <p:sp>
        <p:nvSpPr>
          <p:cNvPr id="78" name="TextBox 77">
            <a:extLst>
              <a:ext uri="{FF2B5EF4-FFF2-40B4-BE49-F238E27FC236}">
                <a16:creationId xmlns:a16="http://schemas.microsoft.com/office/drawing/2014/main" id="{54B990BC-120D-44FA-96CB-429B0FC4DBFE}"/>
              </a:ext>
            </a:extLst>
          </p:cNvPr>
          <p:cNvSpPr txBox="1"/>
          <p:nvPr/>
        </p:nvSpPr>
        <p:spPr>
          <a:xfrm>
            <a:off x="87949" y="69631"/>
            <a:ext cx="2636934" cy="307777"/>
          </a:xfrm>
          <a:prstGeom prst="rect">
            <a:avLst/>
          </a:prstGeom>
          <a:noFill/>
        </p:spPr>
        <p:txBody>
          <a:bodyPr wrap="square" rtlCol="0">
            <a:spAutoFit/>
          </a:bodyPr>
          <a:lstStyle/>
          <a:p>
            <a:r>
              <a:rPr lang="en-GB" sz="1400" b="1" dirty="0"/>
              <a:t>STEM – a national legacy </a:t>
            </a:r>
          </a:p>
        </p:txBody>
      </p:sp>
      <p:sp>
        <p:nvSpPr>
          <p:cNvPr id="81" name="TextBox 80">
            <a:extLst>
              <a:ext uri="{FF2B5EF4-FFF2-40B4-BE49-F238E27FC236}">
                <a16:creationId xmlns:a16="http://schemas.microsoft.com/office/drawing/2014/main" id="{26909C6C-47FC-476C-8C28-F047DA2E7347}"/>
              </a:ext>
            </a:extLst>
          </p:cNvPr>
          <p:cNvSpPr txBox="1"/>
          <p:nvPr/>
        </p:nvSpPr>
        <p:spPr>
          <a:xfrm>
            <a:off x="78660" y="3809783"/>
            <a:ext cx="4614812" cy="1546577"/>
          </a:xfrm>
          <a:prstGeom prst="rect">
            <a:avLst/>
          </a:prstGeom>
          <a:noFill/>
        </p:spPr>
        <p:txBody>
          <a:bodyPr wrap="square" rtlCol="0">
            <a:spAutoFit/>
          </a:bodyPr>
          <a:lstStyle/>
          <a:p>
            <a:r>
              <a:rPr lang="en-GB" sz="1050" dirty="0"/>
              <a:t>We live in a beautiful region of our country, offering a relaxed pace of life and being listed as a top place to raise a family.  However, Forest of Dean young people are lagging behind in careers. Ambition in our children and teenagers is far lower than average, with only 15% of Forest students even considering higher education at all (amongst the lowest in the UK). Our area is also ranked in the bottom 5% for social mobility (the ability for children to improve on the lifestyle and income of their parents). All this means that educationally, young people in our area may find it difficult to break through any low expectations set by their community or their parents. </a:t>
            </a:r>
          </a:p>
        </p:txBody>
      </p:sp>
      <p:sp>
        <p:nvSpPr>
          <p:cNvPr id="101" name="TextBox 100">
            <a:extLst>
              <a:ext uri="{FF2B5EF4-FFF2-40B4-BE49-F238E27FC236}">
                <a16:creationId xmlns:a16="http://schemas.microsoft.com/office/drawing/2014/main" id="{1DF6D477-EA08-488C-8BD0-D48C0C784C65}"/>
              </a:ext>
            </a:extLst>
          </p:cNvPr>
          <p:cNvSpPr txBox="1"/>
          <p:nvPr/>
        </p:nvSpPr>
        <p:spPr>
          <a:xfrm>
            <a:off x="76770" y="305834"/>
            <a:ext cx="3274497" cy="1708160"/>
          </a:xfrm>
          <a:prstGeom prst="rect">
            <a:avLst/>
          </a:prstGeom>
          <a:noFill/>
        </p:spPr>
        <p:txBody>
          <a:bodyPr wrap="square" rtlCol="0">
            <a:spAutoFit/>
          </a:bodyPr>
          <a:lstStyle/>
          <a:p>
            <a:r>
              <a:rPr lang="en-GB" sz="1050" dirty="0"/>
              <a:t>The UK has a proud heritage of innovation. British engineers have been instrumental in the invention or development of many world changing technologies like the telephone, computer, steam train, TV and jet engine. The UK continues to have significant influence in the fields of Architecture, Medicine, Aerospace, Science, </a:t>
            </a:r>
            <a:r>
              <a:rPr lang="en-GB" sz="1050" dirty="0" smtClean="0"/>
              <a:t>Maths </a:t>
            </a:r>
            <a:r>
              <a:rPr lang="en-GB" sz="1050" dirty="0"/>
              <a:t>and all types of Engineering. Looking ahead, technology has never moved at such rapid pace with constant development in communication, energy, transportation, medicine and artificial intelligence. </a:t>
            </a:r>
          </a:p>
        </p:txBody>
      </p:sp>
      <p:sp>
        <p:nvSpPr>
          <p:cNvPr id="102" name="TextBox 101">
            <a:extLst>
              <a:ext uri="{FF2B5EF4-FFF2-40B4-BE49-F238E27FC236}">
                <a16:creationId xmlns:a16="http://schemas.microsoft.com/office/drawing/2014/main" id="{D856DF6E-DB7E-4BD3-ADA0-91EE008F99B6}"/>
              </a:ext>
            </a:extLst>
          </p:cNvPr>
          <p:cNvSpPr txBox="1"/>
          <p:nvPr/>
        </p:nvSpPr>
        <p:spPr>
          <a:xfrm>
            <a:off x="79951" y="3569100"/>
            <a:ext cx="3036826" cy="307777"/>
          </a:xfrm>
          <a:prstGeom prst="rect">
            <a:avLst/>
          </a:prstGeom>
          <a:noFill/>
        </p:spPr>
        <p:txBody>
          <a:bodyPr wrap="square" rtlCol="0">
            <a:spAutoFit/>
          </a:bodyPr>
          <a:lstStyle/>
          <a:p>
            <a:r>
              <a:rPr lang="en-GB" sz="1400" b="1" dirty="0"/>
              <a:t>A local challenge</a:t>
            </a:r>
          </a:p>
        </p:txBody>
      </p:sp>
      <p:pic>
        <p:nvPicPr>
          <p:cNvPr id="103" name="Picture 16" descr="Image result for aerospace eng">
            <a:extLst>
              <a:ext uri="{FF2B5EF4-FFF2-40B4-BE49-F238E27FC236}">
                <a16:creationId xmlns:a16="http://schemas.microsoft.com/office/drawing/2014/main" id="{F5C20A4B-45EA-4336-BB55-C2D4546E98A1}"/>
              </a:ext>
            </a:extLst>
          </p:cNvPr>
          <p:cNvPicPr>
            <a:picLocks noChangeAspect="1" noChangeArrowheads="1"/>
          </p:cNvPicPr>
          <p:nvPr/>
        </p:nvPicPr>
        <p:blipFill rotWithShape="1">
          <a:blip r:embed="rId14">
            <a:extLst>
              <a:ext uri="{28A0092B-C50C-407E-A947-70E740481C1C}">
                <a14:useLocalDpi xmlns:a14="http://schemas.microsoft.com/office/drawing/2010/main" val="0"/>
              </a:ext>
            </a:extLst>
          </a:blip>
          <a:srcRect t="4112" b="6029"/>
          <a:stretch/>
        </p:blipFill>
        <p:spPr bwMode="auto">
          <a:xfrm rot="21250663">
            <a:off x="3402094" y="-193553"/>
            <a:ext cx="2305107" cy="2328053"/>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pic>
        <p:nvPicPr>
          <p:cNvPr id="105" name="Picture 104">
            <a:extLst>
              <a:ext uri="{FF2B5EF4-FFF2-40B4-BE49-F238E27FC236}">
                <a16:creationId xmlns:a16="http://schemas.microsoft.com/office/drawing/2014/main" id="{704302B3-3C8C-4021-A1AC-2C1AEB41A4CB}"/>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40224"/>
          <a:stretch/>
        </p:blipFill>
        <p:spPr>
          <a:xfrm>
            <a:off x="0" y="5412681"/>
            <a:ext cx="701017" cy="1460964"/>
          </a:xfrm>
          <a:prstGeom prst="rect">
            <a:avLst/>
          </a:prstGeom>
        </p:spPr>
      </p:pic>
      <p:cxnSp>
        <p:nvCxnSpPr>
          <p:cNvPr id="106" name="Straight Connector 105">
            <a:extLst>
              <a:ext uri="{FF2B5EF4-FFF2-40B4-BE49-F238E27FC236}">
                <a16:creationId xmlns:a16="http://schemas.microsoft.com/office/drawing/2014/main" id="{8115B265-CB42-4A98-AEA8-7A39D9F87161}"/>
              </a:ext>
            </a:extLst>
          </p:cNvPr>
          <p:cNvCxnSpPr>
            <a:cxnSpLocks/>
          </p:cNvCxnSpPr>
          <p:nvPr/>
        </p:nvCxnSpPr>
        <p:spPr>
          <a:xfrm>
            <a:off x="701018" y="6764971"/>
            <a:ext cx="8870461"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073DA20C-F65D-444A-B21E-C4C621DCDCD1}"/>
              </a:ext>
            </a:extLst>
          </p:cNvPr>
          <p:cNvSpPr txBox="1"/>
          <p:nvPr/>
        </p:nvSpPr>
        <p:spPr>
          <a:xfrm>
            <a:off x="764614" y="5381159"/>
            <a:ext cx="4026384" cy="1384995"/>
          </a:xfrm>
          <a:prstGeom prst="rect">
            <a:avLst/>
          </a:prstGeom>
          <a:noFill/>
        </p:spPr>
        <p:txBody>
          <a:bodyPr wrap="square" rtlCol="0">
            <a:spAutoFit/>
          </a:bodyPr>
          <a:lstStyle/>
          <a:p>
            <a:r>
              <a:rPr lang="en-GB" sz="1050" dirty="0"/>
              <a:t>Yet at Dene Magna we don’t believe that low expectations should be normal. We don’t apologise for encouraging students to aim for and expect great things of themselves. Our goal is to fuel the ambition and aspiration of not only Dene Magna students, but through our STEM initiatives, spark ambition in students across the Forest. Why can’t the next </a:t>
            </a:r>
            <a:r>
              <a:rPr lang="en-GB" sz="1050" dirty="0" smtClean="0"/>
              <a:t>inventor, communicator </a:t>
            </a:r>
            <a:r>
              <a:rPr lang="en-GB" sz="1050" dirty="0"/>
              <a:t>or pioneer come from the Forest of Dean? He or she may have started their journey at Dene Magna.</a:t>
            </a:r>
          </a:p>
          <a:p>
            <a:endParaRPr lang="en-GB" sz="1050" dirty="0"/>
          </a:p>
        </p:txBody>
      </p:sp>
      <p:sp>
        <p:nvSpPr>
          <p:cNvPr id="108" name="TextBox 107">
            <a:extLst>
              <a:ext uri="{FF2B5EF4-FFF2-40B4-BE49-F238E27FC236}">
                <a16:creationId xmlns:a16="http://schemas.microsoft.com/office/drawing/2014/main" id="{F7377AB8-679E-43B7-A3C2-4F648AC8EDDD}"/>
              </a:ext>
            </a:extLst>
          </p:cNvPr>
          <p:cNvSpPr txBox="1"/>
          <p:nvPr/>
        </p:nvSpPr>
        <p:spPr>
          <a:xfrm>
            <a:off x="76770" y="2086165"/>
            <a:ext cx="4667414" cy="1384995"/>
          </a:xfrm>
          <a:prstGeom prst="rect">
            <a:avLst/>
          </a:prstGeom>
          <a:noFill/>
        </p:spPr>
        <p:txBody>
          <a:bodyPr wrap="square" rtlCol="0">
            <a:spAutoFit/>
          </a:bodyPr>
          <a:lstStyle/>
          <a:p>
            <a:r>
              <a:rPr lang="en-GB" sz="1050" dirty="0"/>
              <a:t>Yet there is a problem – there are too few young minds entering </a:t>
            </a:r>
            <a:r>
              <a:rPr lang="en-GB" sz="1050" dirty="0" smtClean="0"/>
              <a:t>these fields</a:t>
            </a:r>
            <a:r>
              <a:rPr lang="en-GB" sz="1050" dirty="0"/>
              <a:t>, leaving a shortfall in the current employment market (</a:t>
            </a:r>
            <a:r>
              <a:rPr lang="en-GB" sz="1050" dirty="0" smtClean="0"/>
              <a:t>173,000 STEM </a:t>
            </a:r>
            <a:r>
              <a:rPr lang="en-GB" sz="1050" dirty="0"/>
              <a:t>jobs unfilled as of 2018) , and a serious hole in these essential </a:t>
            </a:r>
            <a:r>
              <a:rPr lang="en-GB" sz="1050" dirty="0" smtClean="0"/>
              <a:t>areas as </a:t>
            </a:r>
            <a:r>
              <a:rPr lang="en-GB" sz="1050" dirty="0"/>
              <a:t>we look to the future (STEM jobs are expected to double in the next 10 years). Employers are being forced to invest in skills abroad and there is widespread concern that our country could fall behind in technical advancement if young people don’t bring fresh ideas and innovation. Too few students are entering professional careers despite </a:t>
            </a:r>
            <a:r>
              <a:rPr lang="en-GB" sz="1050" dirty="0" smtClean="0"/>
              <a:t>the opportunities </a:t>
            </a:r>
            <a:r>
              <a:rPr lang="en-GB" sz="1050" dirty="0"/>
              <a:t>on offer.</a:t>
            </a:r>
          </a:p>
        </p:txBody>
      </p:sp>
      <p:sp>
        <p:nvSpPr>
          <p:cNvPr id="109" name="Rectangle 108">
            <a:extLst>
              <a:ext uri="{FF2B5EF4-FFF2-40B4-BE49-F238E27FC236}">
                <a16:creationId xmlns:a16="http://schemas.microsoft.com/office/drawing/2014/main" id="{0581D96C-0E26-4543-A861-AF720C218E81}"/>
              </a:ext>
            </a:extLst>
          </p:cNvPr>
          <p:cNvSpPr/>
          <p:nvPr/>
        </p:nvSpPr>
        <p:spPr>
          <a:xfrm rot="2700000">
            <a:off x="5162877" y="2921760"/>
            <a:ext cx="113367" cy="62212"/>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110" name="Rectangle 109">
            <a:extLst>
              <a:ext uri="{FF2B5EF4-FFF2-40B4-BE49-F238E27FC236}">
                <a16:creationId xmlns:a16="http://schemas.microsoft.com/office/drawing/2014/main" id="{2EAFADD2-2F3B-46AD-AF70-961DEB1D4C11}"/>
              </a:ext>
            </a:extLst>
          </p:cNvPr>
          <p:cNvSpPr/>
          <p:nvPr/>
        </p:nvSpPr>
        <p:spPr>
          <a:xfrm rot="2700000">
            <a:off x="5193012" y="7291736"/>
            <a:ext cx="113367" cy="62212"/>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111" name="Rectangle 110">
            <a:extLst>
              <a:ext uri="{FF2B5EF4-FFF2-40B4-BE49-F238E27FC236}">
                <a16:creationId xmlns:a16="http://schemas.microsoft.com/office/drawing/2014/main" id="{9CBEF872-7B55-4A7A-8126-717ECF2781DE}"/>
              </a:ext>
            </a:extLst>
          </p:cNvPr>
          <p:cNvSpPr/>
          <p:nvPr/>
        </p:nvSpPr>
        <p:spPr>
          <a:xfrm rot="2700000">
            <a:off x="5162876" y="4087096"/>
            <a:ext cx="113367" cy="62212"/>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112" name="Rectangle 111">
            <a:extLst>
              <a:ext uri="{FF2B5EF4-FFF2-40B4-BE49-F238E27FC236}">
                <a16:creationId xmlns:a16="http://schemas.microsoft.com/office/drawing/2014/main" id="{5BEA2AD8-1667-4E74-9710-7B45E4599939}"/>
              </a:ext>
            </a:extLst>
          </p:cNvPr>
          <p:cNvSpPr/>
          <p:nvPr/>
        </p:nvSpPr>
        <p:spPr>
          <a:xfrm rot="2700000">
            <a:off x="5162875" y="5101424"/>
            <a:ext cx="113367" cy="62212"/>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113" name="Rectangle 112">
            <a:extLst>
              <a:ext uri="{FF2B5EF4-FFF2-40B4-BE49-F238E27FC236}">
                <a16:creationId xmlns:a16="http://schemas.microsoft.com/office/drawing/2014/main" id="{4C0C94C9-0242-4FFC-B7C8-4DDB37F9AFCC}"/>
              </a:ext>
            </a:extLst>
          </p:cNvPr>
          <p:cNvSpPr/>
          <p:nvPr/>
        </p:nvSpPr>
        <p:spPr>
          <a:xfrm rot="2700000">
            <a:off x="5162873" y="5959761"/>
            <a:ext cx="113367" cy="62212"/>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114" name="Picture 113">
            <a:extLst>
              <a:ext uri="{FF2B5EF4-FFF2-40B4-BE49-F238E27FC236}">
                <a16:creationId xmlns:a16="http://schemas.microsoft.com/office/drawing/2014/main" id="{60AC8238-40B0-4451-A53D-0148DA096105}"/>
              </a:ext>
            </a:extLst>
          </p:cNvPr>
          <p:cNvPicPr>
            <a:picLocks noChangeAspect="1"/>
          </p:cNvPicPr>
          <p:nvPr/>
        </p:nvPicPr>
        <p:blipFill rotWithShape="1">
          <a:blip r:embed="rId15" cstate="hqprint">
            <a:extLst>
              <a:ext uri="{28A0092B-C50C-407E-A947-70E740481C1C}">
                <a14:useLocalDpi xmlns:a14="http://schemas.microsoft.com/office/drawing/2010/main" val="0"/>
              </a:ext>
            </a:extLst>
          </a:blip>
          <a:srcRect l="9296" r="11971"/>
          <a:stretch/>
        </p:blipFill>
        <p:spPr>
          <a:xfrm rot="272037">
            <a:off x="8204186" y="3763228"/>
            <a:ext cx="1540199" cy="1642288"/>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115" name="Picture 114">
            <a:extLst>
              <a:ext uri="{FF2B5EF4-FFF2-40B4-BE49-F238E27FC236}">
                <a16:creationId xmlns:a16="http://schemas.microsoft.com/office/drawing/2014/main" id="{6E7C07DA-AB8A-4A47-BC74-6BB01CC7F638}"/>
              </a:ext>
            </a:extLst>
          </p:cNvPr>
          <p:cNvPicPr>
            <a:picLocks noChangeAspect="1"/>
          </p:cNvPicPr>
          <p:nvPr/>
        </p:nvPicPr>
        <p:blipFill rotWithShape="1">
          <a:blip r:embed="rId16" cstate="hqprint">
            <a:extLst>
              <a:ext uri="{28A0092B-C50C-407E-A947-70E740481C1C}">
                <a14:useLocalDpi xmlns:a14="http://schemas.microsoft.com/office/drawing/2010/main" val="0"/>
              </a:ext>
            </a:extLst>
          </a:blip>
          <a:srcRect t="5956" r="15390" b="5287"/>
          <a:stretch/>
        </p:blipFill>
        <p:spPr>
          <a:xfrm rot="21208350">
            <a:off x="8288649" y="4942927"/>
            <a:ext cx="1361172" cy="1746835"/>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38102968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4F1A894D-1067-4324-BEF8-1F8C36CBD34E}" vid="{FF33B4BA-D127-4B3C-B368-D0F085077276}"/>
    </a:ext>
  </a:extLst>
</a:theme>
</file>

<file path=docProps/app.xml><?xml version="1.0" encoding="utf-8"?>
<Properties xmlns="http://schemas.openxmlformats.org/officeDocument/2006/extended-properties" xmlns:vt="http://schemas.openxmlformats.org/officeDocument/2006/docPropsVTypes">
  <Template>A4 Blank</Template>
  <TotalTime>1481</TotalTime>
  <Words>1048</Words>
  <Application>Microsoft Office PowerPoint</Application>
  <PresentationFormat>A4 Paper (210x297 mm)</PresentationFormat>
  <Paragraphs>31</Paragraphs>
  <Slides>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Aharoni</vt:lpstr>
      <vt:lpstr>Arial</vt:lpstr>
      <vt:lpstr>Arial Black</vt:lpstr>
      <vt:lpstr>Calibri</vt:lpstr>
      <vt:lpstr>Calibri Light</vt:lpstr>
      <vt:lpstr>Gabriola</vt:lpstr>
      <vt:lpstr>Open Sans Extrabold</vt:lpstr>
      <vt:lpstr>Square721 Cn BT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Jones</dc:creator>
  <cp:lastModifiedBy>Steve Jones</cp:lastModifiedBy>
  <cp:revision>84</cp:revision>
  <cp:lastPrinted>2018-12-11T12:19:18Z</cp:lastPrinted>
  <dcterms:created xsi:type="dcterms:W3CDTF">2018-07-15T04:19:37Z</dcterms:created>
  <dcterms:modified xsi:type="dcterms:W3CDTF">2019-09-21T06:18:21Z</dcterms:modified>
</cp:coreProperties>
</file>