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8" roundtripDataSignature="AMtx7mh0FJoHmeslvE1rINgJ+u3w18aY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customschemas.google.com/relationships/presentationmetadata" Target="metadata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" name="Google Shape;12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" name="Google Shape;14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" name="Google Shape;17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" name="Google Shape;183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" name="Google Shape;22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oogle Shape;16;p25"/>
          <p:cNvGrpSpPr/>
          <p:nvPr/>
        </p:nvGrpSpPr>
        <p:grpSpPr>
          <a:xfrm>
            <a:off x="0" y="508002"/>
            <a:ext cx="1383800" cy="1355050"/>
            <a:chOff x="0" y="381001"/>
            <a:chExt cx="1037850" cy="1016288"/>
          </a:xfrm>
        </p:grpSpPr>
        <p:sp>
          <p:nvSpPr>
            <p:cNvPr id="17" name="Google Shape;17;p2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t/>
              </a:r>
              <a:endPara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r>
                <a:t/>
              </a:r>
              <a:endPara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" name="Google Shape;19;p25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/>
        </p:txBody>
      </p:sp>
      <p:sp>
        <p:nvSpPr>
          <p:cNvPr id="20" name="Google Shape;20;p25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  <a:defRPr/>
            </a:lvl1pPr>
            <a:lvl2pPr indent="-298450" lvl="1" marL="9144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/>
            </a:lvl2pPr>
            <a:lvl3pPr indent="-298450" lvl="2" marL="13716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■"/>
              <a:defRPr/>
            </a:lvl3pPr>
            <a:lvl4pPr indent="-298450" lvl="3" marL="18288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/>
            </a:lvl4pPr>
            <a:lvl5pPr indent="-298450" lvl="4" marL="22860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/>
            </a:lvl5pPr>
            <a:lvl6pPr indent="-298450" lvl="5" marL="27432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■"/>
              <a:defRPr/>
            </a:lvl6pPr>
            <a:lvl7pPr indent="-298450" lvl="6" marL="32004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  <a:defRPr/>
            </a:lvl7pPr>
            <a:lvl8pPr indent="-298450" lvl="7" marL="36576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  <a:defRPr/>
            </a:lvl8pPr>
            <a:lvl9pPr indent="-298450" lvl="8" marL="411480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100"/>
              <a:buChar char="■"/>
              <a:defRPr/>
            </a:lvl9pPr>
          </a:lstStyle>
          <a:p/>
        </p:txBody>
      </p:sp>
      <p:sp>
        <p:nvSpPr>
          <p:cNvPr id="21" name="Google Shape;21;p25"/>
          <p:cNvSpPr txBox="1"/>
          <p:nvPr>
            <p:ph idx="12" type="sldNum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algn="r">
              <a:buClr>
                <a:srgbClr val="888888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2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3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3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3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3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3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3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3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 sz="5400"/>
              <a:t>WALT: Develop knowledge of injury prevention in sport </a:t>
            </a:r>
            <a:endParaRPr b="1" sz="5400"/>
          </a:p>
        </p:txBody>
      </p:sp>
      <p:sp>
        <p:nvSpPr>
          <p:cNvPr id="96" name="Google Shape;96;p1"/>
          <p:cNvSpPr txBox="1"/>
          <p:nvPr>
            <p:ph idx="1" type="body"/>
          </p:nvPr>
        </p:nvSpPr>
        <p:spPr>
          <a:xfrm>
            <a:off x="1730000" y="2976400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/>
              <a:t>WILF:</a:t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Recall intrinsic and extrinsic risk factors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Recall reasons for warm up/ cool down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Remember key features of warm up / cool down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Intrinsic vs Extrinsic Risk Factors</a:t>
            </a:r>
            <a:endParaRPr b="1"/>
          </a:p>
        </p:txBody>
      </p:sp>
      <p:sp>
        <p:nvSpPr>
          <p:cNvPr id="102" name="Google Shape;102;p2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533" u="sng"/>
              <a:t>Intrinsic Risk Factors:</a:t>
            </a:r>
            <a:endParaRPr b="1" sz="2533" u="sng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An injury risk or force that comes from inside the body</a:t>
            </a:r>
            <a:endParaRPr sz="2533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2533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533" u="sng"/>
              <a:t>Extrinsic Risk Factors:</a:t>
            </a:r>
            <a:endParaRPr b="1" sz="2533" u="sng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An injury risk or force that comes from outside the body</a:t>
            </a:r>
            <a:endParaRPr sz="2533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Intrinsic Risk Factors - you are to blame </a:t>
            </a:r>
            <a:endParaRPr b="1"/>
          </a:p>
        </p:txBody>
      </p:sp>
      <p:sp>
        <p:nvSpPr>
          <p:cNvPr id="108" name="Google Shape;108;p3"/>
          <p:cNvSpPr txBox="1"/>
          <p:nvPr>
            <p:ph idx="1" type="body"/>
          </p:nvPr>
        </p:nvSpPr>
        <p:spPr>
          <a:xfrm>
            <a:off x="1730000" y="2051500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667"/>
              <a:t>Examples: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Previous injury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Posture and alignment issues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Age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Nutrition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Poor preparation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Inadequate fitness levels 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Inappropriate flexibility level</a:t>
            </a:r>
            <a:endParaRPr sz="2667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Extrinsic Risk Factors - someone/thing else to blame </a:t>
            </a:r>
            <a:endParaRPr b="1"/>
          </a:p>
        </p:txBody>
      </p:sp>
      <p:sp>
        <p:nvSpPr>
          <p:cNvPr id="114" name="Google Shape;114;p4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-4995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●"/>
            </a:pPr>
            <a:r>
              <a:rPr lang="en-GB" sz="3067"/>
              <a:t>Poor technique and training</a:t>
            </a:r>
            <a:endParaRPr sz="3067"/>
          </a:p>
          <a:p>
            <a:pPr indent="-4995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●"/>
            </a:pPr>
            <a:r>
              <a:rPr lang="en-GB" sz="3067"/>
              <a:t>Incorrect equipment and clothing</a:t>
            </a:r>
            <a:endParaRPr sz="3067"/>
          </a:p>
          <a:p>
            <a:pPr indent="-4995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●"/>
            </a:pPr>
            <a:r>
              <a:rPr lang="en-GB" sz="3067"/>
              <a:t>Inappropriate intensity duration or frequency of activity</a:t>
            </a:r>
            <a:endParaRPr sz="3067"/>
          </a:p>
          <a:p>
            <a:pPr indent="-4995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●"/>
            </a:pPr>
            <a:r>
              <a:rPr lang="en-GB" sz="3067"/>
              <a:t>Warm up and cool down ineffectiveness</a:t>
            </a:r>
            <a:endParaRPr sz="3067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Warm Up</a:t>
            </a:r>
            <a:r>
              <a:rPr lang="en-GB"/>
              <a:t>:</a:t>
            </a:r>
            <a:endParaRPr/>
          </a:p>
        </p:txBody>
      </p:sp>
      <p:sp>
        <p:nvSpPr>
          <p:cNvPr id="120" name="Google Shape;120;p5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Key Features: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Lasts 20-45 minutes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Gradually increases in intensity 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Has three stages - pulse raising, stretching and mobility, sport - specific drills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Stretching and mobility should be dynamic in sport specific patterns 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Static stretching should be avoided</a:t>
            </a:r>
            <a:endParaRPr sz="2533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Warm Up</a:t>
            </a:r>
            <a:endParaRPr b="1"/>
          </a:p>
        </p:txBody>
      </p:sp>
      <p:sp>
        <p:nvSpPr>
          <p:cNvPr id="126" name="Google Shape;126;p6"/>
          <p:cNvSpPr txBox="1"/>
          <p:nvPr>
            <p:ph idx="1" type="body"/>
          </p:nvPr>
        </p:nvSpPr>
        <p:spPr>
          <a:xfrm>
            <a:off x="1533235" y="1282867"/>
            <a:ext cx="10369597" cy="468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What are they used for: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Raising body temperature - a rise of 2 or 3 degrees increases enzyme activity, diffusion gradients and metabolic activity, improving efficiency of muscular contraction</a:t>
            </a:r>
            <a:endParaRPr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Preparing the body physiologically - the elasticity of muscles, tendons and ligaments improves, antagonistic coordination improves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Preparing the body psychologically - mentally performers are ready for the task ahead</a:t>
            </a:r>
            <a:endParaRPr sz="2533"/>
          </a:p>
          <a:p>
            <a:pPr indent="-465655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en-GB" sz="2533"/>
              <a:t>Minimising the risk of injury - for example the performer is less likely to suffer strains/sprains</a:t>
            </a:r>
            <a:endParaRPr sz="2533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Cool Down</a:t>
            </a:r>
            <a:endParaRPr b="1"/>
          </a:p>
        </p:txBody>
      </p:sp>
      <p:sp>
        <p:nvSpPr>
          <p:cNvPr id="132" name="Google Shape;132;p7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667"/>
              <a:t>Key features: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Lasts 20-30 mins</a:t>
            </a:r>
            <a:endParaRPr sz="2667"/>
          </a:p>
          <a:p>
            <a:pPr indent="0" lvl="0" marL="135464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Gradually decreases in intensity </a:t>
            </a:r>
            <a:endParaRPr sz="2667"/>
          </a:p>
          <a:p>
            <a:pPr indent="0" lvl="0" marL="135464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667"/>
              <a:t>Has several stages - moderate intensity activity, to maintain HR, aid venous return and remove waste; and stretching exercise to reduce muscle tension and lower temperature </a:t>
            </a:r>
            <a:endParaRPr sz="2667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Cool Down</a:t>
            </a:r>
            <a:endParaRPr b="1"/>
          </a:p>
        </p:txBody>
      </p:sp>
      <p:sp>
        <p:nvSpPr>
          <p:cNvPr id="138" name="Google Shape;138;p8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667"/>
              <a:t>What are they used for: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lang="en-GB" sz="2667"/>
              <a:t>Maintaining heart rate - to maintain blood flow and metabolic activity, flushing muscle tissue with oxygenated blood 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lang="en-GB" sz="2667"/>
              <a:t>Aiding the removal of lactic acid - enhancing future performances, delaying fatigue and injuries</a:t>
            </a:r>
            <a:endParaRPr sz="2667"/>
          </a:p>
          <a:p>
            <a:pPr indent="-474120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lang="en-GB" sz="2667"/>
              <a:t>Aiding the healing process</a:t>
            </a:r>
            <a:endParaRPr sz="2667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Debates about Warm up/ Cool Down</a:t>
            </a:r>
            <a:endParaRPr b="1"/>
          </a:p>
        </p:txBody>
      </p:sp>
      <p:sp>
        <p:nvSpPr>
          <p:cNvPr id="144" name="Google Shape;144;p9"/>
          <p:cNvSpPr txBox="1"/>
          <p:nvPr>
            <p:ph idx="1" type="body"/>
          </p:nvPr>
        </p:nvSpPr>
        <p:spPr>
          <a:xfrm>
            <a:off x="398367" y="1267500"/>
            <a:ext cx="11443600" cy="46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400" u="sng"/>
              <a:t>Static Stretching</a:t>
            </a:r>
            <a:endParaRPr b="1" sz="2400" u="sng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400"/>
              <a:t>Research suggests that static stretching has no effect on injury prevention </a:t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400"/>
              <a:t>May reduce the force applied to achilles tendon by 8%</a:t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400"/>
              <a:t>Deteriorates antagonistic co-ordination, hampering (reducing) explosive movements</a:t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400"/>
              <a:t>Reduces eccentric strength by 9%, decreasing ability to change direction at speed</a:t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400"/>
              <a:t>Reduces the muscles’ ability to consume oxygen by 50%</a:t>
            </a:r>
            <a:endParaRPr sz="24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rPr i="1" lang="en-GB" sz="2400"/>
              <a:t>Dynamic stretching should be used as an alternative - high knees, walking lunges </a:t>
            </a:r>
            <a:endParaRPr i="1"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Cool Down - Debates</a:t>
            </a:r>
            <a:endParaRPr b="1"/>
          </a:p>
        </p:txBody>
      </p:sp>
      <p:sp>
        <p:nvSpPr>
          <p:cNvPr id="150" name="Google Shape;150;p10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Historically - thought to benefit all athletes</a:t>
            </a:r>
            <a:endParaRPr sz="2533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However, for an aerobically fit athlete, a passive recovery period such as sitting on a bench is said to be more beneficial than low intensity exercise. </a:t>
            </a:r>
            <a:endParaRPr sz="2533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2533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rPr lang="en-GB" sz="2533"/>
              <a:t>Little evidence to suggest that an active cool down can prevent DOMS</a:t>
            </a:r>
            <a:endParaRPr sz="2533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 sz="4400"/>
              <a:t>WALT: Develop knowledge of rehabilitation of injury</a:t>
            </a:r>
            <a:endParaRPr b="1" sz="4400"/>
          </a:p>
        </p:txBody>
      </p:sp>
      <p:sp>
        <p:nvSpPr>
          <p:cNvPr id="156" name="Google Shape;156;p11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/>
              <a:t>WILF:</a:t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Identify the 3 stages of rehabilitation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Recall key definitions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n-GB"/>
              <a:t>Describe 3 types of treatment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2"/>
          <p:cNvSpPr txBox="1"/>
          <p:nvPr>
            <p:ph type="title"/>
          </p:nvPr>
        </p:nvSpPr>
        <p:spPr>
          <a:xfrm>
            <a:off x="0" y="0"/>
            <a:ext cx="2575200" cy="6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Definitions:</a:t>
            </a:r>
            <a:endParaRPr b="1"/>
          </a:p>
        </p:txBody>
      </p:sp>
      <p:sp>
        <p:nvSpPr>
          <p:cNvPr id="162" name="Google Shape;162;p12"/>
          <p:cNvSpPr txBox="1"/>
          <p:nvPr>
            <p:ph idx="1" type="body"/>
          </p:nvPr>
        </p:nvSpPr>
        <p:spPr>
          <a:xfrm>
            <a:off x="138467" y="537133"/>
            <a:ext cx="44144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000" u="sng"/>
              <a:t>Rehabilitation: </a:t>
            </a:r>
            <a:r>
              <a:rPr lang="en-GB" sz="2000"/>
              <a:t>The process of restoring full function after an injury has occurred.</a:t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000" u="sng"/>
              <a:t>Non-Steroid Anti-Inflammatory Drugs: </a:t>
            </a:r>
            <a:r>
              <a:rPr lang="en-GB" sz="2000"/>
              <a:t>medication taken to reduce inflammation, temperature and pain following injury </a:t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000" u="sng"/>
              <a:t>Physiotherapy: </a:t>
            </a:r>
            <a:r>
              <a:rPr lang="en-GB" sz="2000"/>
              <a:t>physical treatment of injuries and disease using methods such as mobilisation, massage, exercise therapy and postural training. </a:t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000" u="sng"/>
              <a:t>Heat Therapy: </a:t>
            </a:r>
            <a:r>
              <a:rPr lang="en-GB" sz="2000"/>
              <a:t>applying heat to an area before training for a therapeutic effect, such as increasing blood flow</a:t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  <p:sp>
        <p:nvSpPr>
          <p:cNvPr id="163" name="Google Shape;163;p12"/>
          <p:cNvSpPr txBox="1"/>
          <p:nvPr>
            <p:ph idx="1" type="body"/>
          </p:nvPr>
        </p:nvSpPr>
        <p:spPr>
          <a:xfrm>
            <a:off x="5835567" y="450933"/>
            <a:ext cx="5039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u="sng"/>
              <a:t>Arthroscopy: </a:t>
            </a:r>
            <a:r>
              <a:rPr lang="en-GB"/>
              <a:t>a minimally invasive procedure to examine and repair damage within a joint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u="sng"/>
              <a:t>Massage: </a:t>
            </a:r>
            <a:r>
              <a:rPr lang="en-GB"/>
              <a:t>a physical therapy used for injury prevention and soft tissue injury treatment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rPr b="1" lang="en-GB" u="sng"/>
              <a:t>Cold Therapy/cryotherapy: </a:t>
            </a:r>
            <a:r>
              <a:rPr lang="en-GB"/>
              <a:t>applying ice or cold to an injury or after exercise for therapeutic effect, such as reduce swelling.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3"/>
          <p:cNvSpPr txBox="1"/>
          <p:nvPr>
            <p:ph type="title"/>
          </p:nvPr>
        </p:nvSpPr>
        <p:spPr>
          <a:xfrm>
            <a:off x="1730000" y="525000"/>
            <a:ext cx="9385200" cy="12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/>
              <a:t>Treatment of Common Sporting Injuries</a:t>
            </a:r>
            <a:endParaRPr b="1"/>
          </a:p>
        </p:txBody>
      </p:sp>
      <p:sp>
        <p:nvSpPr>
          <p:cNvPr id="169" name="Google Shape;169;p13"/>
          <p:cNvSpPr txBox="1"/>
          <p:nvPr>
            <p:ph idx="1" type="body"/>
          </p:nvPr>
        </p:nvSpPr>
        <p:spPr>
          <a:xfrm>
            <a:off x="1730000" y="2090067"/>
            <a:ext cx="9385200" cy="388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sz="2133" u="sng"/>
              <a:t>Simple Fracture </a:t>
            </a:r>
            <a:endParaRPr b="1" sz="2133" u="sng"/>
          </a:p>
          <a:p>
            <a:pPr indent="-440255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2133"/>
              <a:t>Medical Attention ASAP</a:t>
            </a:r>
            <a:endParaRPr sz="2133"/>
          </a:p>
          <a:p>
            <a:pPr indent="-440255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2133"/>
              <a:t>PRICE</a:t>
            </a:r>
            <a:endParaRPr sz="2133"/>
          </a:p>
          <a:p>
            <a:pPr indent="-440255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2133"/>
              <a:t>Immobilisation </a:t>
            </a:r>
            <a:endParaRPr sz="2133"/>
          </a:p>
          <a:p>
            <a:pPr indent="-440255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2133"/>
              <a:t>Anti Inflammatory and pain medication</a:t>
            </a:r>
            <a:endParaRPr sz="2133"/>
          </a:p>
          <a:p>
            <a:pPr indent="-440255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2133"/>
              <a:t>Severe fracture may require surgery to re align bones or fix pins and wires</a:t>
            </a:r>
            <a:endParaRPr sz="2133"/>
          </a:p>
          <a:p>
            <a:pPr indent="-440255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 sz="2133"/>
              <a:t>Physiotherapy may be needed</a:t>
            </a:r>
            <a:endParaRPr sz="2133"/>
          </a:p>
          <a:p>
            <a:pPr indent="0" lvl="0" marL="609585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b="1" u="sng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4"/>
          <p:cNvSpPr txBox="1"/>
          <p:nvPr>
            <p:ph idx="1" type="body"/>
          </p:nvPr>
        </p:nvSpPr>
        <p:spPr>
          <a:xfrm>
            <a:off x="1730000" y="588367"/>
            <a:ext cx="9385200" cy="5383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b="1" lang="en-GB" u="sng"/>
              <a:t>Sprain</a:t>
            </a:r>
            <a:endParaRPr b="1" u="sng"/>
          </a:p>
          <a:p>
            <a:pPr indent="-482588" lvl="0" marL="609585" rtl="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/>
              <a:t>Medical attention may be required in severe cases</a:t>
            </a:r>
            <a:endParaRPr/>
          </a:p>
          <a:p>
            <a:pPr indent="-4825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/>
              <a:t>PRICE</a:t>
            </a:r>
            <a:endParaRPr/>
          </a:p>
          <a:p>
            <a:pPr indent="-4825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/>
              <a:t>Immobilisation or support using strapping, a brace, crutches </a:t>
            </a:r>
            <a:endParaRPr/>
          </a:p>
          <a:p>
            <a:pPr indent="-4825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/>
              <a:t>Anti inflammatory and pain medication </a:t>
            </a:r>
            <a:endParaRPr/>
          </a:p>
          <a:p>
            <a:pPr indent="-4825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/>
              <a:t>Severe sprains may need reconstructive surgery</a:t>
            </a:r>
            <a:endParaRPr/>
          </a:p>
          <a:p>
            <a:pPr indent="-4825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/>
              <a:t>Heat therapy and contrast can be used for pain relief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5"/>
          <p:cNvSpPr txBox="1"/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  <a:noFill/>
          <a:ln>
            <a:noFill/>
          </a:ln>
        </p:spPr>
        <p:txBody>
          <a:bodyPr anchorCtr="0" anchor="b" bIns="121900" lIns="121900" spcFirstLastPara="1" rIns="121900" wrap="square" tIns="1219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b="1" lang="en-GB"/>
              <a:t>True or False</a:t>
            </a:r>
            <a:endParaRPr b="1"/>
          </a:p>
        </p:txBody>
      </p:sp>
      <p:sp>
        <p:nvSpPr>
          <p:cNvPr id="180" name="Google Shape;180;p15"/>
          <p:cNvSpPr txBox="1"/>
          <p:nvPr>
            <p:ph idx="1" type="subTitle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6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1. PRICE is used for a simple fracture</a:t>
            </a:r>
            <a:endParaRPr/>
          </a:p>
        </p:txBody>
      </p:sp>
      <p:sp>
        <p:nvSpPr>
          <p:cNvPr id="186" name="Google Shape;186;p16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7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2. Heat Therapy is used for a simple fracture</a:t>
            </a:r>
            <a:endParaRPr/>
          </a:p>
        </p:txBody>
      </p:sp>
      <p:sp>
        <p:nvSpPr>
          <p:cNvPr id="192" name="Google Shape;192;p17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8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3. Dislocations may require surgery</a:t>
            </a:r>
            <a:endParaRPr/>
          </a:p>
        </p:txBody>
      </p:sp>
      <p:sp>
        <p:nvSpPr>
          <p:cNvPr id="198" name="Google Shape;198;p18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9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4. Severe sprains may require surgery</a:t>
            </a:r>
            <a:endParaRPr/>
          </a:p>
        </p:txBody>
      </p:sp>
      <p:sp>
        <p:nvSpPr>
          <p:cNvPr id="204" name="Google Shape;204;p19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0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5. Cold therapy would be used for a simple fracture</a:t>
            </a:r>
            <a:endParaRPr/>
          </a:p>
        </p:txBody>
      </p:sp>
      <p:sp>
        <p:nvSpPr>
          <p:cNvPr id="210" name="Google Shape;210;p20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1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6. Realignment would be used for exercise induced muscle damage </a:t>
            </a:r>
            <a:endParaRPr/>
          </a:p>
        </p:txBody>
      </p:sp>
      <p:sp>
        <p:nvSpPr>
          <p:cNvPr id="216" name="Google Shape;216;p21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2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GB"/>
              <a:t>7. Anti inflammatory medication would be used for a stress fracture </a:t>
            </a:r>
            <a:endParaRPr/>
          </a:p>
        </p:txBody>
      </p:sp>
      <p:sp>
        <p:nvSpPr>
          <p:cNvPr id="222" name="Google Shape;222;p22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3"/>
          <p:cNvSpPr txBox="1"/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28" name="Google Shape;228;p23"/>
          <p:cNvSpPr txBox="1"/>
          <p:nvPr>
            <p:ph idx="1" type="body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/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T</a:t>
            </a:r>
            <a:endParaRPr/>
          </a:p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F</a:t>
            </a:r>
            <a:endParaRPr/>
          </a:p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T</a:t>
            </a:r>
            <a:endParaRPr/>
          </a:p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T</a:t>
            </a:r>
            <a:endParaRPr/>
          </a:p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F</a:t>
            </a:r>
            <a:endParaRPr/>
          </a:p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F</a:t>
            </a:r>
            <a:endParaRPr/>
          </a:p>
          <a:p>
            <a:pPr indent="-457188" lvl="0" marL="60958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GB"/>
              <a:t>F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2023-05-18T10:28:15Z</dcterms:created>
  <dc:creator>Scott Albon</dc:creator>
</cp:coreProperties>
</file>