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71" r:id="rId4"/>
    <p:sldId id="272" r:id="rId5"/>
    <p:sldId id="273" r:id="rId6"/>
    <p:sldId id="287" r:id="rId7"/>
    <p:sldId id="260" r:id="rId8"/>
    <p:sldId id="284" r:id="rId9"/>
    <p:sldId id="289" r:id="rId10"/>
    <p:sldId id="290" r:id="rId11"/>
    <p:sldId id="291" r:id="rId12"/>
    <p:sldId id="288"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19E7A45-0449-4E22-BE9C-0EAF6C4C660F}">
          <p14:sldIdLst>
            <p14:sldId id="257"/>
            <p14:sldId id="258"/>
            <p14:sldId id="271"/>
            <p14:sldId id="272"/>
            <p14:sldId id="273"/>
            <p14:sldId id="287"/>
            <p14:sldId id="260"/>
            <p14:sldId id="284"/>
            <p14:sldId id="289"/>
            <p14:sldId id="290"/>
            <p14:sldId id="291"/>
            <p14:sldId id="28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006747"/>
    <a:srgbClr val="D32D8C"/>
    <a:srgbClr val="FFA829"/>
    <a:srgbClr val="ED8B00"/>
    <a:srgbClr val="00A9CE"/>
    <a:srgbClr val="00825A"/>
    <a:srgbClr val="3333CC"/>
    <a:srgbClr val="AE25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86" d="100"/>
          <a:sy n="86" d="100"/>
        </p:scale>
        <p:origin x="12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D24859-6AA4-420E-89D4-217A4D84B7D2}" type="datetimeFigureOut">
              <a:rPr lang="en-GB" smtClean="0"/>
              <a:t>26/10/2022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893410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D24859-6AA4-420E-89D4-217A4D84B7D2}" type="datetimeFigureOut">
              <a:rPr lang="en-GB" smtClean="0"/>
              <a:t>26/10/2022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898025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D24859-6AA4-420E-89D4-217A4D84B7D2}" type="datetimeFigureOut">
              <a:rPr lang="en-GB" smtClean="0"/>
              <a:t>26/10/2022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1789632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D24859-6AA4-420E-89D4-217A4D84B7D2}" type="datetimeFigureOut">
              <a:rPr lang="en-GB" smtClean="0"/>
              <a:t>26/10/2022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3870260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D24859-6AA4-420E-89D4-217A4D84B7D2}" type="datetimeFigureOut">
              <a:rPr lang="en-GB" smtClean="0"/>
              <a:t>26/10/2022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1649580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D24859-6AA4-420E-89D4-217A4D84B7D2}" type="datetimeFigureOut">
              <a:rPr lang="en-GB" smtClean="0"/>
              <a:t>26/10/2022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3862268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D24859-6AA4-420E-89D4-217A4D84B7D2}" type="datetimeFigureOut">
              <a:rPr lang="en-GB" smtClean="0"/>
              <a:t>26/10/2022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2983129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8D24859-6AA4-420E-89D4-217A4D84B7D2}" type="datetimeFigureOut">
              <a:rPr lang="en-GB" smtClean="0"/>
              <a:t>26/10/2022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3888886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8D24859-6AA4-420E-89D4-217A4D84B7D2}" type="datetimeFigureOut">
              <a:rPr lang="en-GB" smtClean="0"/>
              <a:t>26/10/2022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4071907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D24859-6AA4-420E-89D4-217A4D84B7D2}" type="datetimeFigureOut">
              <a:rPr lang="en-GB" smtClean="0"/>
              <a:t>26/10/2022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3745125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D24859-6AA4-420E-89D4-217A4D84B7D2}" type="datetimeFigureOut">
              <a:rPr lang="en-GB" smtClean="0"/>
              <a:t>26/10/2022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93224-636D-4EB5-B8CE-E704D9B96AFB}" type="slidenum">
              <a:rPr lang="en-GB" smtClean="0"/>
              <a:t>‹#›</a:t>
            </a:fld>
            <a:endParaRPr lang="en-GB"/>
          </a:p>
        </p:txBody>
      </p:sp>
    </p:spTree>
    <p:extLst>
      <p:ext uri="{BB962C8B-B14F-4D97-AF65-F5344CB8AC3E}">
        <p14:creationId xmlns:p14="http://schemas.microsoft.com/office/powerpoint/2010/main" val="2707410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D24859-6AA4-420E-89D4-217A4D84B7D2}" type="datetimeFigureOut">
              <a:rPr lang="en-GB" smtClean="0"/>
              <a:t>26/10/2022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F93224-636D-4EB5-B8CE-E704D9B96AFB}" type="slidenum">
              <a:rPr lang="en-GB" smtClean="0"/>
              <a:t>‹#›</a:t>
            </a:fld>
            <a:endParaRPr lang="en-GB"/>
          </a:p>
        </p:txBody>
      </p:sp>
    </p:spTree>
    <p:extLst>
      <p:ext uri="{BB962C8B-B14F-4D97-AF65-F5344CB8AC3E}">
        <p14:creationId xmlns:p14="http://schemas.microsoft.com/office/powerpoint/2010/main" val="25871994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hyperlink" Target="http://www.onyourmindglos.nhs.uk/" TargetMode="External"/><Relationship Id="rId3" Type="http://schemas.openxmlformats.org/officeDocument/2006/relationships/slideLayout" Target="../slideLayouts/slideLayout2.xml"/><Relationship Id="rId7" Type="http://schemas.openxmlformats.org/officeDocument/2006/relationships/hyperlink" Target="http://www.childline.org.uk/" TargetMode="Externa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png"/><Relationship Id="rId11" Type="http://schemas.openxmlformats.org/officeDocument/2006/relationships/image" Target="../media/image9.jpeg"/><Relationship Id="rId5" Type="http://schemas.openxmlformats.org/officeDocument/2006/relationships/image" Target="../media/image6.png"/><Relationship Id="rId10" Type="http://schemas.openxmlformats.org/officeDocument/2006/relationships/image" Target="../media/image8.png"/><Relationship Id="rId4" Type="http://schemas.openxmlformats.org/officeDocument/2006/relationships/image" Target="../media/image5.png"/><Relationship Id="rId9" Type="http://schemas.openxmlformats.org/officeDocument/2006/relationships/hyperlink" Target="http://www.gloucestershireselfharm.org/"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xml"/><Relationship Id="rId7" Type="http://schemas.openxmlformats.org/officeDocument/2006/relationships/image" Target="../media/image1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0.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2469" y="315437"/>
            <a:ext cx="3484179" cy="79485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8166" y="6385566"/>
            <a:ext cx="8786648" cy="26040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372" y="315437"/>
            <a:ext cx="1432843" cy="726906"/>
          </a:xfrm>
          <a:prstGeom prst="rect">
            <a:avLst/>
          </a:prstGeom>
        </p:spPr>
      </p:pic>
      <p:sp>
        <p:nvSpPr>
          <p:cNvPr id="7" name="TextBox 6"/>
          <p:cNvSpPr txBox="1"/>
          <p:nvPr/>
        </p:nvSpPr>
        <p:spPr>
          <a:xfrm>
            <a:off x="2610412" y="3113789"/>
            <a:ext cx="6844673" cy="923330"/>
          </a:xfrm>
          <a:prstGeom prst="rect">
            <a:avLst/>
          </a:prstGeom>
          <a:noFill/>
        </p:spPr>
        <p:txBody>
          <a:bodyPr wrap="square" rtlCol="0">
            <a:spAutoFit/>
          </a:bodyPr>
          <a:lstStyle/>
          <a:p>
            <a:r>
              <a:rPr lang="en-GB" sz="5400" b="1" dirty="0">
                <a:solidFill>
                  <a:srgbClr val="0070C0"/>
                </a:solidFill>
                <a:latin typeface="Arial" panose="020B0604020202020204" pitchFamily="34" charset="0"/>
                <a:cs typeface="Arial" panose="020B0604020202020204" pitchFamily="34" charset="0"/>
              </a:rPr>
              <a:t>Exam Stress</a:t>
            </a:r>
          </a:p>
        </p:txBody>
      </p:sp>
      <p:pic>
        <p:nvPicPr>
          <p:cNvPr id="10" name="Picture 9">
            <a:extLst>
              <a:ext uri="{FF2B5EF4-FFF2-40B4-BE49-F238E27FC236}">
                <a16:creationId xmlns:a16="http://schemas.microsoft.com/office/drawing/2014/main" id="{80654332-E812-472C-B427-D0BA087923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8372" y="2865671"/>
            <a:ext cx="1761141" cy="1696566"/>
          </a:xfrm>
          <a:prstGeom prst="rect">
            <a:avLst/>
          </a:prstGeom>
        </p:spPr>
      </p:pic>
    </p:spTree>
    <p:extLst>
      <p:ext uri="{BB962C8B-B14F-4D97-AF65-F5344CB8AC3E}">
        <p14:creationId xmlns:p14="http://schemas.microsoft.com/office/powerpoint/2010/main" val="1465364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8" name="TextBox 7"/>
          <p:cNvSpPr txBox="1"/>
          <p:nvPr/>
        </p:nvSpPr>
        <p:spPr>
          <a:xfrm>
            <a:off x="525517" y="2539430"/>
            <a:ext cx="7627082" cy="1938992"/>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Anxiety affects 1 in 3 people in their lifetime and it can have a significant impact on their life. </a:t>
            </a:r>
          </a:p>
          <a:p>
            <a:endParaRPr lang="en-GB"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Anxiety can begin to interfere with going out and socialising, sleeping, having fun and eating.</a:t>
            </a:r>
          </a:p>
        </p:txBody>
      </p:sp>
      <p:sp>
        <p:nvSpPr>
          <p:cNvPr id="9" name="Rectangle 8">
            <a:extLst>
              <a:ext uri="{FF2B5EF4-FFF2-40B4-BE49-F238E27FC236}">
                <a16:creationId xmlns:a16="http://schemas.microsoft.com/office/drawing/2014/main" id="{1FD41BFE-77DE-4978-8896-6E96F742EA87}"/>
              </a:ext>
            </a:extLst>
          </p:cNvPr>
          <p:cNvSpPr/>
          <p:nvPr/>
        </p:nvSpPr>
        <p:spPr>
          <a:xfrm>
            <a:off x="4450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10" name="TextBox 9">
            <a:extLst>
              <a:ext uri="{FF2B5EF4-FFF2-40B4-BE49-F238E27FC236}">
                <a16:creationId xmlns:a16="http://schemas.microsoft.com/office/drawing/2014/main" id="{1CC02F01-E5A2-4EEE-AA8D-F349DBE60687}"/>
              </a:ext>
            </a:extLst>
          </p:cNvPr>
          <p:cNvSpPr txBox="1"/>
          <p:nvPr/>
        </p:nvSpPr>
        <p:spPr>
          <a:xfrm>
            <a:off x="525517" y="1509974"/>
            <a:ext cx="6448097" cy="523220"/>
          </a:xfrm>
          <a:prstGeom prst="rect">
            <a:avLst/>
          </a:prstGeom>
          <a:noFill/>
        </p:spPr>
        <p:txBody>
          <a:bodyPr wrap="square" rtlCol="0">
            <a:spAutoFit/>
          </a:bodyPr>
          <a:lstStyle/>
          <a:p>
            <a:r>
              <a:rPr lang="en-GB" sz="2800" b="1" dirty="0">
                <a:solidFill>
                  <a:srgbClr val="0070C0"/>
                </a:solidFill>
                <a:latin typeface="Arial" panose="020B0604020202020204" pitchFamily="34" charset="0"/>
                <a:cs typeface="Arial" panose="020B0604020202020204" pitchFamily="34" charset="0"/>
              </a:rPr>
              <a:t>What is exam stress and anxiety?</a:t>
            </a:r>
            <a:endParaRPr lang="en-GB" sz="2800" dirty="0">
              <a:solidFill>
                <a:srgbClr val="0070C0"/>
              </a:solidFill>
              <a:latin typeface="Arial" panose="020B0604020202020204" pitchFamily="34" charset="0"/>
              <a:cs typeface="Arial" panose="020B0604020202020204" pitchFamily="34" charset="0"/>
            </a:endParaRPr>
          </a:p>
        </p:txBody>
      </p:sp>
      <p:pic>
        <p:nvPicPr>
          <p:cNvPr id="2" name="Recorded Sound">
            <a:hlinkClick r:id="" action="ppaction://media"/>
            <a:extLst>
              <a:ext uri="{FF2B5EF4-FFF2-40B4-BE49-F238E27FC236}">
                <a16:creationId xmlns:a16="http://schemas.microsoft.com/office/drawing/2014/main" id="{AF5E18AD-AE8D-4C4F-91A6-6402EF2CB48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200051" y="5214856"/>
            <a:ext cx="406400" cy="406400"/>
          </a:xfrm>
          <a:prstGeom prst="rect">
            <a:avLst/>
          </a:prstGeom>
        </p:spPr>
      </p:pic>
    </p:spTree>
    <p:extLst>
      <p:ext uri="{BB962C8B-B14F-4D97-AF65-F5344CB8AC3E}">
        <p14:creationId xmlns:p14="http://schemas.microsoft.com/office/powerpoint/2010/main" val="2143791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5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8869" y="6150320"/>
            <a:ext cx="1097779" cy="556922"/>
          </a:xfrm>
          <a:prstGeom prst="rect">
            <a:avLst/>
          </a:prstGeom>
        </p:spPr>
      </p:pic>
      <p:sp>
        <p:nvSpPr>
          <p:cNvPr id="9" name="Rectangle 8">
            <a:extLst>
              <a:ext uri="{FF2B5EF4-FFF2-40B4-BE49-F238E27FC236}">
                <a16:creationId xmlns:a16="http://schemas.microsoft.com/office/drawing/2014/main" id="{1FD41BFE-77DE-4978-8896-6E96F742EA87}"/>
              </a:ext>
            </a:extLst>
          </p:cNvPr>
          <p:cNvSpPr/>
          <p:nvPr/>
        </p:nvSpPr>
        <p:spPr>
          <a:xfrm>
            <a:off x="4450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graphicFrame>
        <p:nvGraphicFramePr>
          <p:cNvPr id="3" name="Table 2">
            <a:extLst>
              <a:ext uri="{FF2B5EF4-FFF2-40B4-BE49-F238E27FC236}">
                <a16:creationId xmlns:a16="http://schemas.microsoft.com/office/drawing/2014/main" id="{97B1EE18-638D-4F2A-AFF4-A1EFA1C95C50}"/>
              </a:ext>
            </a:extLst>
          </p:cNvPr>
          <p:cNvGraphicFramePr>
            <a:graphicFrameLocks noGrp="1"/>
          </p:cNvGraphicFramePr>
          <p:nvPr>
            <p:extLst>
              <p:ext uri="{D42A27DB-BD31-4B8C-83A1-F6EECF244321}">
                <p14:modId xmlns:p14="http://schemas.microsoft.com/office/powerpoint/2010/main" val="2194119500"/>
              </p:ext>
            </p:extLst>
          </p:nvPr>
        </p:nvGraphicFramePr>
        <p:xfrm>
          <a:off x="593482" y="2324960"/>
          <a:ext cx="7975889" cy="3640577"/>
        </p:xfrm>
        <a:graphic>
          <a:graphicData uri="http://schemas.openxmlformats.org/drawingml/2006/table">
            <a:tbl>
              <a:tblPr firstRow="1" bandRow="1">
                <a:tableStyleId>{C083E6E3-FA7D-4D7B-A595-EF9225AFEA82}</a:tableStyleId>
              </a:tblPr>
              <a:tblGrid>
                <a:gridCol w="2037577">
                  <a:extLst>
                    <a:ext uri="{9D8B030D-6E8A-4147-A177-3AD203B41FA5}">
                      <a16:colId xmlns:a16="http://schemas.microsoft.com/office/drawing/2014/main" val="4244645562"/>
                    </a:ext>
                  </a:extLst>
                </a:gridCol>
                <a:gridCol w="2005698">
                  <a:extLst>
                    <a:ext uri="{9D8B030D-6E8A-4147-A177-3AD203B41FA5}">
                      <a16:colId xmlns:a16="http://schemas.microsoft.com/office/drawing/2014/main" val="1630090886"/>
                    </a:ext>
                  </a:extLst>
                </a:gridCol>
                <a:gridCol w="2005698">
                  <a:extLst>
                    <a:ext uri="{9D8B030D-6E8A-4147-A177-3AD203B41FA5}">
                      <a16:colId xmlns:a16="http://schemas.microsoft.com/office/drawing/2014/main" val="3255859757"/>
                    </a:ext>
                  </a:extLst>
                </a:gridCol>
                <a:gridCol w="1926916">
                  <a:extLst>
                    <a:ext uri="{9D8B030D-6E8A-4147-A177-3AD203B41FA5}">
                      <a16:colId xmlns:a16="http://schemas.microsoft.com/office/drawing/2014/main" val="3575751479"/>
                    </a:ext>
                  </a:extLst>
                </a:gridCol>
              </a:tblGrid>
              <a:tr h="393450">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dirty="0">
                        <a:solidFill>
                          <a:srgbClr val="0070C0"/>
                        </a:solidFill>
                        <a:latin typeface="Arial" panose="020B0604020202020204" pitchFamily="34" charset="0"/>
                        <a:cs typeface="Arial" panose="020B0604020202020204" pitchFamily="34" charset="0"/>
                      </a:endParaRPr>
                    </a:p>
                  </a:txBody>
                  <a:tcPr marL="110942" marR="110942" marT="55471" marB="55471"/>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900" b="1" dirty="0">
                        <a:solidFill>
                          <a:srgbClr val="ED8B00"/>
                        </a:solidFill>
                        <a:latin typeface="Arial" panose="020B0604020202020204" pitchFamily="34" charset="0"/>
                        <a:cs typeface="Arial" panose="020B0604020202020204" pitchFamily="34" charset="0"/>
                      </a:endParaRPr>
                    </a:p>
                  </a:txBody>
                  <a:tcPr marL="110942" marR="110942" marT="55471" marB="55471"/>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dirty="0">
                        <a:solidFill>
                          <a:srgbClr val="00A9CE"/>
                        </a:solidFill>
                        <a:latin typeface="Arial" panose="020B0604020202020204" pitchFamily="34" charset="0"/>
                        <a:cs typeface="Arial" panose="020B0604020202020204" pitchFamily="34" charset="0"/>
                      </a:endParaRPr>
                    </a:p>
                  </a:txBody>
                  <a:tcPr marL="110942" marR="110942" marT="55471" marB="55471"/>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dirty="0">
                        <a:solidFill>
                          <a:srgbClr val="006747"/>
                        </a:solidFill>
                        <a:latin typeface="Arial" panose="020B0604020202020204" pitchFamily="34" charset="0"/>
                        <a:cs typeface="Arial" panose="020B0604020202020204" pitchFamily="34" charset="0"/>
                      </a:endParaRPr>
                    </a:p>
                  </a:txBody>
                  <a:tcPr marL="110942" marR="110942" marT="55471" marB="55471"/>
                </a:tc>
                <a:extLst>
                  <a:ext uri="{0D108BD9-81ED-4DB2-BD59-A6C34878D82A}">
                    <a16:rowId xmlns:a16="http://schemas.microsoft.com/office/drawing/2014/main" val="1805392652"/>
                  </a:ext>
                </a:extLst>
              </a:tr>
              <a:tr h="5567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D32D8C"/>
                          </a:solidFill>
                          <a:latin typeface="Arial" panose="020B0604020202020204" pitchFamily="34" charset="0"/>
                          <a:cs typeface="Arial" panose="020B0604020202020204" pitchFamily="34" charset="0"/>
                        </a:rPr>
                        <a:t>Headache</a:t>
                      </a: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ED8B00"/>
                          </a:solidFill>
                          <a:latin typeface="Arial" panose="020B0604020202020204" pitchFamily="34" charset="0"/>
                          <a:cs typeface="Arial" panose="020B0604020202020204" pitchFamily="34" charset="0"/>
                        </a:rPr>
                        <a:t>Tense jaw</a:t>
                      </a:r>
                      <a:endParaRPr lang="en-GB" sz="2900" b="1" dirty="0">
                        <a:solidFill>
                          <a:srgbClr val="ED8B00"/>
                        </a:solidFill>
                        <a:latin typeface="Arial" panose="020B0604020202020204" pitchFamily="34" charset="0"/>
                        <a:cs typeface="Arial" panose="020B0604020202020204" pitchFamily="34" charset="0"/>
                      </a:endParaRP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A9CE"/>
                          </a:solidFill>
                          <a:latin typeface="Arial" panose="020B0604020202020204" pitchFamily="34" charset="0"/>
                          <a:cs typeface="Arial" panose="020B0604020202020204" pitchFamily="34" charset="0"/>
                        </a:rPr>
                        <a:t>Behaviours</a:t>
                      </a: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6747"/>
                          </a:solidFill>
                          <a:latin typeface="Arial" panose="020B0604020202020204" pitchFamily="34" charset="0"/>
                          <a:cs typeface="Arial" panose="020B0604020202020204" pitchFamily="34" charset="0"/>
                        </a:rPr>
                        <a:t>Jelly legs</a:t>
                      </a:r>
                    </a:p>
                  </a:txBody>
                  <a:tcPr marL="110942" marR="110942" marT="55471" marB="55471"/>
                </a:tc>
                <a:extLst>
                  <a:ext uri="{0D108BD9-81ED-4DB2-BD59-A6C34878D82A}">
                    <a16:rowId xmlns:a16="http://schemas.microsoft.com/office/drawing/2014/main" val="3996872000"/>
                  </a:ext>
                </a:extLst>
              </a:tr>
              <a:tr h="5567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6747"/>
                          </a:solidFill>
                          <a:latin typeface="Arial" panose="020B0604020202020204" pitchFamily="34" charset="0"/>
                          <a:cs typeface="Arial" panose="020B0604020202020204" pitchFamily="34" charset="0"/>
                        </a:rPr>
                        <a:t>Dizziness</a:t>
                      </a: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D32D8C"/>
                          </a:solidFill>
                          <a:latin typeface="Arial" panose="020B0604020202020204" pitchFamily="34" charset="0"/>
                          <a:cs typeface="Arial" panose="020B0604020202020204" pitchFamily="34" charset="0"/>
                        </a:rPr>
                        <a:t>Heart racing</a:t>
                      </a: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ED8B00"/>
                          </a:solidFill>
                          <a:latin typeface="Arial" panose="020B0604020202020204" pitchFamily="34" charset="0"/>
                          <a:cs typeface="Arial" panose="020B0604020202020204" pitchFamily="34" charset="0"/>
                        </a:rPr>
                        <a:t>Extra energy</a:t>
                      </a:r>
                      <a:endParaRPr lang="en-GB" sz="2900" b="1" dirty="0">
                        <a:solidFill>
                          <a:srgbClr val="ED8B00"/>
                        </a:solidFill>
                        <a:latin typeface="Arial" panose="020B0604020202020204" pitchFamily="34" charset="0"/>
                        <a:cs typeface="Arial" panose="020B0604020202020204" pitchFamily="34" charset="0"/>
                      </a:endParaRP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A9CE"/>
                          </a:solidFill>
                          <a:latin typeface="Arial" panose="020B0604020202020204" pitchFamily="34" charset="0"/>
                          <a:cs typeface="Arial" panose="020B0604020202020204" pitchFamily="34" charset="0"/>
                        </a:rPr>
                        <a:t>Tingling</a:t>
                      </a:r>
                    </a:p>
                  </a:txBody>
                  <a:tcPr marL="110942" marR="110942" marT="55471" marB="55471"/>
                </a:tc>
                <a:extLst>
                  <a:ext uri="{0D108BD9-81ED-4DB2-BD59-A6C34878D82A}">
                    <a16:rowId xmlns:a16="http://schemas.microsoft.com/office/drawing/2014/main" val="4001052003"/>
                  </a:ext>
                </a:extLst>
              </a:tr>
              <a:tr h="8441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A9CE"/>
                          </a:solidFill>
                          <a:latin typeface="Arial" panose="020B0604020202020204" pitchFamily="34" charset="0"/>
                          <a:cs typeface="Arial" panose="020B0604020202020204" pitchFamily="34" charset="0"/>
                        </a:rPr>
                        <a:t>Stomach pain</a:t>
                      </a:r>
                      <a:endParaRPr lang="en-GB" sz="2200" b="1" dirty="0">
                        <a:solidFill>
                          <a:srgbClr val="00A9CE"/>
                        </a:solidFill>
                        <a:latin typeface="Arial" panose="020B0604020202020204" pitchFamily="34" charset="0"/>
                        <a:cs typeface="Arial" panose="020B0604020202020204" pitchFamily="34" charset="0"/>
                      </a:endParaRPr>
                    </a:p>
                    <a:p>
                      <a:endParaRPr lang="en-GB" sz="2200" dirty="0"/>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6747"/>
                          </a:solidFill>
                          <a:latin typeface="Arial" panose="020B0604020202020204" pitchFamily="34" charset="0"/>
                          <a:cs typeface="Arial" panose="020B0604020202020204" pitchFamily="34" charset="0"/>
                        </a:rPr>
                        <a:t>Restless</a:t>
                      </a:r>
                    </a:p>
                  </a:txBody>
                  <a:tcPr marL="110942" marR="110942" marT="55471" marB="55471"/>
                </a:tc>
                <a:tc>
                  <a:txBody>
                    <a:bodyPr/>
                    <a:lstStyle/>
                    <a:p>
                      <a:r>
                        <a:rPr lang="en-GB" sz="1700" b="1" dirty="0">
                          <a:solidFill>
                            <a:srgbClr val="D32D8C"/>
                          </a:solidFill>
                          <a:latin typeface="Arial" panose="020B0604020202020204" pitchFamily="34" charset="0"/>
                          <a:cs typeface="Arial" panose="020B0604020202020204" pitchFamily="34" charset="0"/>
                        </a:rPr>
                        <a:t>Need to use toilet</a:t>
                      </a:r>
                      <a:endParaRPr lang="en-GB" sz="1700" dirty="0"/>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ED8B00"/>
                          </a:solidFill>
                          <a:latin typeface="Arial" panose="020B0604020202020204" pitchFamily="34" charset="0"/>
                          <a:cs typeface="Arial" panose="020B0604020202020204" pitchFamily="34" charset="0"/>
                        </a:rPr>
                        <a:t>Racing thoughts</a:t>
                      </a:r>
                      <a:endParaRPr lang="en-GB" sz="2900" b="1" dirty="0">
                        <a:solidFill>
                          <a:srgbClr val="ED8B00"/>
                        </a:solidFill>
                        <a:latin typeface="Arial" panose="020B0604020202020204" pitchFamily="34" charset="0"/>
                        <a:cs typeface="Arial" panose="020B0604020202020204" pitchFamily="34" charset="0"/>
                      </a:endParaRPr>
                    </a:p>
                  </a:txBody>
                  <a:tcPr marL="110942" marR="110942" marT="55471" marB="55471"/>
                </a:tc>
                <a:extLst>
                  <a:ext uri="{0D108BD9-81ED-4DB2-BD59-A6C34878D82A}">
                    <a16:rowId xmlns:a16="http://schemas.microsoft.com/office/drawing/2014/main" val="2372268104"/>
                  </a:ext>
                </a:extLst>
              </a:tr>
              <a:tr h="6692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ED8B00"/>
                          </a:solidFill>
                          <a:latin typeface="Arial" panose="020B0604020202020204" pitchFamily="34" charset="0"/>
                          <a:cs typeface="Arial" panose="020B0604020202020204" pitchFamily="34" charset="0"/>
                        </a:rPr>
                        <a:t>Butterflies</a:t>
                      </a:r>
                      <a:endParaRPr lang="en-GB" sz="2900" b="1" dirty="0">
                        <a:solidFill>
                          <a:srgbClr val="ED8B00"/>
                        </a:solidFill>
                        <a:latin typeface="Arial" panose="020B0604020202020204" pitchFamily="34" charset="0"/>
                        <a:cs typeface="Arial" panose="020B0604020202020204" pitchFamily="34" charset="0"/>
                      </a:endParaRPr>
                    </a:p>
                    <a:p>
                      <a:endParaRPr lang="en-GB" sz="2200" dirty="0"/>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A9CE"/>
                          </a:solidFill>
                          <a:latin typeface="Arial" panose="020B0604020202020204" pitchFamily="34" charset="0"/>
                          <a:cs typeface="Arial" panose="020B0604020202020204" pitchFamily="34" charset="0"/>
                        </a:rPr>
                        <a:t>Feeling sick</a:t>
                      </a:r>
                    </a:p>
                    <a:p>
                      <a:endParaRPr lang="en-GB" sz="2200" dirty="0"/>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6747"/>
                          </a:solidFill>
                          <a:latin typeface="Arial" panose="020B0604020202020204" pitchFamily="34" charset="0"/>
                          <a:cs typeface="Arial" panose="020B0604020202020204" pitchFamily="34" charset="0"/>
                        </a:rPr>
                        <a:t>Dry mouth</a:t>
                      </a:r>
                    </a:p>
                  </a:txBody>
                  <a:tcPr marL="110942" marR="110942" marT="55471" marB="55471"/>
                </a:tc>
                <a:tc>
                  <a:txBody>
                    <a:bodyPr/>
                    <a:lstStyle/>
                    <a:p>
                      <a:r>
                        <a:rPr lang="en-GB" sz="1700" b="1" dirty="0">
                          <a:solidFill>
                            <a:srgbClr val="D32D8C"/>
                          </a:solidFill>
                          <a:latin typeface="Arial" panose="020B0604020202020204" pitchFamily="34" charset="0"/>
                          <a:cs typeface="Arial" panose="020B0604020202020204" pitchFamily="34" charset="0"/>
                        </a:rPr>
                        <a:t>Tight throat</a:t>
                      </a:r>
                      <a:endParaRPr lang="en-GB" sz="1700" dirty="0"/>
                    </a:p>
                  </a:txBody>
                  <a:tcPr marL="110942" marR="110942" marT="55471" marB="55471"/>
                </a:tc>
                <a:extLst>
                  <a:ext uri="{0D108BD9-81ED-4DB2-BD59-A6C34878D82A}">
                    <a16:rowId xmlns:a16="http://schemas.microsoft.com/office/drawing/2014/main" val="3162847369"/>
                  </a:ext>
                </a:extLst>
              </a:tr>
              <a:tr h="584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D32D8C"/>
                          </a:solidFill>
                          <a:latin typeface="Arial" panose="020B0604020202020204" pitchFamily="34" charset="0"/>
                          <a:cs typeface="Arial" panose="020B0604020202020204" pitchFamily="34" charset="0"/>
                        </a:rPr>
                        <a:t>Sweating</a:t>
                      </a: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ED8B00"/>
                          </a:solidFill>
                          <a:latin typeface="Arial" panose="020B0604020202020204" pitchFamily="34" charset="0"/>
                          <a:cs typeface="Arial" panose="020B0604020202020204" pitchFamily="34" charset="0"/>
                        </a:rPr>
                        <a:t>Trouble sleeping</a:t>
                      </a:r>
                      <a:endParaRPr lang="en-GB" sz="2900" b="1" dirty="0">
                        <a:solidFill>
                          <a:srgbClr val="ED8B00"/>
                        </a:solidFill>
                        <a:latin typeface="Arial" panose="020B0604020202020204" pitchFamily="34" charset="0"/>
                        <a:cs typeface="Arial" panose="020B0604020202020204" pitchFamily="34" charset="0"/>
                      </a:endParaRP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A9CE"/>
                          </a:solidFill>
                          <a:latin typeface="Arial" panose="020B0604020202020204" pitchFamily="34" charset="0"/>
                          <a:cs typeface="Arial" panose="020B0604020202020204" pitchFamily="34" charset="0"/>
                        </a:rPr>
                        <a:t>Foggy brain</a:t>
                      </a:r>
                    </a:p>
                  </a:txBody>
                  <a:tcPr marL="110942" marR="110942" marT="55471" marB="554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1" dirty="0">
                          <a:solidFill>
                            <a:srgbClr val="006747"/>
                          </a:solidFill>
                          <a:latin typeface="Arial" panose="020B0604020202020204" pitchFamily="34" charset="0"/>
                          <a:cs typeface="Arial" panose="020B0604020202020204" pitchFamily="34" charset="0"/>
                        </a:rPr>
                        <a:t>Shaking</a:t>
                      </a:r>
                    </a:p>
                  </a:txBody>
                  <a:tcPr marL="110942" marR="110942" marT="55471" marB="55471"/>
                </a:tc>
                <a:extLst>
                  <a:ext uri="{0D108BD9-81ED-4DB2-BD59-A6C34878D82A}">
                    <a16:rowId xmlns:a16="http://schemas.microsoft.com/office/drawing/2014/main" val="3338808039"/>
                  </a:ext>
                </a:extLst>
              </a:tr>
            </a:tbl>
          </a:graphicData>
        </a:graphic>
      </p:graphicFrame>
      <p:sp>
        <p:nvSpPr>
          <p:cNvPr id="15" name="TextBox 14">
            <a:extLst>
              <a:ext uri="{FF2B5EF4-FFF2-40B4-BE49-F238E27FC236}">
                <a16:creationId xmlns:a16="http://schemas.microsoft.com/office/drawing/2014/main" id="{42CE29A8-2EEA-45F9-89D2-4D2DD7C89EF5}"/>
              </a:ext>
            </a:extLst>
          </p:cNvPr>
          <p:cNvSpPr txBox="1"/>
          <p:nvPr/>
        </p:nvSpPr>
        <p:spPr>
          <a:xfrm>
            <a:off x="584055" y="1370853"/>
            <a:ext cx="6674584" cy="523220"/>
          </a:xfrm>
          <a:prstGeom prst="rect">
            <a:avLst/>
          </a:prstGeom>
          <a:noFill/>
        </p:spPr>
        <p:txBody>
          <a:bodyPr wrap="square" rtlCol="0">
            <a:spAutoFit/>
          </a:bodyPr>
          <a:lstStyle/>
          <a:p>
            <a:r>
              <a:rPr lang="en-GB" sz="2800" b="1" dirty="0">
                <a:solidFill>
                  <a:schemeClr val="accent1"/>
                </a:solidFill>
                <a:latin typeface="Arial" panose="020B0604020202020204" pitchFamily="34" charset="0"/>
                <a:cs typeface="Arial" panose="020B0604020202020204" pitchFamily="34" charset="0"/>
              </a:rPr>
              <a:t>What does anxiety look and feel like?</a:t>
            </a:r>
            <a:endParaRPr lang="en-GB" sz="2800" dirty="0">
              <a:solidFill>
                <a:schemeClr val="accent1"/>
              </a:solidFill>
              <a:latin typeface="Arial" panose="020B0604020202020204" pitchFamily="34" charset="0"/>
              <a:cs typeface="Arial" panose="020B0604020202020204" pitchFamily="34" charset="0"/>
            </a:endParaRPr>
          </a:p>
        </p:txBody>
      </p:sp>
      <p:pic>
        <p:nvPicPr>
          <p:cNvPr id="2" name="Recorded Sound">
            <a:hlinkClick r:id="" action="ppaction://media"/>
            <a:extLst>
              <a:ext uri="{FF2B5EF4-FFF2-40B4-BE49-F238E27FC236}">
                <a16:creationId xmlns:a16="http://schemas.microsoft.com/office/drawing/2014/main" id="{F6785060-925B-41D2-AF06-671F3235BFD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831358" y="1370853"/>
            <a:ext cx="406400" cy="406400"/>
          </a:xfrm>
          <a:prstGeom prst="rect">
            <a:avLst/>
          </a:prstGeom>
        </p:spPr>
      </p:pic>
    </p:spTree>
    <p:extLst>
      <p:ext uri="{BB962C8B-B14F-4D97-AF65-F5344CB8AC3E}">
        <p14:creationId xmlns:p14="http://schemas.microsoft.com/office/powerpoint/2010/main" val="149682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9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9" name="Rectangle 8">
            <a:extLst>
              <a:ext uri="{FF2B5EF4-FFF2-40B4-BE49-F238E27FC236}">
                <a16:creationId xmlns:a16="http://schemas.microsoft.com/office/drawing/2014/main" id="{1FD41BFE-77DE-4978-8896-6E96F742EA87}"/>
              </a:ext>
            </a:extLst>
          </p:cNvPr>
          <p:cNvSpPr/>
          <p:nvPr/>
        </p:nvSpPr>
        <p:spPr>
          <a:xfrm>
            <a:off x="4450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16" name="Title 15">
            <a:extLst>
              <a:ext uri="{FF2B5EF4-FFF2-40B4-BE49-F238E27FC236}">
                <a16:creationId xmlns:a16="http://schemas.microsoft.com/office/drawing/2014/main" id="{F0F6193F-BAB8-451A-8908-4EDB4523386C}"/>
              </a:ext>
            </a:extLst>
          </p:cNvPr>
          <p:cNvSpPr>
            <a:spLocks noGrp="1"/>
          </p:cNvSpPr>
          <p:nvPr>
            <p:ph type="title"/>
          </p:nvPr>
        </p:nvSpPr>
        <p:spPr>
          <a:xfrm>
            <a:off x="628650" y="1714047"/>
            <a:ext cx="7886700" cy="872319"/>
          </a:xfrm>
        </p:spPr>
        <p:txBody>
          <a:bodyPr>
            <a:normAutofit fontScale="90000"/>
          </a:bodyPr>
          <a:lstStyle/>
          <a:p>
            <a:r>
              <a:rPr lang="en-GB" sz="3100" b="1" dirty="0">
                <a:solidFill>
                  <a:srgbClr val="0070C0"/>
                </a:solidFill>
                <a:latin typeface="Arial" panose="020B0604020202020204" pitchFamily="34" charset="0"/>
                <a:cs typeface="Arial" panose="020B0604020202020204" pitchFamily="34" charset="0"/>
              </a:rPr>
              <a:t>So, why do we get stressed or anxious?</a:t>
            </a:r>
            <a:br>
              <a:rPr lang="en-GB" dirty="0"/>
            </a:br>
            <a:endParaRPr lang="en-GB" dirty="0"/>
          </a:p>
        </p:txBody>
      </p:sp>
      <p:sp>
        <p:nvSpPr>
          <p:cNvPr id="17" name="Content Placeholder 16">
            <a:extLst>
              <a:ext uri="{FF2B5EF4-FFF2-40B4-BE49-F238E27FC236}">
                <a16:creationId xmlns:a16="http://schemas.microsoft.com/office/drawing/2014/main" id="{5872A86A-613C-419B-A8C5-560C786FC327}"/>
              </a:ext>
            </a:extLst>
          </p:cNvPr>
          <p:cNvSpPr>
            <a:spLocks noGrp="1"/>
          </p:cNvSpPr>
          <p:nvPr>
            <p:ph idx="1"/>
          </p:nvPr>
        </p:nvSpPr>
        <p:spPr>
          <a:xfrm>
            <a:off x="628650" y="2707129"/>
            <a:ext cx="7886700" cy="3386629"/>
          </a:xfrm>
        </p:spPr>
        <p:txBody>
          <a:bodyPr>
            <a:normAutofit/>
          </a:bodyPr>
          <a:lstStyle/>
          <a:p>
            <a:r>
              <a:rPr lang="en-GB" sz="2400" dirty="0">
                <a:latin typeface="Arial" panose="020B0604020202020204" pitchFamily="34" charset="0"/>
                <a:cs typeface="Arial" panose="020B0604020202020204" pitchFamily="34" charset="0"/>
              </a:rPr>
              <a:t>Fear of failure</a:t>
            </a:r>
          </a:p>
          <a:p>
            <a:r>
              <a:rPr lang="en-GB" sz="2400" dirty="0">
                <a:latin typeface="Arial" panose="020B0604020202020204" pitchFamily="34" charset="0"/>
                <a:cs typeface="Arial" panose="020B0604020202020204" pitchFamily="34" charset="0"/>
              </a:rPr>
              <a:t>Perfectionism</a:t>
            </a:r>
          </a:p>
          <a:p>
            <a:r>
              <a:rPr lang="en-GB" sz="2400" dirty="0">
                <a:latin typeface="Arial" panose="020B0604020202020204" pitchFamily="34" charset="0"/>
                <a:cs typeface="Arial" panose="020B0604020202020204" pitchFamily="34" charset="0"/>
              </a:rPr>
              <a:t>Pressure from others</a:t>
            </a:r>
          </a:p>
          <a:p>
            <a:r>
              <a:rPr lang="en-GB" sz="2400" dirty="0">
                <a:latin typeface="Arial" panose="020B0604020202020204" pitchFamily="34" charset="0"/>
                <a:cs typeface="Arial" panose="020B0604020202020204" pitchFamily="34" charset="0"/>
              </a:rPr>
              <a:t>Negative past experiences </a:t>
            </a:r>
          </a:p>
          <a:p>
            <a:r>
              <a:rPr lang="en-GB" sz="2400" dirty="0">
                <a:latin typeface="Arial" panose="020B0604020202020204" pitchFamily="34" charset="0"/>
                <a:cs typeface="Arial" panose="020B0604020202020204" pitchFamily="34" charset="0"/>
              </a:rPr>
              <a:t>Not feeling prepared</a:t>
            </a:r>
          </a:p>
          <a:p>
            <a:r>
              <a:rPr lang="en-GB" sz="2400" dirty="0">
                <a:latin typeface="Arial" panose="020B0604020202020204" pitchFamily="34" charset="0"/>
                <a:cs typeface="Arial" panose="020B0604020202020204" pitchFamily="34" charset="0"/>
              </a:rPr>
              <a:t>Unhelpful thinking </a:t>
            </a:r>
          </a:p>
        </p:txBody>
      </p:sp>
      <p:pic>
        <p:nvPicPr>
          <p:cNvPr id="2" name="Recorded Sound">
            <a:hlinkClick r:id="" action="ppaction://media"/>
            <a:extLst>
              <a:ext uri="{FF2B5EF4-FFF2-40B4-BE49-F238E27FC236}">
                <a16:creationId xmlns:a16="http://schemas.microsoft.com/office/drawing/2014/main" id="{6465506C-1ABF-4FA4-AAD3-46D7FCB2F48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826121" y="2816724"/>
            <a:ext cx="406400" cy="406400"/>
          </a:xfrm>
          <a:prstGeom prst="rect">
            <a:avLst/>
          </a:prstGeom>
        </p:spPr>
      </p:pic>
    </p:spTree>
    <p:extLst>
      <p:ext uri="{BB962C8B-B14F-4D97-AF65-F5344CB8AC3E}">
        <p14:creationId xmlns:p14="http://schemas.microsoft.com/office/powerpoint/2010/main" val="3130175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1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9" name="Rectangle 8">
            <a:extLst>
              <a:ext uri="{FF2B5EF4-FFF2-40B4-BE49-F238E27FC236}">
                <a16:creationId xmlns:a16="http://schemas.microsoft.com/office/drawing/2014/main" id="{1FD41BFE-77DE-4978-8896-6E96F742EA87}"/>
              </a:ext>
            </a:extLst>
          </p:cNvPr>
          <p:cNvSpPr/>
          <p:nvPr/>
        </p:nvSpPr>
        <p:spPr>
          <a:xfrm>
            <a:off x="4450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2" name="Title 1">
            <a:extLst>
              <a:ext uri="{FF2B5EF4-FFF2-40B4-BE49-F238E27FC236}">
                <a16:creationId xmlns:a16="http://schemas.microsoft.com/office/drawing/2014/main" id="{7EED86F8-7F7B-40F5-A8D6-ED31D08E33F5}"/>
              </a:ext>
            </a:extLst>
          </p:cNvPr>
          <p:cNvSpPr>
            <a:spLocks noGrp="1"/>
          </p:cNvSpPr>
          <p:nvPr>
            <p:ph type="title"/>
          </p:nvPr>
        </p:nvSpPr>
        <p:spPr>
          <a:xfrm>
            <a:off x="628650" y="1411975"/>
            <a:ext cx="7886700" cy="568899"/>
          </a:xfrm>
        </p:spPr>
        <p:txBody>
          <a:bodyPr>
            <a:normAutofit/>
          </a:bodyPr>
          <a:lstStyle/>
          <a:p>
            <a:r>
              <a:rPr lang="en-GB" sz="2800" b="1" dirty="0">
                <a:solidFill>
                  <a:srgbClr val="0070C0"/>
                </a:solidFill>
                <a:latin typeface="Arial" panose="020B0604020202020204" pitchFamily="34" charset="0"/>
                <a:cs typeface="Arial" panose="020B0604020202020204" pitchFamily="34" charset="0"/>
              </a:rPr>
              <a:t>General exam stress-busting tips </a:t>
            </a:r>
          </a:p>
        </p:txBody>
      </p:sp>
      <p:sp>
        <p:nvSpPr>
          <p:cNvPr id="3" name="Content Placeholder 2">
            <a:extLst>
              <a:ext uri="{FF2B5EF4-FFF2-40B4-BE49-F238E27FC236}">
                <a16:creationId xmlns:a16="http://schemas.microsoft.com/office/drawing/2014/main" id="{1DF15C4B-AE3B-41D9-9D6A-444DE39EC312}"/>
              </a:ext>
            </a:extLst>
          </p:cNvPr>
          <p:cNvSpPr>
            <a:spLocks noGrp="1"/>
          </p:cNvSpPr>
          <p:nvPr>
            <p:ph idx="1"/>
          </p:nvPr>
        </p:nvSpPr>
        <p:spPr>
          <a:xfrm>
            <a:off x="628650" y="2506662"/>
            <a:ext cx="7886700" cy="4351338"/>
          </a:xfrm>
        </p:spPr>
        <p:txBody>
          <a:bodyPr/>
          <a:lstStyle/>
          <a:p>
            <a:r>
              <a:rPr lang="en-GB" sz="2400" dirty="0">
                <a:latin typeface="Arial" panose="020B0604020202020204" pitchFamily="34" charset="0"/>
                <a:cs typeface="Arial" panose="020B0604020202020204" pitchFamily="34" charset="0"/>
              </a:rPr>
              <a:t>Prioritise your time when revising</a:t>
            </a:r>
          </a:p>
          <a:p>
            <a:r>
              <a:rPr lang="en-GB" sz="2400" dirty="0">
                <a:latin typeface="Arial" panose="020B0604020202020204" pitchFamily="34" charset="0"/>
                <a:cs typeface="Arial" panose="020B0604020202020204" pitchFamily="34" charset="0"/>
              </a:rPr>
              <a:t>Make a revision timetable</a:t>
            </a:r>
          </a:p>
          <a:p>
            <a:r>
              <a:rPr lang="en-GB" sz="2400" dirty="0">
                <a:latin typeface="Arial" panose="020B0604020202020204" pitchFamily="34" charset="0"/>
                <a:cs typeface="Arial" panose="020B0604020202020204" pitchFamily="34" charset="0"/>
              </a:rPr>
              <a:t>Exercise and eat healthily</a:t>
            </a:r>
          </a:p>
          <a:p>
            <a:r>
              <a:rPr lang="en-GB" sz="2400" dirty="0">
                <a:latin typeface="Arial" panose="020B0604020202020204" pitchFamily="34" charset="0"/>
                <a:cs typeface="Arial" panose="020B0604020202020204" pitchFamily="34" charset="0"/>
              </a:rPr>
              <a:t>Take breaks from social media before exams</a:t>
            </a:r>
          </a:p>
          <a:p>
            <a:r>
              <a:rPr lang="en-GB" sz="2400" dirty="0">
                <a:latin typeface="Arial" panose="020B0604020202020204" pitchFamily="34" charset="0"/>
                <a:cs typeface="Arial" panose="020B0604020202020204" pitchFamily="34" charset="0"/>
              </a:rPr>
              <a:t>Put your worries into perspective</a:t>
            </a:r>
          </a:p>
          <a:p>
            <a:r>
              <a:rPr lang="en-GB" sz="2400" dirty="0">
                <a:latin typeface="Arial" panose="020B0604020202020204" pitchFamily="34" charset="0"/>
                <a:cs typeface="Arial" panose="020B0604020202020204" pitchFamily="34" charset="0"/>
              </a:rPr>
              <a:t>Do mock exams at home</a:t>
            </a:r>
          </a:p>
          <a:p>
            <a:r>
              <a:rPr lang="en-GB" sz="2400" dirty="0">
                <a:latin typeface="Arial" panose="020B0604020202020204" pitchFamily="34" charset="0"/>
                <a:cs typeface="Arial" panose="020B0604020202020204" pitchFamily="34" charset="0"/>
              </a:rPr>
              <a:t>Improve your exam time management</a:t>
            </a:r>
          </a:p>
          <a:p>
            <a:endParaRPr lang="en-GB" dirty="0"/>
          </a:p>
        </p:txBody>
      </p:sp>
      <p:pic>
        <p:nvPicPr>
          <p:cNvPr id="7" name="Recorded Sound">
            <a:hlinkClick r:id="" action="ppaction://media"/>
            <a:extLst>
              <a:ext uri="{FF2B5EF4-FFF2-40B4-BE49-F238E27FC236}">
                <a16:creationId xmlns:a16="http://schemas.microsoft.com/office/drawing/2014/main" id="{9D614EA8-CD40-48AF-816B-83114907908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368800" y="3225800"/>
            <a:ext cx="406400" cy="406400"/>
          </a:xfrm>
          <a:prstGeom prst="rect">
            <a:avLst/>
          </a:prstGeom>
        </p:spPr>
      </p:pic>
    </p:spTree>
    <p:extLst>
      <p:ext uri="{BB962C8B-B14F-4D97-AF65-F5344CB8AC3E}">
        <p14:creationId xmlns:p14="http://schemas.microsoft.com/office/powerpoint/2010/main" val="2594608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95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8869" y="6150320"/>
            <a:ext cx="1097779" cy="556922"/>
          </a:xfrm>
          <a:prstGeom prst="rect">
            <a:avLst/>
          </a:prstGeom>
        </p:spPr>
      </p:pic>
      <p:sp>
        <p:nvSpPr>
          <p:cNvPr id="9" name="Rectangle 8">
            <a:extLst>
              <a:ext uri="{FF2B5EF4-FFF2-40B4-BE49-F238E27FC236}">
                <a16:creationId xmlns:a16="http://schemas.microsoft.com/office/drawing/2014/main" id="{1FD41BFE-77DE-4978-8896-6E96F742EA87}"/>
              </a:ext>
            </a:extLst>
          </p:cNvPr>
          <p:cNvSpPr/>
          <p:nvPr/>
        </p:nvSpPr>
        <p:spPr>
          <a:xfrm>
            <a:off x="4450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2" name="Title 1">
            <a:extLst>
              <a:ext uri="{FF2B5EF4-FFF2-40B4-BE49-F238E27FC236}">
                <a16:creationId xmlns:a16="http://schemas.microsoft.com/office/drawing/2014/main" id="{94AE9E33-F956-4041-A70A-1B3060923967}"/>
              </a:ext>
            </a:extLst>
          </p:cNvPr>
          <p:cNvSpPr>
            <a:spLocks noGrp="1"/>
          </p:cNvSpPr>
          <p:nvPr>
            <p:ph type="title"/>
          </p:nvPr>
        </p:nvSpPr>
        <p:spPr>
          <a:xfrm>
            <a:off x="628650" y="802264"/>
            <a:ext cx="7886700" cy="1325563"/>
          </a:xfrm>
        </p:spPr>
        <p:txBody>
          <a:bodyPr>
            <a:normAutofit/>
          </a:bodyPr>
          <a:lstStyle/>
          <a:p>
            <a:r>
              <a:rPr lang="en-GB" sz="2800" b="1" dirty="0">
                <a:solidFill>
                  <a:srgbClr val="0070C0"/>
                </a:solidFill>
                <a:latin typeface="Arial" panose="020B0604020202020204" pitchFamily="34" charset="0"/>
                <a:cs typeface="Arial" panose="020B0604020202020204" pitchFamily="34" charset="0"/>
              </a:rPr>
              <a:t>Revision tips</a:t>
            </a:r>
          </a:p>
        </p:txBody>
      </p:sp>
      <p:sp>
        <p:nvSpPr>
          <p:cNvPr id="3" name="Content Placeholder 2">
            <a:extLst>
              <a:ext uri="{FF2B5EF4-FFF2-40B4-BE49-F238E27FC236}">
                <a16:creationId xmlns:a16="http://schemas.microsoft.com/office/drawing/2014/main" id="{4773156E-5E4C-4A9D-8EFE-6BBF0B9C5400}"/>
              </a:ext>
            </a:extLst>
          </p:cNvPr>
          <p:cNvSpPr>
            <a:spLocks noGrp="1"/>
          </p:cNvSpPr>
          <p:nvPr>
            <p:ph idx="1"/>
          </p:nvPr>
        </p:nvSpPr>
        <p:spPr>
          <a:xfrm>
            <a:off x="628650" y="2063859"/>
            <a:ext cx="8307960" cy="4351338"/>
          </a:xfrm>
        </p:spPr>
        <p:txBody>
          <a:bodyPr>
            <a:normAutofit/>
          </a:bodyPr>
          <a:lstStyle/>
          <a:p>
            <a:r>
              <a:rPr lang="en-GB" sz="2000" dirty="0">
                <a:latin typeface="Arial" panose="020B0604020202020204" pitchFamily="34" charset="0"/>
                <a:cs typeface="Arial" panose="020B0604020202020204" pitchFamily="34" charset="0"/>
              </a:rPr>
              <a:t>Leave plenty of time to revise so that you don't have to do last- minute cramming.</a:t>
            </a:r>
          </a:p>
          <a:p>
            <a:r>
              <a:rPr lang="en-GB" sz="2000" dirty="0">
                <a:latin typeface="Arial" panose="020B0604020202020204" pitchFamily="34" charset="0"/>
                <a:cs typeface="Arial" panose="020B0604020202020204" pitchFamily="34" charset="0"/>
              </a:rPr>
              <a:t>Develop a timetable so that you can track and monitor your progress. </a:t>
            </a:r>
          </a:p>
          <a:p>
            <a:r>
              <a:rPr lang="en-GB" sz="2000" dirty="0">
                <a:latin typeface="Arial" panose="020B0604020202020204" pitchFamily="34" charset="0"/>
                <a:cs typeface="Arial" panose="020B0604020202020204" pitchFamily="34" charset="0"/>
              </a:rPr>
              <a:t>Allow time for fun and relaxation.</a:t>
            </a:r>
          </a:p>
          <a:p>
            <a:r>
              <a:rPr lang="en-GB" sz="2000" dirty="0">
                <a:latin typeface="Arial" panose="020B0604020202020204" pitchFamily="34" charset="0"/>
                <a:cs typeface="Arial" panose="020B0604020202020204" pitchFamily="34" charset="0"/>
              </a:rPr>
              <a:t>Take a short break as soon as you notice your mind is losing concentration, but don't get distracted.</a:t>
            </a:r>
          </a:p>
          <a:p>
            <a:r>
              <a:rPr lang="en-GB" sz="2000" dirty="0">
                <a:latin typeface="Arial" panose="020B0604020202020204" pitchFamily="34" charset="0"/>
                <a:cs typeface="Arial" panose="020B0604020202020204" pitchFamily="34" charset="0"/>
              </a:rPr>
              <a:t>Experiment with alternative revision techniques.</a:t>
            </a:r>
          </a:p>
          <a:p>
            <a:r>
              <a:rPr lang="en-GB" sz="2000" dirty="0">
                <a:latin typeface="Arial" panose="020B0604020202020204" pitchFamily="34" charset="0"/>
                <a:cs typeface="Arial" panose="020B0604020202020204" pitchFamily="34" charset="0"/>
              </a:rPr>
              <a:t>Don't drink too much coffee, tea or fizzy drinks; the caffeine will make your thinking less clear.</a:t>
            </a:r>
          </a:p>
          <a:p>
            <a:r>
              <a:rPr lang="en-GB" sz="2000" dirty="0">
                <a:latin typeface="Arial" panose="020B0604020202020204" pitchFamily="34" charset="0"/>
                <a:cs typeface="Arial" panose="020B0604020202020204" pitchFamily="34" charset="0"/>
              </a:rPr>
              <a:t>Regular moderate exercise will boost your energy, clear your mind, reduce feelings of stress and help you sleep better.</a:t>
            </a:r>
          </a:p>
        </p:txBody>
      </p:sp>
      <p:pic>
        <p:nvPicPr>
          <p:cNvPr id="7" name="Recorded Sound">
            <a:hlinkClick r:id="" action="ppaction://media"/>
            <a:extLst>
              <a:ext uri="{FF2B5EF4-FFF2-40B4-BE49-F238E27FC236}">
                <a16:creationId xmlns:a16="http://schemas.microsoft.com/office/drawing/2014/main" id="{16CF14C6-075B-46D4-A299-326F30840A8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725501" y="1229862"/>
            <a:ext cx="406400" cy="406400"/>
          </a:xfrm>
          <a:prstGeom prst="rect">
            <a:avLst/>
          </a:prstGeom>
        </p:spPr>
      </p:pic>
    </p:spTree>
    <p:extLst>
      <p:ext uri="{BB962C8B-B14F-4D97-AF65-F5344CB8AC3E}">
        <p14:creationId xmlns:p14="http://schemas.microsoft.com/office/powerpoint/2010/main" val="2024327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41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2" name="Title 1">
            <a:extLst>
              <a:ext uri="{FF2B5EF4-FFF2-40B4-BE49-F238E27FC236}">
                <a16:creationId xmlns:a16="http://schemas.microsoft.com/office/drawing/2014/main" id="{8D6D1F2A-9B7B-4503-8B96-F0077674C2AC}"/>
              </a:ext>
            </a:extLst>
          </p:cNvPr>
          <p:cNvSpPr>
            <a:spLocks noGrp="1"/>
          </p:cNvSpPr>
          <p:nvPr>
            <p:ph type="title"/>
          </p:nvPr>
        </p:nvSpPr>
        <p:spPr>
          <a:xfrm>
            <a:off x="628650" y="1553046"/>
            <a:ext cx="7886700" cy="1263191"/>
          </a:xfrm>
        </p:spPr>
        <p:txBody>
          <a:bodyPr>
            <a:normAutofit/>
          </a:bodyPr>
          <a:lstStyle/>
          <a:p>
            <a:pPr marL="228600" lvl="0" indent="-228600">
              <a:spcBef>
                <a:spcPts val="1000"/>
              </a:spcBef>
            </a:pPr>
            <a:r>
              <a:rPr lang="en-GB" sz="2800" b="1" dirty="0">
                <a:solidFill>
                  <a:srgbClr val="0070C0"/>
                </a:solidFill>
                <a:latin typeface="Arial" panose="020B0604020202020204" pitchFamily="34" charset="0"/>
                <a:ea typeface="+mn-ea"/>
                <a:cs typeface="Arial" panose="020B0604020202020204" pitchFamily="34" charset="0"/>
              </a:rPr>
              <a:t>7 revision techniques for GCSE &amp; A-Level</a:t>
            </a:r>
            <a:br>
              <a:rPr lang="en-GB" sz="2800" dirty="0">
                <a:solidFill>
                  <a:prstClr val="black"/>
                </a:solidFill>
                <a:latin typeface="Calibri" panose="020F0502020204030204"/>
                <a:ea typeface="+mn-ea"/>
                <a:cs typeface="+mn-cs"/>
              </a:rPr>
            </a:br>
            <a:endParaRPr lang="en-GB" dirty="0"/>
          </a:p>
        </p:txBody>
      </p:sp>
      <p:sp>
        <p:nvSpPr>
          <p:cNvPr id="8" name="Content Placeholder 7">
            <a:extLst>
              <a:ext uri="{FF2B5EF4-FFF2-40B4-BE49-F238E27FC236}">
                <a16:creationId xmlns:a16="http://schemas.microsoft.com/office/drawing/2014/main" id="{63AAC245-B86B-4440-9042-C5A7653C5276}"/>
              </a:ext>
            </a:extLst>
          </p:cNvPr>
          <p:cNvSpPr>
            <a:spLocks noGrp="1"/>
          </p:cNvSpPr>
          <p:nvPr>
            <p:ph idx="1"/>
          </p:nvPr>
        </p:nvSpPr>
        <p:spPr>
          <a:xfrm>
            <a:off x="628650" y="2658359"/>
            <a:ext cx="7886700" cy="3518604"/>
          </a:xfrm>
        </p:spPr>
        <p:txBody>
          <a:bodyPr/>
          <a:lstStyle/>
          <a:p>
            <a:r>
              <a:rPr lang="en-GB" sz="2400" dirty="0">
                <a:latin typeface="Arial" panose="020B0604020202020204" pitchFamily="34" charset="0"/>
                <a:cs typeface="Arial" panose="020B0604020202020204" pitchFamily="34" charset="0"/>
              </a:rPr>
              <a:t>Flashcards, Flashcards and More Flashcards! </a:t>
            </a:r>
          </a:p>
          <a:p>
            <a:pPr lvl="0"/>
            <a:r>
              <a:rPr lang="en-GB" sz="2400" dirty="0">
                <a:latin typeface="Arial" panose="020B0604020202020204" pitchFamily="34" charset="0"/>
                <a:cs typeface="Arial" panose="020B0604020202020204" pitchFamily="34" charset="0"/>
              </a:rPr>
              <a:t>YouTube Tutorials Are Heavily Underrated </a:t>
            </a:r>
          </a:p>
          <a:p>
            <a:pPr lvl="0"/>
            <a:r>
              <a:rPr lang="en-GB" sz="2400" dirty="0">
                <a:latin typeface="Arial" panose="020B0604020202020204" pitchFamily="34" charset="0"/>
                <a:cs typeface="Arial" panose="020B0604020202020204" pitchFamily="34" charset="0"/>
              </a:rPr>
              <a:t>The Pomodoro Technique </a:t>
            </a:r>
          </a:p>
          <a:p>
            <a:pPr lvl="0"/>
            <a:r>
              <a:rPr lang="en-GB" sz="2400" dirty="0">
                <a:latin typeface="Arial" panose="020B0604020202020204" pitchFamily="34" charset="0"/>
                <a:cs typeface="Arial" panose="020B0604020202020204" pitchFamily="34" charset="0"/>
              </a:rPr>
              <a:t>Mind Maps Past Papers </a:t>
            </a:r>
          </a:p>
          <a:p>
            <a:pPr lvl="0"/>
            <a:r>
              <a:rPr lang="en-GB" sz="2400" dirty="0">
                <a:latin typeface="Arial" panose="020B0604020202020204" pitchFamily="34" charset="0"/>
                <a:cs typeface="Arial" panose="020B0604020202020204" pitchFamily="34" charset="0"/>
              </a:rPr>
              <a:t>Teach Someone Else </a:t>
            </a:r>
          </a:p>
          <a:p>
            <a:pPr lvl="0"/>
            <a:r>
              <a:rPr lang="en-GB" sz="2400" dirty="0">
                <a:latin typeface="Arial" panose="020B0604020202020204" pitchFamily="34" charset="0"/>
                <a:cs typeface="Arial" panose="020B0604020202020204" pitchFamily="34" charset="0"/>
              </a:rPr>
              <a:t>Group Revision </a:t>
            </a:r>
          </a:p>
          <a:p>
            <a:endParaRPr lang="en-GB" dirty="0"/>
          </a:p>
        </p:txBody>
      </p:sp>
    </p:spTree>
    <p:extLst>
      <p:ext uri="{BB962C8B-B14F-4D97-AF65-F5344CB8AC3E}">
        <p14:creationId xmlns:p14="http://schemas.microsoft.com/office/powerpoint/2010/main" val="3272451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2" name="Rectangle 1">
            <a:extLst>
              <a:ext uri="{FF2B5EF4-FFF2-40B4-BE49-F238E27FC236}">
                <a16:creationId xmlns:a16="http://schemas.microsoft.com/office/drawing/2014/main" id="{571EDEF6-1200-4DAA-9E2E-5782DC218BDC}"/>
              </a:ext>
            </a:extLst>
          </p:cNvPr>
          <p:cNvSpPr/>
          <p:nvPr/>
        </p:nvSpPr>
        <p:spPr>
          <a:xfrm>
            <a:off x="4453217" y="3244334"/>
            <a:ext cx="237566" cy="369332"/>
          </a:xfrm>
          <a:prstGeom prst="rect">
            <a:avLst/>
          </a:prstGeom>
        </p:spPr>
        <p:txBody>
          <a:bodyPr wrap="none">
            <a:spAutoFit/>
          </a:bodyPr>
          <a:lstStyle/>
          <a:p>
            <a:r>
              <a:rPr lang="en-GB" dirty="0"/>
              <a:t> </a:t>
            </a:r>
          </a:p>
        </p:txBody>
      </p:sp>
      <p:sp>
        <p:nvSpPr>
          <p:cNvPr id="3" name="Title 2">
            <a:extLst>
              <a:ext uri="{FF2B5EF4-FFF2-40B4-BE49-F238E27FC236}">
                <a16:creationId xmlns:a16="http://schemas.microsoft.com/office/drawing/2014/main" id="{EF647E33-5394-416D-972D-C4753CF77A9E}"/>
              </a:ext>
            </a:extLst>
          </p:cNvPr>
          <p:cNvSpPr>
            <a:spLocks noGrp="1"/>
          </p:cNvSpPr>
          <p:nvPr>
            <p:ph type="title"/>
          </p:nvPr>
        </p:nvSpPr>
        <p:spPr>
          <a:xfrm>
            <a:off x="628650" y="1557388"/>
            <a:ext cx="7886700" cy="368976"/>
          </a:xfrm>
        </p:spPr>
        <p:txBody>
          <a:bodyPr>
            <a:noAutofit/>
          </a:bodyPr>
          <a:lstStyle/>
          <a:p>
            <a:r>
              <a:rPr lang="en-GB" sz="2800" b="1" dirty="0">
                <a:solidFill>
                  <a:srgbClr val="0070C0"/>
                </a:solidFill>
                <a:latin typeface="Arial" panose="020B0604020202020204" pitchFamily="34" charset="0"/>
                <a:cs typeface="Arial" panose="020B0604020202020204" pitchFamily="34" charset="0"/>
              </a:rPr>
              <a:t>Tips for the exam itself</a:t>
            </a:r>
          </a:p>
        </p:txBody>
      </p:sp>
      <p:sp>
        <p:nvSpPr>
          <p:cNvPr id="10" name="Content Placeholder 9">
            <a:extLst>
              <a:ext uri="{FF2B5EF4-FFF2-40B4-BE49-F238E27FC236}">
                <a16:creationId xmlns:a16="http://schemas.microsoft.com/office/drawing/2014/main" id="{8DD6AFA2-65A5-4759-AEA5-4EFB6E939006}"/>
              </a:ext>
            </a:extLst>
          </p:cNvPr>
          <p:cNvSpPr>
            <a:spLocks noGrp="1"/>
          </p:cNvSpPr>
          <p:nvPr>
            <p:ph idx="1"/>
          </p:nvPr>
        </p:nvSpPr>
        <p:spPr>
          <a:xfrm>
            <a:off x="628650" y="2244339"/>
            <a:ext cx="8157998" cy="4168299"/>
          </a:xfrm>
        </p:spPr>
        <p:txBody>
          <a:bodyPr>
            <a:normAutofit/>
          </a:bodyPr>
          <a:lstStyle/>
          <a:p>
            <a:pPr marL="0" indent="0">
              <a:buNone/>
            </a:pPr>
            <a:r>
              <a:rPr lang="en-GB" sz="2400" dirty="0">
                <a:latin typeface="Arial" panose="020B0604020202020204" pitchFamily="34" charset="0"/>
                <a:cs typeface="Arial" panose="020B0604020202020204" pitchFamily="34" charset="0"/>
              </a:rPr>
              <a:t>It's natural to feel some exam nerves but don't panic.</a:t>
            </a:r>
          </a:p>
          <a:p>
            <a:pPr marL="0" indent="0">
              <a:buNone/>
            </a:pPr>
            <a:r>
              <a:rPr lang="en-GB" sz="2400" dirty="0">
                <a:latin typeface="Arial" panose="020B0604020202020204" pitchFamily="34" charset="0"/>
                <a:cs typeface="Arial" panose="020B0604020202020204" pitchFamily="34" charset="0"/>
              </a:rPr>
              <a:t>The quickest and most effective way to eliminate feelings of stress and panic is to close your eyes and take several long, slow deep breaths. </a:t>
            </a:r>
          </a:p>
          <a:p>
            <a:r>
              <a:rPr lang="en-GB" sz="2400" dirty="0">
                <a:latin typeface="Arial" panose="020B0604020202020204" pitchFamily="34" charset="0"/>
                <a:cs typeface="Arial" panose="020B0604020202020204" pitchFamily="34" charset="0"/>
              </a:rPr>
              <a:t>Give yourself a mental pep-talk by repeating "I am calm" or "I know I will do fine"</a:t>
            </a:r>
          </a:p>
          <a:p>
            <a:r>
              <a:rPr lang="en-GB" sz="2400" dirty="0">
                <a:latin typeface="Arial" panose="020B0604020202020204" pitchFamily="34" charset="0"/>
                <a:cs typeface="Arial" panose="020B0604020202020204" pitchFamily="34" charset="0"/>
              </a:rPr>
              <a:t>Survey what’s in front of you</a:t>
            </a:r>
          </a:p>
          <a:p>
            <a:r>
              <a:rPr lang="en-GB" sz="2400" dirty="0">
                <a:latin typeface="Arial" panose="020B0604020202020204" pitchFamily="34" charset="0"/>
                <a:cs typeface="Arial" panose="020B0604020202020204" pitchFamily="34" charset="0"/>
              </a:rPr>
              <a:t>Prioritise what needs to be done</a:t>
            </a:r>
          </a:p>
          <a:p>
            <a:r>
              <a:rPr lang="en-GB" sz="2400" dirty="0">
                <a:latin typeface="Arial" panose="020B0604020202020204" pitchFamily="34" charset="0"/>
                <a:cs typeface="Arial" panose="020B0604020202020204" pitchFamily="34" charset="0"/>
              </a:rPr>
              <a:t>Pace yourself</a:t>
            </a:r>
          </a:p>
        </p:txBody>
      </p:sp>
    </p:spTree>
    <p:extLst>
      <p:ext uri="{BB962C8B-B14F-4D97-AF65-F5344CB8AC3E}">
        <p14:creationId xmlns:p14="http://schemas.microsoft.com/office/powerpoint/2010/main" val="1373756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2" name="Rectangle 1">
            <a:extLst>
              <a:ext uri="{FF2B5EF4-FFF2-40B4-BE49-F238E27FC236}">
                <a16:creationId xmlns:a16="http://schemas.microsoft.com/office/drawing/2014/main" id="{571EDEF6-1200-4DAA-9E2E-5782DC218BDC}"/>
              </a:ext>
            </a:extLst>
          </p:cNvPr>
          <p:cNvSpPr/>
          <p:nvPr/>
        </p:nvSpPr>
        <p:spPr>
          <a:xfrm>
            <a:off x="4453217" y="3244334"/>
            <a:ext cx="237566" cy="369332"/>
          </a:xfrm>
          <a:prstGeom prst="rect">
            <a:avLst/>
          </a:prstGeom>
        </p:spPr>
        <p:txBody>
          <a:bodyPr wrap="none">
            <a:spAutoFit/>
          </a:bodyPr>
          <a:lstStyle/>
          <a:p>
            <a:r>
              <a:rPr lang="en-GB" dirty="0"/>
              <a:t> </a:t>
            </a:r>
          </a:p>
        </p:txBody>
      </p:sp>
      <p:sp>
        <p:nvSpPr>
          <p:cNvPr id="3" name="Title 2">
            <a:extLst>
              <a:ext uri="{FF2B5EF4-FFF2-40B4-BE49-F238E27FC236}">
                <a16:creationId xmlns:a16="http://schemas.microsoft.com/office/drawing/2014/main" id="{EF647E33-5394-416D-972D-C4753CF77A9E}"/>
              </a:ext>
            </a:extLst>
          </p:cNvPr>
          <p:cNvSpPr>
            <a:spLocks noGrp="1"/>
          </p:cNvSpPr>
          <p:nvPr>
            <p:ph type="title"/>
          </p:nvPr>
        </p:nvSpPr>
        <p:spPr>
          <a:xfrm>
            <a:off x="628650" y="1165971"/>
            <a:ext cx="7886700" cy="368976"/>
          </a:xfrm>
        </p:spPr>
        <p:txBody>
          <a:bodyPr>
            <a:noAutofit/>
          </a:bodyPr>
          <a:lstStyle/>
          <a:p>
            <a:r>
              <a:rPr lang="en-GB" sz="2800" b="1" dirty="0">
                <a:solidFill>
                  <a:srgbClr val="0070C0"/>
                </a:solidFill>
                <a:latin typeface="Arial" panose="020B0604020202020204" pitchFamily="34" charset="0"/>
                <a:cs typeface="Arial" panose="020B0604020202020204" pitchFamily="34" charset="0"/>
              </a:rPr>
              <a:t>Managing mental blocks in the exam </a:t>
            </a:r>
          </a:p>
        </p:txBody>
      </p:sp>
      <p:sp>
        <p:nvSpPr>
          <p:cNvPr id="10" name="Content Placeholder 9">
            <a:extLst>
              <a:ext uri="{FF2B5EF4-FFF2-40B4-BE49-F238E27FC236}">
                <a16:creationId xmlns:a16="http://schemas.microsoft.com/office/drawing/2014/main" id="{8DD6AFA2-65A5-4759-AEA5-4EFB6E939006}"/>
              </a:ext>
            </a:extLst>
          </p:cNvPr>
          <p:cNvSpPr>
            <a:spLocks noGrp="1"/>
          </p:cNvSpPr>
          <p:nvPr>
            <p:ph idx="1"/>
          </p:nvPr>
        </p:nvSpPr>
        <p:spPr>
          <a:xfrm>
            <a:off x="628650" y="1795430"/>
            <a:ext cx="7886700" cy="4168299"/>
          </a:xfrm>
        </p:spPr>
        <p:txBody>
          <a:bodyPr>
            <a:noAutofit/>
          </a:bodyPr>
          <a:lstStyle/>
          <a:p>
            <a:r>
              <a:rPr lang="en-GB" sz="2400" dirty="0">
                <a:latin typeface="Arial" panose="020B0604020202020204" pitchFamily="34" charset="0"/>
                <a:cs typeface="Arial" panose="020B0604020202020204" pitchFamily="34" charset="0"/>
              </a:rPr>
              <a:t>Deep-breathing exercises </a:t>
            </a:r>
          </a:p>
          <a:p>
            <a:r>
              <a:rPr lang="en-GB" sz="2400" dirty="0">
                <a:latin typeface="Arial" panose="020B0604020202020204" pitchFamily="34" charset="0"/>
                <a:cs typeface="Arial" panose="020B0604020202020204" pitchFamily="34" charset="0"/>
              </a:rPr>
              <a:t>Memory recovery</a:t>
            </a:r>
          </a:p>
          <a:p>
            <a:r>
              <a:rPr lang="en-GB" sz="2400" dirty="0">
                <a:latin typeface="Arial" panose="020B0604020202020204" pitchFamily="34" charset="0"/>
                <a:cs typeface="Arial" panose="020B0604020202020204" pitchFamily="34" charset="0"/>
              </a:rPr>
              <a:t>Imagine you know the answer and see what comes to mind </a:t>
            </a:r>
          </a:p>
          <a:p>
            <a:r>
              <a:rPr lang="en-GB" sz="2400" dirty="0">
                <a:latin typeface="Arial" panose="020B0604020202020204" pitchFamily="34" charset="0"/>
                <a:cs typeface="Arial" panose="020B0604020202020204" pitchFamily="34" charset="0"/>
              </a:rPr>
              <a:t>Try not to keep staring at the question – brain research suggests the position of the eyes is important: look up as you try and remember it </a:t>
            </a:r>
          </a:p>
          <a:p>
            <a:r>
              <a:rPr lang="en-GB" sz="2400" dirty="0">
                <a:latin typeface="Arial" panose="020B0604020202020204" pitchFamily="34" charset="0"/>
                <a:cs typeface="Arial" panose="020B0604020202020204" pitchFamily="34" charset="0"/>
              </a:rPr>
              <a:t>Create a mind map of what you do remember – the power of association can trigger your memory Begin with questions you can answer – add anything you remember to your mind map while you are doing this</a:t>
            </a:r>
          </a:p>
        </p:txBody>
      </p:sp>
    </p:spTree>
    <p:extLst>
      <p:ext uri="{BB962C8B-B14F-4D97-AF65-F5344CB8AC3E}">
        <p14:creationId xmlns:p14="http://schemas.microsoft.com/office/powerpoint/2010/main" val="23670639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2" name="Rectangle 1">
            <a:extLst>
              <a:ext uri="{FF2B5EF4-FFF2-40B4-BE49-F238E27FC236}">
                <a16:creationId xmlns:a16="http://schemas.microsoft.com/office/drawing/2014/main" id="{571EDEF6-1200-4DAA-9E2E-5782DC218BDC}"/>
              </a:ext>
            </a:extLst>
          </p:cNvPr>
          <p:cNvSpPr/>
          <p:nvPr/>
        </p:nvSpPr>
        <p:spPr>
          <a:xfrm>
            <a:off x="4453217" y="3244334"/>
            <a:ext cx="237566" cy="369332"/>
          </a:xfrm>
          <a:prstGeom prst="rect">
            <a:avLst/>
          </a:prstGeom>
        </p:spPr>
        <p:txBody>
          <a:bodyPr wrap="none">
            <a:spAutoFit/>
          </a:bodyPr>
          <a:lstStyle/>
          <a:p>
            <a:r>
              <a:rPr lang="en-GB" dirty="0"/>
              <a:t> </a:t>
            </a:r>
          </a:p>
        </p:txBody>
      </p:sp>
      <p:sp>
        <p:nvSpPr>
          <p:cNvPr id="3" name="Title 2">
            <a:extLst>
              <a:ext uri="{FF2B5EF4-FFF2-40B4-BE49-F238E27FC236}">
                <a16:creationId xmlns:a16="http://schemas.microsoft.com/office/drawing/2014/main" id="{EF647E33-5394-416D-972D-C4753CF77A9E}"/>
              </a:ext>
            </a:extLst>
          </p:cNvPr>
          <p:cNvSpPr>
            <a:spLocks noGrp="1"/>
          </p:cNvSpPr>
          <p:nvPr>
            <p:ph type="title"/>
          </p:nvPr>
        </p:nvSpPr>
        <p:spPr>
          <a:xfrm>
            <a:off x="628650" y="1321713"/>
            <a:ext cx="7886700" cy="368976"/>
          </a:xfrm>
        </p:spPr>
        <p:txBody>
          <a:bodyPr>
            <a:noAutofit/>
          </a:bodyPr>
          <a:lstStyle/>
          <a:p>
            <a:r>
              <a:rPr lang="en-GB" sz="2800" b="1" dirty="0">
                <a:solidFill>
                  <a:srgbClr val="0070C0"/>
                </a:solidFill>
                <a:latin typeface="Arial" panose="020B0604020202020204" pitchFamily="34" charset="0"/>
                <a:cs typeface="Arial" panose="020B0604020202020204" pitchFamily="34" charset="0"/>
              </a:rPr>
              <a:t>After the exam </a:t>
            </a:r>
          </a:p>
        </p:txBody>
      </p:sp>
      <p:sp>
        <p:nvSpPr>
          <p:cNvPr id="10" name="Content Placeholder 9">
            <a:extLst>
              <a:ext uri="{FF2B5EF4-FFF2-40B4-BE49-F238E27FC236}">
                <a16:creationId xmlns:a16="http://schemas.microsoft.com/office/drawing/2014/main" id="{8DD6AFA2-65A5-4759-AEA5-4EFB6E939006}"/>
              </a:ext>
            </a:extLst>
          </p:cNvPr>
          <p:cNvSpPr>
            <a:spLocks noGrp="1"/>
          </p:cNvSpPr>
          <p:nvPr>
            <p:ph idx="1"/>
          </p:nvPr>
        </p:nvSpPr>
        <p:spPr>
          <a:xfrm>
            <a:off x="628649" y="2008664"/>
            <a:ext cx="8289107" cy="4168299"/>
          </a:xfrm>
        </p:spPr>
        <p:txBody>
          <a:bodyPr>
            <a:normAutofit/>
          </a:bodyPr>
          <a:lstStyle/>
          <a:p>
            <a:pPr marL="0" indent="0">
              <a:buNone/>
            </a:pPr>
            <a:r>
              <a:rPr lang="en-GB" sz="2400" b="1" dirty="0">
                <a:latin typeface="Arial" panose="020B0604020202020204" pitchFamily="34" charset="0"/>
                <a:cs typeface="Arial" panose="020B0604020202020204" pitchFamily="34" charset="0"/>
              </a:rPr>
              <a:t>Don't spend endless time criticising yourself </a:t>
            </a:r>
            <a:r>
              <a:rPr lang="en-GB" sz="2400" dirty="0">
                <a:latin typeface="Arial" panose="020B0604020202020204" pitchFamily="34" charset="0"/>
                <a:cs typeface="Arial" panose="020B0604020202020204" pitchFamily="34" charset="0"/>
              </a:rPr>
              <a:t>for where you think you went wrong. Congratulate yourself for the things you did right, learn from the bits where you know you could have done better, and then move on. </a:t>
            </a:r>
          </a:p>
          <a:p>
            <a:pPr marL="0" indent="0">
              <a:buNone/>
            </a:pPr>
            <a:r>
              <a:rPr lang="en-GB" sz="2400" b="1" dirty="0">
                <a:latin typeface="Arial" panose="020B0604020202020204" pitchFamily="34" charset="0"/>
                <a:cs typeface="Arial" panose="020B0604020202020204" pitchFamily="34" charset="0"/>
              </a:rPr>
              <a:t>Plan to reward yourself for your hard work.</a:t>
            </a:r>
            <a:r>
              <a:rPr lang="en-GB" sz="2400" dirty="0">
                <a:latin typeface="Arial" panose="020B0604020202020204" pitchFamily="34" charset="0"/>
                <a:cs typeface="Arial" panose="020B0604020202020204" pitchFamily="34" charset="0"/>
              </a:rPr>
              <a:t> After the exam, do something you enjoy. If you are going to meet up with someone, you could agree with them that you will only talk about the exam for 5 minutes - or even not at all. </a:t>
            </a:r>
          </a:p>
          <a:p>
            <a:pPr marL="0" indent="0">
              <a:buNone/>
            </a:pPr>
            <a:r>
              <a:rPr lang="en-GB" sz="2400" dirty="0">
                <a:latin typeface="Arial" panose="020B0604020202020204" pitchFamily="34" charset="0"/>
                <a:cs typeface="Arial" panose="020B0604020202020204" pitchFamily="34" charset="0"/>
              </a:rPr>
              <a:t>It’s important that you let the stress of the exam go, especially if you have more exams to sit.</a:t>
            </a:r>
            <a:endParaRPr lang="en-GB" sz="2600" dirty="0">
              <a:latin typeface="Arial" panose="020B0604020202020204" pitchFamily="34" charset="0"/>
              <a:cs typeface="Arial" panose="020B0604020202020204" pitchFamily="34" charset="0"/>
            </a:endParaRPr>
          </a:p>
        </p:txBody>
      </p:sp>
      <p:pic>
        <p:nvPicPr>
          <p:cNvPr id="8" name="Recorded Sound">
            <a:hlinkClick r:id="" action="ppaction://media"/>
            <a:extLst>
              <a:ext uri="{FF2B5EF4-FFF2-40B4-BE49-F238E27FC236}">
                <a16:creationId xmlns:a16="http://schemas.microsoft.com/office/drawing/2014/main" id="{A4BE7003-86C5-41FE-8C5C-CE5C09068D4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32414" y="253187"/>
            <a:ext cx="406400" cy="406400"/>
          </a:xfrm>
          <a:prstGeom prst="rect">
            <a:avLst/>
          </a:prstGeom>
        </p:spPr>
      </p:pic>
    </p:spTree>
    <p:extLst>
      <p:ext uri="{BB962C8B-B14F-4D97-AF65-F5344CB8AC3E}">
        <p14:creationId xmlns:p14="http://schemas.microsoft.com/office/powerpoint/2010/main" val="371332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60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547" y="315437"/>
            <a:ext cx="3017101" cy="68830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481" y="6494938"/>
            <a:ext cx="5559973" cy="16477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88869" y="6093758"/>
            <a:ext cx="1097779" cy="556922"/>
          </a:xfrm>
          <a:prstGeom prst="rect">
            <a:avLst/>
          </a:prstGeom>
        </p:spPr>
      </p:pic>
      <p:sp>
        <p:nvSpPr>
          <p:cNvPr id="2" name="Rectangle 1">
            <a:extLst>
              <a:ext uri="{FF2B5EF4-FFF2-40B4-BE49-F238E27FC236}">
                <a16:creationId xmlns:a16="http://schemas.microsoft.com/office/drawing/2014/main" id="{571EDEF6-1200-4DAA-9E2E-5782DC218BDC}"/>
              </a:ext>
            </a:extLst>
          </p:cNvPr>
          <p:cNvSpPr/>
          <p:nvPr/>
        </p:nvSpPr>
        <p:spPr>
          <a:xfrm>
            <a:off x="4453217" y="3244334"/>
            <a:ext cx="237566" cy="369332"/>
          </a:xfrm>
          <a:prstGeom prst="rect">
            <a:avLst/>
          </a:prstGeom>
        </p:spPr>
        <p:txBody>
          <a:bodyPr wrap="none">
            <a:spAutoFit/>
          </a:bodyPr>
          <a:lstStyle/>
          <a:p>
            <a:r>
              <a:rPr lang="en-GB" dirty="0"/>
              <a:t> </a:t>
            </a:r>
          </a:p>
        </p:txBody>
      </p:sp>
      <p:sp>
        <p:nvSpPr>
          <p:cNvPr id="3" name="Title 2">
            <a:extLst>
              <a:ext uri="{FF2B5EF4-FFF2-40B4-BE49-F238E27FC236}">
                <a16:creationId xmlns:a16="http://schemas.microsoft.com/office/drawing/2014/main" id="{EF647E33-5394-416D-972D-C4753CF77A9E}"/>
              </a:ext>
            </a:extLst>
          </p:cNvPr>
          <p:cNvSpPr>
            <a:spLocks noGrp="1"/>
          </p:cNvSpPr>
          <p:nvPr>
            <p:ph type="title"/>
          </p:nvPr>
        </p:nvSpPr>
        <p:spPr>
          <a:xfrm>
            <a:off x="628650" y="1321713"/>
            <a:ext cx="7886700" cy="368976"/>
          </a:xfrm>
        </p:spPr>
        <p:txBody>
          <a:bodyPr>
            <a:noAutofit/>
          </a:bodyPr>
          <a:lstStyle/>
          <a:p>
            <a:r>
              <a:rPr lang="en-GB" sz="2800" b="1" dirty="0">
                <a:solidFill>
                  <a:srgbClr val="0070C0"/>
                </a:solidFill>
                <a:latin typeface="Arial" panose="020B0604020202020204" pitchFamily="34" charset="0"/>
                <a:cs typeface="Arial" panose="020B0604020202020204" pitchFamily="34" charset="0"/>
              </a:rPr>
              <a:t>Where to get help </a:t>
            </a:r>
          </a:p>
        </p:txBody>
      </p:sp>
      <p:sp>
        <p:nvSpPr>
          <p:cNvPr id="10" name="Content Placeholder 9">
            <a:extLst>
              <a:ext uri="{FF2B5EF4-FFF2-40B4-BE49-F238E27FC236}">
                <a16:creationId xmlns:a16="http://schemas.microsoft.com/office/drawing/2014/main" id="{8DD6AFA2-65A5-4759-AEA5-4EFB6E939006}"/>
              </a:ext>
            </a:extLst>
          </p:cNvPr>
          <p:cNvSpPr>
            <a:spLocks noGrp="1"/>
          </p:cNvSpPr>
          <p:nvPr>
            <p:ph idx="1"/>
          </p:nvPr>
        </p:nvSpPr>
        <p:spPr>
          <a:xfrm>
            <a:off x="628650" y="2008664"/>
            <a:ext cx="7886700" cy="4168299"/>
          </a:xfrm>
        </p:spPr>
        <p:txBody>
          <a:bodyPr>
            <a:normAutofit fontScale="47500" lnSpcReduction="20000"/>
          </a:bodyPr>
          <a:lstStyle/>
          <a:p>
            <a:endParaRPr lang="en-GB" b="1" dirty="0">
              <a:latin typeface="Arial"/>
              <a:cs typeface="Arial"/>
            </a:endParaRPr>
          </a:p>
          <a:p>
            <a:r>
              <a:rPr lang="en-GB" b="1" dirty="0">
                <a:latin typeface="Arial"/>
                <a:cs typeface="Arial"/>
              </a:rPr>
              <a:t>Y</a:t>
            </a:r>
            <a:r>
              <a:rPr lang="en-GB" sz="3300" b="1" dirty="0">
                <a:latin typeface="Arial"/>
                <a:cs typeface="Arial"/>
              </a:rPr>
              <a:t>ou can self refer into YMM and see someone confidentially at school or just have a text chat  through </a:t>
            </a:r>
            <a:r>
              <a:rPr lang="en-GB" sz="3300" b="1" dirty="0" err="1">
                <a:latin typeface="Arial"/>
                <a:cs typeface="Arial"/>
              </a:rPr>
              <a:t>YMMChat</a:t>
            </a:r>
            <a:r>
              <a:rPr lang="en-GB" sz="3300" b="1" dirty="0">
                <a:latin typeface="Arial"/>
                <a:cs typeface="Arial"/>
              </a:rPr>
              <a:t> ;</a:t>
            </a:r>
          </a:p>
          <a:p>
            <a:endParaRPr lang="en-GB" sz="3300" b="1" dirty="0">
              <a:latin typeface="Arial"/>
              <a:cs typeface="Arial"/>
            </a:endParaRPr>
          </a:p>
          <a:p>
            <a:endParaRPr lang="en-GB" sz="3300" b="1" dirty="0">
              <a:latin typeface="Arial"/>
              <a:cs typeface="Arial"/>
            </a:endParaRPr>
          </a:p>
          <a:p>
            <a:endParaRPr lang="en-GB" sz="3300" b="1" dirty="0">
              <a:latin typeface="Arial"/>
              <a:cs typeface="Arial"/>
            </a:endParaRPr>
          </a:p>
          <a:p>
            <a:endParaRPr lang="en-GB" sz="3300" b="1" dirty="0">
              <a:latin typeface="Arial"/>
              <a:cs typeface="Arial"/>
            </a:endParaRPr>
          </a:p>
          <a:p>
            <a:endParaRPr lang="en-GB" sz="3300" b="1" dirty="0">
              <a:latin typeface="Arial"/>
              <a:cs typeface="Arial"/>
            </a:endParaRPr>
          </a:p>
          <a:p>
            <a:r>
              <a:rPr lang="en-GB" b="1" dirty="0">
                <a:latin typeface="Arial"/>
                <a:cs typeface="Arial"/>
              </a:rPr>
              <a:t>Teens in Crisis</a:t>
            </a:r>
            <a:r>
              <a:rPr lang="en-GB" dirty="0">
                <a:latin typeface="Arial"/>
                <a:cs typeface="Arial"/>
              </a:rPr>
              <a:t> www.ticplus.org.uk Tel: 01594 372777</a:t>
            </a:r>
          </a:p>
          <a:p>
            <a:r>
              <a:rPr lang="en-GB" b="1" dirty="0">
                <a:latin typeface="Arial"/>
                <a:cs typeface="Arial"/>
              </a:rPr>
              <a:t>Childline</a:t>
            </a:r>
            <a:r>
              <a:rPr lang="en-GB" dirty="0">
                <a:latin typeface="Arial"/>
                <a:cs typeface="Arial"/>
              </a:rPr>
              <a:t> </a:t>
            </a:r>
            <a:r>
              <a:rPr lang="en-GB" dirty="0">
                <a:latin typeface="Arial"/>
                <a:cs typeface="Arial"/>
                <a:hlinkClick r:id="rId7"/>
              </a:rPr>
              <a:t>www.childline.org.uk</a:t>
            </a:r>
            <a:r>
              <a:rPr lang="en-GB" dirty="0">
                <a:latin typeface="Arial"/>
                <a:cs typeface="Arial"/>
              </a:rPr>
              <a:t> 0800 1111 (free; 24 hr)</a:t>
            </a:r>
          </a:p>
          <a:p>
            <a:r>
              <a:rPr lang="en-GB" b="1" dirty="0" err="1">
                <a:latin typeface="Arial"/>
                <a:cs typeface="Arial"/>
              </a:rPr>
              <a:t>YoungMinds</a:t>
            </a:r>
            <a:r>
              <a:rPr lang="en-GB" b="1" dirty="0">
                <a:latin typeface="Arial"/>
                <a:cs typeface="Arial"/>
              </a:rPr>
              <a:t> Parent Helpline</a:t>
            </a:r>
            <a:r>
              <a:rPr lang="en-GB" dirty="0">
                <a:latin typeface="Arial"/>
                <a:cs typeface="Arial"/>
              </a:rPr>
              <a:t> 0808 802 5544</a:t>
            </a:r>
          </a:p>
          <a:p>
            <a:r>
              <a:rPr lang="en-GB" b="1" dirty="0">
                <a:latin typeface="Arial"/>
                <a:cs typeface="Arial"/>
              </a:rPr>
              <a:t>On Your Mind</a:t>
            </a:r>
            <a:r>
              <a:rPr lang="en-GB" dirty="0">
                <a:latin typeface="Arial"/>
                <a:cs typeface="Arial"/>
              </a:rPr>
              <a:t> </a:t>
            </a:r>
            <a:r>
              <a:rPr lang="en-GB" dirty="0">
                <a:latin typeface="Arial"/>
                <a:cs typeface="Arial"/>
                <a:hlinkClick r:id="rId8"/>
              </a:rPr>
              <a:t>www.onyourmindglos.nhs.uk</a:t>
            </a:r>
            <a:endParaRPr lang="en-GB" dirty="0">
              <a:latin typeface="Arial"/>
              <a:cs typeface="Arial"/>
            </a:endParaRPr>
          </a:p>
          <a:p>
            <a:r>
              <a:rPr lang="en-GB" b="1" dirty="0" err="1">
                <a:latin typeface="Arial"/>
                <a:cs typeface="Arial"/>
              </a:rPr>
              <a:t>ChatHealth</a:t>
            </a:r>
            <a:r>
              <a:rPr lang="en-GB" dirty="0">
                <a:latin typeface="Arial"/>
                <a:cs typeface="Arial"/>
              </a:rPr>
              <a:t> confidential advice from a school nurse</a:t>
            </a:r>
            <a:br>
              <a:rPr lang="en-GB" dirty="0">
                <a:latin typeface="Arial"/>
                <a:cs typeface="Arial"/>
              </a:rPr>
            </a:br>
            <a:r>
              <a:rPr lang="en-GB" dirty="0">
                <a:latin typeface="Arial"/>
                <a:cs typeface="Arial"/>
              </a:rPr>
              <a:t>Text: 07507 333351 (Mon-Fri 9-4.30)</a:t>
            </a:r>
          </a:p>
          <a:p>
            <a:r>
              <a:rPr lang="en-GB" b="1" dirty="0">
                <a:latin typeface="Arial"/>
                <a:cs typeface="Arial"/>
              </a:rPr>
              <a:t>Gloucestershire Self Harm Helpline</a:t>
            </a:r>
            <a:r>
              <a:rPr lang="en-GB" dirty="0">
                <a:latin typeface="Arial"/>
                <a:cs typeface="Arial"/>
              </a:rPr>
              <a:t> </a:t>
            </a:r>
            <a:r>
              <a:rPr lang="en-GB" dirty="0">
                <a:latin typeface="Arial"/>
                <a:cs typeface="Arial"/>
                <a:hlinkClick r:id="rId9"/>
              </a:rPr>
              <a:t>www.gloucestershireselfharm.org</a:t>
            </a:r>
            <a:endParaRPr lang="en-GB" dirty="0">
              <a:latin typeface="Arial"/>
              <a:cs typeface="Arial"/>
            </a:endParaRPr>
          </a:p>
          <a:p>
            <a:pPr marL="0" indent="0">
              <a:buNone/>
            </a:pPr>
            <a:endParaRPr lang="en-GB" dirty="0">
              <a:latin typeface="Arial"/>
              <a:cs typeface="Arial"/>
            </a:endParaRPr>
          </a:p>
          <a:p>
            <a:pPr marL="0" indent="0">
              <a:buNone/>
            </a:pPr>
            <a:endParaRPr lang="en-GB" sz="2600" dirty="0">
              <a:latin typeface="Arial" panose="020B0604020202020204" pitchFamily="34" charset="0"/>
              <a:cs typeface="Arial" panose="020B0604020202020204" pitchFamily="34" charset="0"/>
            </a:endParaRPr>
          </a:p>
        </p:txBody>
      </p:sp>
      <p:pic>
        <p:nvPicPr>
          <p:cNvPr id="7" name="Recorded Sound">
            <a:hlinkClick r:id="" action="ppaction://media"/>
            <a:extLst>
              <a:ext uri="{FF2B5EF4-FFF2-40B4-BE49-F238E27FC236}">
                <a16:creationId xmlns:a16="http://schemas.microsoft.com/office/drawing/2014/main" id="{4950E961-E596-4072-A251-A2D290CE734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264761" y="250830"/>
            <a:ext cx="406400" cy="406400"/>
          </a:xfrm>
          <a:prstGeom prst="rect">
            <a:avLst/>
          </a:prstGeom>
        </p:spPr>
      </p:pic>
      <p:pic>
        <p:nvPicPr>
          <p:cNvPr id="9" name="Picture 8">
            <a:extLst>
              <a:ext uri="{FF2B5EF4-FFF2-40B4-BE49-F238E27FC236}">
                <a16:creationId xmlns:a16="http://schemas.microsoft.com/office/drawing/2014/main" id="{21694ECF-F956-4B20-B672-DC6CA968C56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08138" y="2665520"/>
            <a:ext cx="6365289" cy="1526960"/>
          </a:xfrm>
          <a:prstGeom prst="rect">
            <a:avLst/>
          </a:prstGeom>
        </p:spPr>
      </p:pic>
    </p:spTree>
    <p:extLst>
      <p:ext uri="{BB962C8B-B14F-4D97-AF65-F5344CB8AC3E}">
        <p14:creationId xmlns:p14="http://schemas.microsoft.com/office/powerpoint/2010/main" val="3404697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22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3046" y="315438"/>
            <a:ext cx="3203602" cy="730848"/>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8166" y="6315230"/>
            <a:ext cx="8786648" cy="260404"/>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6428" y="256108"/>
            <a:ext cx="1291358" cy="655128"/>
          </a:xfrm>
          <a:prstGeom prst="rect">
            <a:avLst/>
          </a:prstGeom>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090246" y="883454"/>
            <a:ext cx="7264719" cy="5296726"/>
          </a:xfrm>
          <a:prstGeom prst="rect">
            <a:avLst/>
          </a:prstGeom>
        </p:spPr>
      </p:pic>
      <p:pic>
        <p:nvPicPr>
          <p:cNvPr id="3" name="Recorded Sound">
            <a:hlinkClick r:id="" action="ppaction://media"/>
            <a:extLst>
              <a:ext uri="{FF2B5EF4-FFF2-40B4-BE49-F238E27FC236}">
                <a16:creationId xmlns:a16="http://schemas.microsoft.com/office/drawing/2014/main" id="{2EA6AF29-6160-43CA-A9CB-40CF2C3BF64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342038" y="206329"/>
            <a:ext cx="406400" cy="406400"/>
          </a:xfrm>
          <a:prstGeom prst="rect">
            <a:avLst/>
          </a:prstGeom>
        </p:spPr>
      </p:pic>
    </p:spTree>
    <p:extLst>
      <p:ext uri="{BB962C8B-B14F-4D97-AF65-F5344CB8AC3E}">
        <p14:creationId xmlns:p14="http://schemas.microsoft.com/office/powerpoint/2010/main" val="345783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07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738</TotalTime>
  <Words>679</Words>
  <Application>Microsoft Office PowerPoint</Application>
  <PresentationFormat>On-screen Show (4:3)</PresentationFormat>
  <Paragraphs>96</Paragraphs>
  <Slides>12</Slides>
  <Notes>0</Notes>
  <HiddenSlides>0</HiddenSlides>
  <MMClips>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PowerPoint Presentation</vt:lpstr>
      <vt:lpstr>PowerPoint Presentation</vt:lpstr>
      <vt:lpstr>PowerPoint Presentation</vt:lpstr>
      <vt:lpstr>So, why do we get stressed or anxious? </vt:lpstr>
      <vt:lpstr>General exam stress-busting tips </vt:lpstr>
      <vt:lpstr>Revision tips</vt:lpstr>
      <vt:lpstr>7 revision techniques for GCSE &amp; A-Level </vt:lpstr>
      <vt:lpstr>Tips for the exam itself</vt:lpstr>
      <vt:lpstr>Managing mental blocks in the exam </vt:lpstr>
      <vt:lpstr>After the exam </vt:lpstr>
      <vt:lpstr>Where to get help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Nightingale Annie</dc:creator>
  <cp:lastModifiedBy>Flory Becky</cp:lastModifiedBy>
  <cp:revision>45</cp:revision>
  <dcterms:created xsi:type="dcterms:W3CDTF">2019-07-10T19:46:20Z</dcterms:created>
  <dcterms:modified xsi:type="dcterms:W3CDTF">2022-10-26T13:08:56Z</dcterms:modified>
</cp:coreProperties>
</file>