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Lst>
  <p:sldSz cy="9144000" cx="6858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 uri="GoogleSlidesCustomDataVersion2">
      <go:slidesCustomData xmlns:go="http://customooxmlschemas.google.com/" r:id="rId35" roundtripDataSignature="AMtx7mivBFQ0OX9uz4t++QZOCqDv4lUYb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215DF66-D47A-4E0C-84FE-FB451976D1AE}">
  <a:tblStyle styleId="{8215DF66-D47A-4E0C-84FE-FB451976D1AE}" styleName="Table_0">
    <a:wholeTbl>
      <a:tcTxStyle b="off" i="off">
        <a:font>
          <a:latin typeface="Calibri"/>
          <a:ea typeface="Calibri"/>
          <a:cs typeface="Calibri"/>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9525">
              <a:solidFill>
                <a:srgbClr val="000000">
                  <a:alpha val="0"/>
                </a:srgbClr>
              </a:solidFill>
              <a:prstDash val="solid"/>
              <a:round/>
              <a:headEnd len="sm" w="sm" type="none"/>
              <a:tailEnd len="sm" w="sm" type="none"/>
            </a:ln>
          </a:top>
          <a:bottom>
            <a:ln cap="flat" cmpd="sng" w="9525">
              <a:solidFill>
                <a:srgbClr val="000000">
                  <a:alpha val="0"/>
                </a:srgbClr>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customschemas.google.com/relationships/presentationmetadata" Target="metadata"/><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 name="Google Shape;96;p2: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3: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4: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5: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p6: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7: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8: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7" name="Google Shape;277;p9: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10: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11: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12: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13: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14: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4" name="Google Shape;424;p15: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8" name="Google Shape;448;p16: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5" name="Google Shape;475;p17: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9" name="Google Shape;499;p18: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3" name="Google Shape;523;p19: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5" name="Shape 545"/>
        <p:cNvGrpSpPr/>
        <p:nvPr/>
      </p:nvGrpSpPr>
      <p:grpSpPr>
        <a:xfrm>
          <a:off x="0" y="0"/>
          <a:ext cx="0" cy="0"/>
          <a:chOff x="0" y="0"/>
          <a:chExt cx="0" cy="0"/>
        </a:xfrm>
      </p:grpSpPr>
      <p:sp>
        <p:nvSpPr>
          <p:cNvPr id="546" name="Google Shape;546;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7" name="Google Shape;547;p20: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1" name="Google Shape;571;p21: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5" name="Google Shape;595;p22: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8" name="Shape 618"/>
        <p:cNvGrpSpPr/>
        <p:nvPr/>
      </p:nvGrpSpPr>
      <p:grpSpPr>
        <a:xfrm>
          <a:off x="0" y="0"/>
          <a:ext cx="0" cy="0"/>
          <a:chOff x="0" y="0"/>
          <a:chExt cx="0" cy="0"/>
        </a:xfrm>
      </p:grpSpPr>
      <p:sp>
        <p:nvSpPr>
          <p:cNvPr id="619" name="Google Shape;619;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0" name="Google Shape;620;p23: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3" name="Shape 643"/>
        <p:cNvGrpSpPr/>
        <p:nvPr/>
      </p:nvGrpSpPr>
      <p:grpSpPr>
        <a:xfrm>
          <a:off x="0" y="0"/>
          <a:ext cx="0" cy="0"/>
          <a:chOff x="0" y="0"/>
          <a:chExt cx="0" cy="0"/>
        </a:xfrm>
      </p:grpSpPr>
      <p:sp>
        <p:nvSpPr>
          <p:cNvPr id="644" name="Google Shape;644;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5" name="Google Shape;645;p24: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5" name="Shape 675"/>
        <p:cNvGrpSpPr/>
        <p:nvPr/>
      </p:nvGrpSpPr>
      <p:grpSpPr>
        <a:xfrm>
          <a:off x="0" y="0"/>
          <a:ext cx="0" cy="0"/>
          <a:chOff x="0" y="0"/>
          <a:chExt cx="0" cy="0"/>
        </a:xfrm>
      </p:grpSpPr>
      <p:sp>
        <p:nvSpPr>
          <p:cNvPr id="676" name="Google Shape;676;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7" name="Google Shape;677;p25: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8" name="Google Shape;688;p26: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7" name="Shape 717"/>
        <p:cNvGrpSpPr/>
        <p:nvPr/>
      </p:nvGrpSpPr>
      <p:grpSpPr>
        <a:xfrm>
          <a:off x="0" y="0"/>
          <a:ext cx="0" cy="0"/>
          <a:chOff x="0" y="0"/>
          <a:chExt cx="0" cy="0"/>
        </a:xfrm>
      </p:grpSpPr>
      <p:sp>
        <p:nvSpPr>
          <p:cNvPr id="718" name="Google Shape;718;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9" name="Google Shape;719;p27: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1" name="Shape 741"/>
        <p:cNvGrpSpPr/>
        <p:nvPr/>
      </p:nvGrpSpPr>
      <p:grpSpPr>
        <a:xfrm>
          <a:off x="0" y="0"/>
          <a:ext cx="0" cy="0"/>
          <a:chOff x="0" y="0"/>
          <a:chExt cx="0" cy="0"/>
        </a:xfrm>
      </p:grpSpPr>
      <p:sp>
        <p:nvSpPr>
          <p:cNvPr id="742" name="Google Shape;742;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3" name="Google Shape;743;p28:notes"/>
          <p:cNvSpPr/>
          <p:nvPr>
            <p:ph idx="2" type="sldImg"/>
          </p:nvPr>
        </p:nvSpPr>
        <p:spPr>
          <a:xfrm>
            <a:off x="2143125" y="685800"/>
            <a:ext cx="257175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 name="Shape 15"/>
        <p:cNvGrpSpPr/>
        <p:nvPr/>
      </p:nvGrpSpPr>
      <p:grpSpPr>
        <a:xfrm>
          <a:off x="0" y="0"/>
          <a:ext cx="0" cy="0"/>
          <a:chOff x="0" y="0"/>
          <a:chExt cx="0" cy="0"/>
        </a:xfrm>
      </p:grpSpPr>
      <p:sp>
        <p:nvSpPr>
          <p:cNvPr id="16" name="Google Shape;16;p30"/>
          <p:cNvSpPr txBox="1"/>
          <p:nvPr>
            <p:ph idx="10" type="dt"/>
          </p:nvPr>
        </p:nvSpPr>
        <p:spPr>
          <a:xfrm>
            <a:off x="342900" y="8475134"/>
            <a:ext cx="160020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30"/>
          <p:cNvSpPr txBox="1"/>
          <p:nvPr>
            <p:ph idx="11" type="ftr"/>
          </p:nvPr>
        </p:nvSpPr>
        <p:spPr>
          <a:xfrm>
            <a:off x="2343150" y="8475134"/>
            <a:ext cx="2171700"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30"/>
          <p:cNvSpPr txBox="1"/>
          <p:nvPr>
            <p:ph idx="12" type="sldNum"/>
          </p:nvPr>
        </p:nvSpPr>
        <p:spPr>
          <a:xfrm>
            <a:off x="4914900" y="8475134"/>
            <a:ext cx="160020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31"/>
          <p:cNvSpPr txBox="1"/>
          <p:nvPr>
            <p:ph type="ctrTitle"/>
          </p:nvPr>
        </p:nvSpPr>
        <p:spPr>
          <a:xfrm>
            <a:off x="514350" y="2840568"/>
            <a:ext cx="5829300" cy="1960033"/>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31"/>
          <p:cNvSpPr txBox="1"/>
          <p:nvPr>
            <p:ph idx="1" type="subTitle"/>
          </p:nvPr>
        </p:nvSpPr>
        <p:spPr>
          <a:xfrm>
            <a:off x="1028700" y="5181600"/>
            <a:ext cx="4800600" cy="23368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22" name="Google Shape;22;p31"/>
          <p:cNvSpPr txBox="1"/>
          <p:nvPr>
            <p:ph idx="10" type="dt"/>
          </p:nvPr>
        </p:nvSpPr>
        <p:spPr>
          <a:xfrm>
            <a:off x="342900" y="8475134"/>
            <a:ext cx="160020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1"/>
          <p:cNvSpPr txBox="1"/>
          <p:nvPr>
            <p:ph idx="11" type="ftr"/>
          </p:nvPr>
        </p:nvSpPr>
        <p:spPr>
          <a:xfrm>
            <a:off x="2343150" y="8475134"/>
            <a:ext cx="2171700"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1"/>
          <p:cNvSpPr txBox="1"/>
          <p:nvPr>
            <p:ph idx="12" type="sldNum"/>
          </p:nvPr>
        </p:nvSpPr>
        <p:spPr>
          <a:xfrm>
            <a:off x="4914900" y="8475134"/>
            <a:ext cx="160020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32"/>
          <p:cNvSpPr txBox="1"/>
          <p:nvPr>
            <p:ph type="title"/>
          </p:nvPr>
        </p:nvSpPr>
        <p:spPr>
          <a:xfrm>
            <a:off x="342900" y="366184"/>
            <a:ext cx="6172200" cy="1524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32"/>
          <p:cNvSpPr txBox="1"/>
          <p:nvPr>
            <p:ph idx="1" type="body"/>
          </p:nvPr>
        </p:nvSpPr>
        <p:spPr>
          <a:xfrm>
            <a:off x="342900" y="2133601"/>
            <a:ext cx="6172200" cy="6034617"/>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8" name="Google Shape;28;p32"/>
          <p:cNvSpPr txBox="1"/>
          <p:nvPr>
            <p:ph idx="10" type="dt"/>
          </p:nvPr>
        </p:nvSpPr>
        <p:spPr>
          <a:xfrm>
            <a:off x="342900" y="8475134"/>
            <a:ext cx="160020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2"/>
          <p:cNvSpPr txBox="1"/>
          <p:nvPr>
            <p:ph idx="11" type="ftr"/>
          </p:nvPr>
        </p:nvSpPr>
        <p:spPr>
          <a:xfrm>
            <a:off x="2343150" y="8475134"/>
            <a:ext cx="2171700"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2"/>
          <p:cNvSpPr txBox="1"/>
          <p:nvPr>
            <p:ph idx="12" type="sldNum"/>
          </p:nvPr>
        </p:nvSpPr>
        <p:spPr>
          <a:xfrm>
            <a:off x="4914900" y="8475134"/>
            <a:ext cx="160020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33"/>
          <p:cNvSpPr txBox="1"/>
          <p:nvPr>
            <p:ph type="title"/>
          </p:nvPr>
        </p:nvSpPr>
        <p:spPr>
          <a:xfrm>
            <a:off x="541735" y="5875867"/>
            <a:ext cx="5829300" cy="18161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3"/>
          <p:cNvSpPr txBox="1"/>
          <p:nvPr>
            <p:ph idx="1" type="body"/>
          </p:nvPr>
        </p:nvSpPr>
        <p:spPr>
          <a:xfrm>
            <a:off x="541735" y="3875618"/>
            <a:ext cx="5829300" cy="2000249"/>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4" name="Google Shape;34;p33"/>
          <p:cNvSpPr txBox="1"/>
          <p:nvPr>
            <p:ph idx="10" type="dt"/>
          </p:nvPr>
        </p:nvSpPr>
        <p:spPr>
          <a:xfrm>
            <a:off x="342900" y="8475134"/>
            <a:ext cx="160020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3"/>
          <p:cNvSpPr txBox="1"/>
          <p:nvPr>
            <p:ph idx="11" type="ftr"/>
          </p:nvPr>
        </p:nvSpPr>
        <p:spPr>
          <a:xfrm>
            <a:off x="2343150" y="8475134"/>
            <a:ext cx="2171700"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3"/>
          <p:cNvSpPr txBox="1"/>
          <p:nvPr>
            <p:ph idx="12" type="sldNum"/>
          </p:nvPr>
        </p:nvSpPr>
        <p:spPr>
          <a:xfrm>
            <a:off x="4914900" y="8475134"/>
            <a:ext cx="160020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34"/>
          <p:cNvSpPr txBox="1"/>
          <p:nvPr>
            <p:ph type="title"/>
          </p:nvPr>
        </p:nvSpPr>
        <p:spPr>
          <a:xfrm>
            <a:off x="342900" y="366184"/>
            <a:ext cx="6172200" cy="1524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34"/>
          <p:cNvSpPr txBox="1"/>
          <p:nvPr>
            <p:ph idx="1" type="body"/>
          </p:nvPr>
        </p:nvSpPr>
        <p:spPr>
          <a:xfrm>
            <a:off x="257175" y="2844800"/>
            <a:ext cx="2257425" cy="8045451"/>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0" name="Google Shape;40;p34"/>
          <p:cNvSpPr txBox="1"/>
          <p:nvPr>
            <p:ph idx="2" type="body"/>
          </p:nvPr>
        </p:nvSpPr>
        <p:spPr>
          <a:xfrm>
            <a:off x="2628900" y="2844800"/>
            <a:ext cx="2257425" cy="8045451"/>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1" name="Google Shape;41;p34"/>
          <p:cNvSpPr txBox="1"/>
          <p:nvPr>
            <p:ph idx="10" type="dt"/>
          </p:nvPr>
        </p:nvSpPr>
        <p:spPr>
          <a:xfrm>
            <a:off x="342900" y="8475134"/>
            <a:ext cx="160020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4"/>
          <p:cNvSpPr txBox="1"/>
          <p:nvPr>
            <p:ph idx="11" type="ftr"/>
          </p:nvPr>
        </p:nvSpPr>
        <p:spPr>
          <a:xfrm>
            <a:off x="2343150" y="8475134"/>
            <a:ext cx="2171700"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4"/>
          <p:cNvSpPr txBox="1"/>
          <p:nvPr>
            <p:ph idx="12" type="sldNum"/>
          </p:nvPr>
        </p:nvSpPr>
        <p:spPr>
          <a:xfrm>
            <a:off x="4914900" y="8475134"/>
            <a:ext cx="160020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35"/>
          <p:cNvSpPr txBox="1"/>
          <p:nvPr>
            <p:ph type="title"/>
          </p:nvPr>
        </p:nvSpPr>
        <p:spPr>
          <a:xfrm>
            <a:off x="342900" y="366184"/>
            <a:ext cx="6172200" cy="1524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35"/>
          <p:cNvSpPr txBox="1"/>
          <p:nvPr>
            <p:ph idx="1" type="body"/>
          </p:nvPr>
        </p:nvSpPr>
        <p:spPr>
          <a:xfrm>
            <a:off x="342900" y="2046817"/>
            <a:ext cx="3030141" cy="853016"/>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7" name="Google Shape;47;p35"/>
          <p:cNvSpPr txBox="1"/>
          <p:nvPr>
            <p:ph idx="2" type="body"/>
          </p:nvPr>
        </p:nvSpPr>
        <p:spPr>
          <a:xfrm>
            <a:off x="342900" y="2899833"/>
            <a:ext cx="3030141" cy="5268384"/>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8" name="Google Shape;48;p35"/>
          <p:cNvSpPr txBox="1"/>
          <p:nvPr>
            <p:ph idx="3" type="body"/>
          </p:nvPr>
        </p:nvSpPr>
        <p:spPr>
          <a:xfrm>
            <a:off x="3483769" y="2046817"/>
            <a:ext cx="3031331" cy="853016"/>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9" name="Google Shape;49;p35"/>
          <p:cNvSpPr txBox="1"/>
          <p:nvPr>
            <p:ph idx="4" type="body"/>
          </p:nvPr>
        </p:nvSpPr>
        <p:spPr>
          <a:xfrm>
            <a:off x="3483769" y="2899833"/>
            <a:ext cx="3031331" cy="5268384"/>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50" name="Google Shape;50;p35"/>
          <p:cNvSpPr txBox="1"/>
          <p:nvPr>
            <p:ph idx="10" type="dt"/>
          </p:nvPr>
        </p:nvSpPr>
        <p:spPr>
          <a:xfrm>
            <a:off x="342900" y="8475134"/>
            <a:ext cx="160020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5"/>
          <p:cNvSpPr txBox="1"/>
          <p:nvPr>
            <p:ph idx="11" type="ftr"/>
          </p:nvPr>
        </p:nvSpPr>
        <p:spPr>
          <a:xfrm>
            <a:off x="2343150" y="8475134"/>
            <a:ext cx="2171700"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5"/>
          <p:cNvSpPr txBox="1"/>
          <p:nvPr>
            <p:ph idx="12" type="sldNum"/>
          </p:nvPr>
        </p:nvSpPr>
        <p:spPr>
          <a:xfrm>
            <a:off x="4914900" y="8475134"/>
            <a:ext cx="160020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36"/>
          <p:cNvSpPr txBox="1"/>
          <p:nvPr>
            <p:ph type="title"/>
          </p:nvPr>
        </p:nvSpPr>
        <p:spPr>
          <a:xfrm>
            <a:off x="342900" y="366184"/>
            <a:ext cx="6172200" cy="1524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36"/>
          <p:cNvSpPr txBox="1"/>
          <p:nvPr>
            <p:ph idx="10" type="dt"/>
          </p:nvPr>
        </p:nvSpPr>
        <p:spPr>
          <a:xfrm>
            <a:off x="342900" y="8475134"/>
            <a:ext cx="160020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6"/>
          <p:cNvSpPr txBox="1"/>
          <p:nvPr>
            <p:ph idx="11" type="ftr"/>
          </p:nvPr>
        </p:nvSpPr>
        <p:spPr>
          <a:xfrm>
            <a:off x="2343150" y="8475134"/>
            <a:ext cx="2171700"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6"/>
          <p:cNvSpPr txBox="1"/>
          <p:nvPr>
            <p:ph idx="12" type="sldNum"/>
          </p:nvPr>
        </p:nvSpPr>
        <p:spPr>
          <a:xfrm>
            <a:off x="4914900" y="8475134"/>
            <a:ext cx="160020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7"/>
          <p:cNvSpPr txBox="1"/>
          <p:nvPr>
            <p:ph type="title"/>
          </p:nvPr>
        </p:nvSpPr>
        <p:spPr>
          <a:xfrm>
            <a:off x="342900" y="364067"/>
            <a:ext cx="2256235" cy="15494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7"/>
          <p:cNvSpPr txBox="1"/>
          <p:nvPr>
            <p:ph idx="1" type="body"/>
          </p:nvPr>
        </p:nvSpPr>
        <p:spPr>
          <a:xfrm>
            <a:off x="2681287" y="364067"/>
            <a:ext cx="3833813" cy="7804151"/>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37"/>
          <p:cNvSpPr txBox="1"/>
          <p:nvPr>
            <p:ph idx="2" type="body"/>
          </p:nvPr>
        </p:nvSpPr>
        <p:spPr>
          <a:xfrm>
            <a:off x="342900" y="1913467"/>
            <a:ext cx="2256235" cy="6254751"/>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37"/>
          <p:cNvSpPr txBox="1"/>
          <p:nvPr>
            <p:ph idx="10" type="dt"/>
          </p:nvPr>
        </p:nvSpPr>
        <p:spPr>
          <a:xfrm>
            <a:off x="342900" y="8475134"/>
            <a:ext cx="160020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7"/>
          <p:cNvSpPr txBox="1"/>
          <p:nvPr>
            <p:ph idx="11" type="ftr"/>
          </p:nvPr>
        </p:nvSpPr>
        <p:spPr>
          <a:xfrm>
            <a:off x="2343150" y="8475134"/>
            <a:ext cx="2171700"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7"/>
          <p:cNvSpPr txBox="1"/>
          <p:nvPr>
            <p:ph idx="12" type="sldNum"/>
          </p:nvPr>
        </p:nvSpPr>
        <p:spPr>
          <a:xfrm>
            <a:off x="4914900" y="8475134"/>
            <a:ext cx="160020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8"/>
          <p:cNvSpPr txBox="1"/>
          <p:nvPr>
            <p:ph type="title"/>
          </p:nvPr>
        </p:nvSpPr>
        <p:spPr>
          <a:xfrm>
            <a:off x="1344216" y="6400800"/>
            <a:ext cx="4114800" cy="75565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8"/>
          <p:cNvSpPr/>
          <p:nvPr>
            <p:ph idx="2" type="pic"/>
          </p:nvPr>
        </p:nvSpPr>
        <p:spPr>
          <a:xfrm>
            <a:off x="1344216" y="817033"/>
            <a:ext cx="4114800" cy="5486400"/>
          </a:xfrm>
          <a:prstGeom prst="rect">
            <a:avLst/>
          </a:prstGeom>
          <a:noFill/>
          <a:ln>
            <a:noFill/>
          </a:ln>
        </p:spPr>
      </p:sp>
      <p:sp>
        <p:nvSpPr>
          <p:cNvPr id="68" name="Google Shape;68;p38"/>
          <p:cNvSpPr txBox="1"/>
          <p:nvPr>
            <p:ph idx="1" type="body"/>
          </p:nvPr>
        </p:nvSpPr>
        <p:spPr>
          <a:xfrm>
            <a:off x="1344216" y="7156451"/>
            <a:ext cx="4114800" cy="1073149"/>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38"/>
          <p:cNvSpPr txBox="1"/>
          <p:nvPr>
            <p:ph idx="10" type="dt"/>
          </p:nvPr>
        </p:nvSpPr>
        <p:spPr>
          <a:xfrm>
            <a:off x="342900" y="8475134"/>
            <a:ext cx="160020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8"/>
          <p:cNvSpPr txBox="1"/>
          <p:nvPr>
            <p:ph idx="11" type="ftr"/>
          </p:nvPr>
        </p:nvSpPr>
        <p:spPr>
          <a:xfrm>
            <a:off x="2343150" y="8475134"/>
            <a:ext cx="2171700"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8"/>
          <p:cNvSpPr txBox="1"/>
          <p:nvPr>
            <p:ph idx="12" type="sldNum"/>
          </p:nvPr>
        </p:nvSpPr>
        <p:spPr>
          <a:xfrm>
            <a:off x="4914900" y="8475134"/>
            <a:ext cx="160020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9"/>
          <p:cNvSpPr txBox="1"/>
          <p:nvPr>
            <p:ph type="title"/>
          </p:nvPr>
        </p:nvSpPr>
        <p:spPr>
          <a:xfrm>
            <a:off x="342900" y="366184"/>
            <a:ext cx="6172200" cy="1524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9"/>
          <p:cNvSpPr txBox="1"/>
          <p:nvPr>
            <p:ph idx="1" type="body"/>
          </p:nvPr>
        </p:nvSpPr>
        <p:spPr>
          <a:xfrm rot="5400000">
            <a:off x="411692" y="2064810"/>
            <a:ext cx="6034617" cy="61722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39"/>
          <p:cNvSpPr txBox="1"/>
          <p:nvPr>
            <p:ph idx="10" type="dt"/>
          </p:nvPr>
        </p:nvSpPr>
        <p:spPr>
          <a:xfrm>
            <a:off x="342900" y="8475134"/>
            <a:ext cx="160020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9"/>
          <p:cNvSpPr txBox="1"/>
          <p:nvPr>
            <p:ph idx="11" type="ftr"/>
          </p:nvPr>
        </p:nvSpPr>
        <p:spPr>
          <a:xfrm>
            <a:off x="2343150" y="8475134"/>
            <a:ext cx="2171700"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9"/>
          <p:cNvSpPr txBox="1"/>
          <p:nvPr>
            <p:ph idx="12" type="sldNum"/>
          </p:nvPr>
        </p:nvSpPr>
        <p:spPr>
          <a:xfrm>
            <a:off x="4914900" y="8475134"/>
            <a:ext cx="160020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0"/>
          <p:cNvSpPr txBox="1"/>
          <p:nvPr>
            <p:ph type="title"/>
          </p:nvPr>
        </p:nvSpPr>
        <p:spPr>
          <a:xfrm rot="5400000">
            <a:off x="-892969" y="5110957"/>
            <a:ext cx="10401300" cy="115728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0"/>
          <p:cNvSpPr txBox="1"/>
          <p:nvPr>
            <p:ph idx="1" type="body"/>
          </p:nvPr>
        </p:nvSpPr>
        <p:spPr>
          <a:xfrm rot="5400000">
            <a:off x="-3264693" y="4010820"/>
            <a:ext cx="10401300" cy="33575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40"/>
          <p:cNvSpPr txBox="1"/>
          <p:nvPr>
            <p:ph idx="10" type="dt"/>
          </p:nvPr>
        </p:nvSpPr>
        <p:spPr>
          <a:xfrm>
            <a:off x="342900" y="8475134"/>
            <a:ext cx="1600200" cy="48683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0"/>
          <p:cNvSpPr txBox="1"/>
          <p:nvPr>
            <p:ph idx="11" type="ftr"/>
          </p:nvPr>
        </p:nvSpPr>
        <p:spPr>
          <a:xfrm>
            <a:off x="2343150" y="8475134"/>
            <a:ext cx="2171700" cy="48683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0"/>
          <p:cNvSpPr txBox="1"/>
          <p:nvPr>
            <p:ph idx="12" type="sldNum"/>
          </p:nvPr>
        </p:nvSpPr>
        <p:spPr>
          <a:xfrm>
            <a:off x="4914900" y="8475134"/>
            <a:ext cx="1600200" cy="48683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9"/>
          <p:cNvSpPr txBox="1"/>
          <p:nvPr>
            <p:ph type="title"/>
          </p:nvPr>
        </p:nvSpPr>
        <p:spPr>
          <a:xfrm>
            <a:off x="342900" y="366184"/>
            <a:ext cx="6172200" cy="1524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29"/>
          <p:cNvSpPr txBox="1"/>
          <p:nvPr>
            <p:ph idx="1" type="body"/>
          </p:nvPr>
        </p:nvSpPr>
        <p:spPr>
          <a:xfrm>
            <a:off x="342900" y="2133601"/>
            <a:ext cx="6172200" cy="6034617"/>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29"/>
          <p:cNvSpPr txBox="1"/>
          <p:nvPr>
            <p:ph idx="10" type="dt"/>
          </p:nvPr>
        </p:nvSpPr>
        <p:spPr>
          <a:xfrm>
            <a:off x="342900" y="8475134"/>
            <a:ext cx="1600200" cy="486833"/>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29"/>
          <p:cNvSpPr txBox="1"/>
          <p:nvPr>
            <p:ph idx="11" type="ftr"/>
          </p:nvPr>
        </p:nvSpPr>
        <p:spPr>
          <a:xfrm>
            <a:off x="2343150" y="8475134"/>
            <a:ext cx="2171700" cy="486833"/>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29"/>
          <p:cNvSpPr txBox="1"/>
          <p:nvPr>
            <p:ph idx="12" type="sldNum"/>
          </p:nvPr>
        </p:nvSpPr>
        <p:spPr>
          <a:xfrm>
            <a:off x="4914900" y="8475134"/>
            <a:ext cx="1600200" cy="486833"/>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2.jpg"/><Relationship Id="rId5" Type="http://schemas.openxmlformats.org/officeDocument/2006/relationships/image" Target="../media/image9.jpg"/><Relationship Id="rId6"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3.jpg"/><Relationship Id="rId4" Type="http://schemas.openxmlformats.org/officeDocument/2006/relationships/image" Target="../media/image10.jpg"/><Relationship Id="rId5" Type="http://schemas.openxmlformats.org/officeDocument/2006/relationships/image" Target="../media/image15.jpg"/><Relationship Id="rId6" Type="http://schemas.openxmlformats.org/officeDocument/2006/relationships/image" Target="../media/image17.jpg"/><Relationship Id="rId7" Type="http://schemas.openxmlformats.org/officeDocument/2006/relationships/image" Target="../media/image16.jpg"/><Relationship Id="rId8" Type="http://schemas.openxmlformats.org/officeDocument/2006/relationships/image" Target="../media/image19.jpg"/></Relationships>
</file>

<file path=ppt/slides/_rels/slide4.xml.rels><?xml version="1.0" encoding="UTF-8" standalone="yes"?><Relationships xmlns="http://schemas.openxmlformats.org/package/2006/relationships"><Relationship Id="rId11" Type="http://schemas.openxmlformats.org/officeDocument/2006/relationships/image" Target="../media/image35.jpg"/><Relationship Id="rId10" Type="http://schemas.openxmlformats.org/officeDocument/2006/relationships/image" Target="../media/image28.jpg"/><Relationship Id="rId13" Type="http://schemas.openxmlformats.org/officeDocument/2006/relationships/image" Target="../media/image30.jpg"/><Relationship Id="rId12" Type="http://schemas.openxmlformats.org/officeDocument/2006/relationships/image" Target="../media/image27.jpg"/><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1.jpg"/><Relationship Id="rId4" Type="http://schemas.openxmlformats.org/officeDocument/2006/relationships/image" Target="../media/image22.jpg"/><Relationship Id="rId9" Type="http://schemas.openxmlformats.org/officeDocument/2006/relationships/image" Target="../media/image29.jpg"/><Relationship Id="rId5" Type="http://schemas.openxmlformats.org/officeDocument/2006/relationships/image" Target="../media/image24.jpg"/><Relationship Id="rId6" Type="http://schemas.openxmlformats.org/officeDocument/2006/relationships/image" Target="../media/image25.jpg"/><Relationship Id="rId7" Type="http://schemas.openxmlformats.org/officeDocument/2006/relationships/image" Target="../media/image23.jpg"/><Relationship Id="rId8" Type="http://schemas.openxmlformats.org/officeDocument/2006/relationships/image" Target="../media/image37.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6.jpg"/><Relationship Id="rId4" Type="http://schemas.openxmlformats.org/officeDocument/2006/relationships/image" Target="../media/image36.jpg"/><Relationship Id="rId5" Type="http://schemas.openxmlformats.org/officeDocument/2006/relationships/image" Target="../media/image9.jpg"/><Relationship Id="rId6" Type="http://schemas.openxmlformats.org/officeDocument/2006/relationships/image" Target="../media/image6.png"/><Relationship Id="rId7"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4.png"/><Relationship Id="rId4" Type="http://schemas.openxmlformats.org/officeDocument/2006/relationships/image" Target="../media/image26.jpg"/><Relationship Id="rId5" Type="http://schemas.openxmlformats.org/officeDocument/2006/relationships/image" Target="../media/image36.jpg"/><Relationship Id="rId6" Type="http://schemas.openxmlformats.org/officeDocument/2006/relationships/image" Target="../media/image9.jpg"/><Relationship Id="rId7" Type="http://schemas.openxmlformats.org/officeDocument/2006/relationships/image" Target="../media/image6.png"/><Relationship Id="rId8"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6.jpg"/><Relationship Id="rId4" Type="http://schemas.openxmlformats.org/officeDocument/2006/relationships/image" Target="../media/image36.jpg"/><Relationship Id="rId5" Type="http://schemas.openxmlformats.org/officeDocument/2006/relationships/image" Target="../media/image9.jpg"/><Relationship Id="rId6" Type="http://schemas.openxmlformats.org/officeDocument/2006/relationships/image" Target="../media/image6.png"/><Relationship Id="rId7"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6.jpg"/><Relationship Id="rId4" Type="http://schemas.openxmlformats.org/officeDocument/2006/relationships/image" Target="../media/image36.jpg"/><Relationship Id="rId5" Type="http://schemas.openxmlformats.org/officeDocument/2006/relationships/image" Target="../media/image9.jpg"/><Relationship Id="rId6" Type="http://schemas.openxmlformats.org/officeDocument/2006/relationships/image" Target="../media/image6.png"/><Relationship Id="rId7"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6.jpg"/><Relationship Id="rId4" Type="http://schemas.openxmlformats.org/officeDocument/2006/relationships/image" Target="../media/image36.jpg"/><Relationship Id="rId5" Type="http://schemas.openxmlformats.org/officeDocument/2006/relationships/image" Target="../media/image9.jpg"/><Relationship Id="rId6" Type="http://schemas.openxmlformats.org/officeDocument/2006/relationships/image" Target="../media/image6.png"/><Relationship Id="rId7"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6.jpg"/><Relationship Id="rId4" Type="http://schemas.openxmlformats.org/officeDocument/2006/relationships/image" Target="../media/image36.jpg"/><Relationship Id="rId5" Type="http://schemas.openxmlformats.org/officeDocument/2006/relationships/image" Target="../media/image9.jpg"/><Relationship Id="rId6" Type="http://schemas.openxmlformats.org/officeDocument/2006/relationships/image" Target="../media/image6.png"/><Relationship Id="rId7"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6.jpg"/><Relationship Id="rId4" Type="http://schemas.openxmlformats.org/officeDocument/2006/relationships/image" Target="../media/image36.jpg"/><Relationship Id="rId5" Type="http://schemas.openxmlformats.org/officeDocument/2006/relationships/image" Target="../media/image9.jpg"/><Relationship Id="rId6" Type="http://schemas.openxmlformats.org/officeDocument/2006/relationships/image" Target="../media/image6.png"/><Relationship Id="rId7"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6.jpg"/><Relationship Id="rId4" Type="http://schemas.openxmlformats.org/officeDocument/2006/relationships/image" Target="../media/image36.jpg"/><Relationship Id="rId5" Type="http://schemas.openxmlformats.org/officeDocument/2006/relationships/image" Target="../media/image9.jpg"/><Relationship Id="rId6" Type="http://schemas.openxmlformats.org/officeDocument/2006/relationships/image" Target="../media/image6.png"/><Relationship Id="rId7"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6.jpg"/><Relationship Id="rId4" Type="http://schemas.openxmlformats.org/officeDocument/2006/relationships/image" Target="../media/image36.jpg"/><Relationship Id="rId5" Type="http://schemas.openxmlformats.org/officeDocument/2006/relationships/image" Target="../media/image9.jpg"/><Relationship Id="rId6" Type="http://schemas.openxmlformats.org/officeDocument/2006/relationships/image" Target="../media/image6.png"/><Relationship Id="rId7" Type="http://schemas.openxmlformats.org/officeDocument/2006/relationships/image" Target="../media/image11.png"/></Relationships>
</file>

<file path=ppt/slides/_rels/slide14.xml.rels><?xml version="1.0" encoding="UTF-8" standalone="yes"?><Relationships xmlns="http://schemas.openxmlformats.org/package/2006/relationships"><Relationship Id="rId11" Type="http://schemas.openxmlformats.org/officeDocument/2006/relationships/hyperlink" Target="http://edition.cnn.com/" TargetMode="External"/><Relationship Id="rId10" Type="http://schemas.openxmlformats.org/officeDocument/2006/relationships/hyperlink" Target="http://www.telegraph.co.uk/" TargetMode="External"/><Relationship Id="rId12" Type="http://schemas.openxmlformats.org/officeDocument/2006/relationships/hyperlink" Target="http://uk.reuters.com/" TargetMode="External"/><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6.jpg"/><Relationship Id="rId4" Type="http://schemas.openxmlformats.org/officeDocument/2006/relationships/image" Target="../media/image6.png"/><Relationship Id="rId9" Type="http://schemas.openxmlformats.org/officeDocument/2006/relationships/hyperlink" Target="http://www.theguardian.co.uk/" TargetMode="External"/><Relationship Id="rId5" Type="http://schemas.openxmlformats.org/officeDocument/2006/relationships/image" Target="../media/image36.jpg"/><Relationship Id="rId6" Type="http://schemas.openxmlformats.org/officeDocument/2006/relationships/image" Target="../media/image9.jpg"/><Relationship Id="rId7" Type="http://schemas.openxmlformats.org/officeDocument/2006/relationships/image" Target="../media/image11.png"/><Relationship Id="rId8" Type="http://schemas.openxmlformats.org/officeDocument/2006/relationships/hyperlink" Target="http://www.bbc.co.uk/"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6.jpg"/><Relationship Id="rId4" Type="http://schemas.openxmlformats.org/officeDocument/2006/relationships/image" Target="../media/image36.jpg"/><Relationship Id="rId5" Type="http://schemas.openxmlformats.org/officeDocument/2006/relationships/image" Target="../media/image9.jpg"/><Relationship Id="rId6" Type="http://schemas.openxmlformats.org/officeDocument/2006/relationships/image" Target="../media/image6.png"/><Relationship Id="rId7"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6.jpg"/><Relationship Id="rId4" Type="http://schemas.openxmlformats.org/officeDocument/2006/relationships/image" Target="../media/image6.png"/><Relationship Id="rId5" Type="http://schemas.openxmlformats.org/officeDocument/2006/relationships/image" Target="../media/image36.jpg"/><Relationship Id="rId6" Type="http://schemas.openxmlformats.org/officeDocument/2006/relationships/image" Target="../media/image9.jpg"/><Relationship Id="rId7"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6.jpg"/><Relationship Id="rId4" Type="http://schemas.openxmlformats.org/officeDocument/2006/relationships/image" Target="../media/image6.png"/><Relationship Id="rId5" Type="http://schemas.openxmlformats.org/officeDocument/2006/relationships/image" Target="../media/image36.jpg"/><Relationship Id="rId6" Type="http://schemas.openxmlformats.org/officeDocument/2006/relationships/image" Target="../media/image9.jpg"/><Relationship Id="rId7"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6.jpg"/><Relationship Id="rId4" Type="http://schemas.openxmlformats.org/officeDocument/2006/relationships/image" Target="../media/image6.png"/><Relationship Id="rId5" Type="http://schemas.openxmlformats.org/officeDocument/2006/relationships/image" Target="../media/image36.jpg"/><Relationship Id="rId6" Type="http://schemas.openxmlformats.org/officeDocument/2006/relationships/image" Target="../media/image9.jpg"/><Relationship Id="rId7" Type="http://schemas.openxmlformats.org/officeDocument/2006/relationships/image" Target="../media/image1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6.jpg"/><Relationship Id="rId4" Type="http://schemas.openxmlformats.org/officeDocument/2006/relationships/image" Target="../media/image6.png"/><Relationship Id="rId5" Type="http://schemas.openxmlformats.org/officeDocument/2006/relationships/image" Target="../media/image36.jpg"/><Relationship Id="rId6" Type="http://schemas.openxmlformats.org/officeDocument/2006/relationships/image" Target="../media/image9.jpg"/><Relationship Id="rId7" Type="http://schemas.openxmlformats.org/officeDocument/2006/relationships/image" Target="../media/image1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6.jpg"/><Relationship Id="rId4" Type="http://schemas.openxmlformats.org/officeDocument/2006/relationships/image" Target="../media/image6.png"/><Relationship Id="rId5" Type="http://schemas.openxmlformats.org/officeDocument/2006/relationships/image" Target="../media/image36.jpg"/><Relationship Id="rId6" Type="http://schemas.openxmlformats.org/officeDocument/2006/relationships/image" Target="../media/image9.jpg"/><Relationship Id="rId7" Type="http://schemas.openxmlformats.org/officeDocument/2006/relationships/image" Target="../media/image1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6.jpg"/><Relationship Id="rId4" Type="http://schemas.openxmlformats.org/officeDocument/2006/relationships/image" Target="../media/image6.png"/><Relationship Id="rId5" Type="http://schemas.openxmlformats.org/officeDocument/2006/relationships/image" Target="../media/image36.jpg"/><Relationship Id="rId6" Type="http://schemas.openxmlformats.org/officeDocument/2006/relationships/image" Target="../media/image9.jpg"/><Relationship Id="rId7" Type="http://schemas.openxmlformats.org/officeDocument/2006/relationships/image" Target="../media/image1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6.jpg"/><Relationship Id="rId4" Type="http://schemas.openxmlformats.org/officeDocument/2006/relationships/image" Target="../media/image36.jpg"/><Relationship Id="rId5" Type="http://schemas.openxmlformats.org/officeDocument/2006/relationships/image" Target="../media/image9.jpg"/><Relationship Id="rId6" Type="http://schemas.openxmlformats.org/officeDocument/2006/relationships/image" Target="../media/image6.png"/><Relationship Id="rId7" Type="http://schemas.openxmlformats.org/officeDocument/2006/relationships/image" Target="../media/image11.png"/><Relationship Id="rId8" Type="http://schemas.openxmlformats.org/officeDocument/2006/relationships/image" Target="../media/image4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6.jpg"/><Relationship Id="rId4" Type="http://schemas.openxmlformats.org/officeDocument/2006/relationships/image" Target="../media/image36.jpg"/><Relationship Id="rId5" Type="http://schemas.openxmlformats.org/officeDocument/2006/relationships/image" Target="../media/image9.jpg"/><Relationship Id="rId6" Type="http://schemas.openxmlformats.org/officeDocument/2006/relationships/image" Target="../media/image6.png"/><Relationship Id="rId7" Type="http://schemas.openxmlformats.org/officeDocument/2006/relationships/image" Target="../media/image1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6.jpg"/><Relationship Id="rId4" Type="http://schemas.openxmlformats.org/officeDocument/2006/relationships/image" Target="../media/image6.png"/><Relationship Id="rId5" Type="http://schemas.openxmlformats.org/officeDocument/2006/relationships/image" Target="../media/image36.jpg"/><Relationship Id="rId6" Type="http://schemas.openxmlformats.org/officeDocument/2006/relationships/image" Target="../media/image9.jpg"/><Relationship Id="rId7" Type="http://schemas.openxmlformats.org/officeDocument/2006/relationships/image" Target="../media/image40.jpg"/><Relationship Id="rId8" Type="http://schemas.openxmlformats.org/officeDocument/2006/relationships/image" Target="../media/image1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hyperlink" Target="http://www.google.co.uk/url?sa=i&amp;rct=j&amp;q=&amp;esrc=s&amp;source=images&amp;cd=&amp;cad=rja&amp;uact=8&amp;ved=0CAcQjRw&amp;url=http://en.wikipedia.org/wiki/Dots_(video_game)&amp;ei=2Nm8VNvdN4L7aKylgqAI&amp;bvm=bv.83829542,d.d2s&amp;psig=AFQjCNE9s0KOemrBEi3qfpIjVMMMsItkMA&amp;ust=1421749073160555" TargetMode="External"/><Relationship Id="rId4" Type="http://schemas.openxmlformats.org/officeDocument/2006/relationships/image" Target="../media/image41.jpg"/><Relationship Id="rId5" Type="http://schemas.openxmlformats.org/officeDocument/2006/relationships/image" Target="../media/image40.jpg"/><Relationship Id="rId6" Type="http://schemas.openxmlformats.org/officeDocument/2006/relationships/image" Target="../media/image43.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6.jpg"/><Relationship Id="rId4" Type="http://schemas.openxmlformats.org/officeDocument/2006/relationships/image" Target="../media/image6.png"/><Relationship Id="rId5" Type="http://schemas.openxmlformats.org/officeDocument/2006/relationships/image" Target="../media/image36.jpg"/><Relationship Id="rId6" Type="http://schemas.openxmlformats.org/officeDocument/2006/relationships/image" Target="../media/image9.jpg"/><Relationship Id="rId7" Type="http://schemas.openxmlformats.org/officeDocument/2006/relationships/image" Target="../media/image1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hyperlink" Target="http://www.google.co.uk/url?sa=i&amp;rct=j&amp;q=&amp;esrc=s&amp;source=images&amp;cd=&amp;cad=rja&amp;uact=8&amp;ved=0CAcQjRw&amp;url=http://commons.wikimedia.org/wiki/File:Blender3D_BW_Grid_256.png&amp;ei=tNi8VOzyK4_faITDgagH&amp;bvm=bv.83829542,d.d2s&amp;psig=AFQjCNH3YiNi2PnIduaneLJAP9Y1XgrHJw&amp;ust=1421748782001988"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87" name="Shape 87"/>
        <p:cNvGrpSpPr/>
        <p:nvPr/>
      </p:nvGrpSpPr>
      <p:grpSpPr>
        <a:xfrm>
          <a:off x="0" y="0"/>
          <a:ext cx="0" cy="0"/>
          <a:chOff x="0" y="0"/>
          <a:chExt cx="0" cy="0"/>
        </a:xfrm>
      </p:grpSpPr>
      <p:sp>
        <p:nvSpPr>
          <p:cNvPr id="88" name="Google Shape;88;p1"/>
          <p:cNvSpPr txBox="1"/>
          <p:nvPr/>
        </p:nvSpPr>
        <p:spPr>
          <a:xfrm>
            <a:off x="195892" y="2655699"/>
            <a:ext cx="6466200" cy="23703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3800">
                <a:solidFill>
                  <a:srgbClr val="002060"/>
                </a:solidFill>
                <a:latin typeface="Calibri"/>
                <a:ea typeface="Calibri"/>
                <a:cs typeface="Calibri"/>
                <a:sym typeface="Calibri"/>
              </a:rPr>
              <a:t>DENE MAGNA</a:t>
            </a:r>
            <a:endParaRPr b="1" sz="3800">
              <a:solidFill>
                <a:srgbClr val="002060"/>
              </a:solidFill>
              <a:latin typeface="Calibri"/>
              <a:ea typeface="Calibri"/>
              <a:cs typeface="Calibri"/>
              <a:sym typeface="Calibri"/>
            </a:endParaRPr>
          </a:p>
          <a:p>
            <a:pPr indent="0" lvl="0" marL="0" marR="0" rtl="0" algn="ctr">
              <a:spcBef>
                <a:spcPts val="0"/>
              </a:spcBef>
              <a:spcAft>
                <a:spcPts val="0"/>
              </a:spcAft>
              <a:buNone/>
            </a:pPr>
            <a:r>
              <a:rPr b="1" i="0" lang="en-GB" sz="3800" u="none" cap="none" strike="noStrike">
                <a:solidFill>
                  <a:srgbClr val="002060"/>
                </a:solidFill>
                <a:latin typeface="Calibri"/>
                <a:ea typeface="Calibri"/>
                <a:cs typeface="Calibri"/>
                <a:sym typeface="Calibri"/>
              </a:rPr>
              <a:t>PSYCHOLOGY ENRICHMENT</a:t>
            </a:r>
            <a:endParaRPr sz="1600"/>
          </a:p>
          <a:p>
            <a:pPr indent="0" lvl="0" marL="0" marR="0" rtl="0" algn="ctr">
              <a:spcBef>
                <a:spcPts val="0"/>
              </a:spcBef>
              <a:spcAft>
                <a:spcPts val="0"/>
              </a:spcAft>
              <a:buNone/>
            </a:pPr>
            <a:r>
              <a:t/>
            </a:r>
            <a:endParaRPr b="1" i="0" sz="3600" u="none" cap="none" strike="noStrike">
              <a:solidFill>
                <a:srgbClr val="002060"/>
              </a:solidFill>
              <a:latin typeface="Calibri"/>
              <a:ea typeface="Calibri"/>
              <a:cs typeface="Calibri"/>
              <a:sym typeface="Calibri"/>
            </a:endParaRPr>
          </a:p>
          <a:p>
            <a:pPr indent="0" lvl="0" marL="0" marR="0" rtl="0" algn="ctr">
              <a:spcBef>
                <a:spcPts val="0"/>
              </a:spcBef>
              <a:spcAft>
                <a:spcPts val="0"/>
              </a:spcAft>
              <a:buNone/>
            </a:pPr>
            <a:r>
              <a:rPr b="1" i="0" lang="en-GB" sz="3600" u="none" cap="none" strike="noStrike">
                <a:solidFill>
                  <a:srgbClr val="002060"/>
                </a:solidFill>
                <a:latin typeface="Calibri"/>
                <a:ea typeface="Calibri"/>
                <a:cs typeface="Calibri"/>
                <a:sym typeface="Calibri"/>
              </a:rPr>
              <a:t>EXTRA CHALLENGE WORKBOOK</a:t>
            </a:r>
            <a:endParaRPr/>
          </a:p>
        </p:txBody>
      </p:sp>
      <p:pic>
        <p:nvPicPr>
          <p:cNvPr descr="The Psychology behind Advertising" id="89" name="Google Shape;89;p1"/>
          <p:cNvPicPr preferRelativeResize="0"/>
          <p:nvPr/>
        </p:nvPicPr>
        <p:blipFill rotWithShape="1">
          <a:blip r:embed="rId3">
            <a:alphaModFix/>
          </a:blip>
          <a:srcRect b="0" l="0" r="0" t="0"/>
          <a:stretch/>
        </p:blipFill>
        <p:spPr>
          <a:xfrm>
            <a:off x="0" y="5917655"/>
            <a:ext cx="6857999" cy="3226345"/>
          </a:xfrm>
          <a:prstGeom prst="rect">
            <a:avLst/>
          </a:prstGeom>
          <a:noFill/>
          <a:ln>
            <a:noFill/>
          </a:ln>
        </p:spPr>
      </p:pic>
      <p:pic>
        <p:nvPicPr>
          <p:cNvPr id="90" name="Google Shape;90;p1"/>
          <p:cNvPicPr preferRelativeResize="0"/>
          <p:nvPr/>
        </p:nvPicPr>
        <p:blipFill rotWithShape="1">
          <a:blip r:embed="rId4">
            <a:alphaModFix/>
          </a:blip>
          <a:srcRect b="0" l="0" r="0" t="0"/>
          <a:stretch/>
        </p:blipFill>
        <p:spPr>
          <a:xfrm>
            <a:off x="2276872" y="107504"/>
            <a:ext cx="2499650" cy="2137909"/>
          </a:xfrm>
          <a:prstGeom prst="rect">
            <a:avLst/>
          </a:prstGeom>
          <a:noFill/>
          <a:ln>
            <a:noFill/>
          </a:ln>
        </p:spPr>
      </p:pic>
      <p:sp>
        <p:nvSpPr>
          <p:cNvPr id="91" name="Google Shape;91;p1"/>
          <p:cNvSpPr/>
          <p:nvPr/>
        </p:nvSpPr>
        <p:spPr>
          <a:xfrm rot="5400000">
            <a:off x="5760062" y="228042"/>
            <a:ext cx="1143744" cy="909325"/>
          </a:xfrm>
          <a:prstGeom prst="halfFrame">
            <a:avLst>
              <a:gd fmla="val 33333" name="adj1"/>
              <a:gd fmla="val 33333" name="adj2"/>
            </a:avLst>
          </a:prstGeom>
          <a:solidFill>
            <a:schemeClr val="accent1"/>
          </a:solidFill>
          <a:ln cap="flat" cmpd="sng" w="25400">
            <a:solidFill>
              <a:srgbClr val="21364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92" name="Google Shape;92;p1"/>
          <p:cNvSpPr/>
          <p:nvPr/>
        </p:nvSpPr>
        <p:spPr>
          <a:xfrm>
            <a:off x="76509" y="107490"/>
            <a:ext cx="981600" cy="1080000"/>
          </a:xfrm>
          <a:prstGeom prst="halfFrame">
            <a:avLst>
              <a:gd fmla="val 33333" name="adj1"/>
              <a:gd fmla="val 33333" name="adj2"/>
            </a:avLst>
          </a:prstGeom>
          <a:solidFill>
            <a:schemeClr val="accent1"/>
          </a:solidFill>
          <a:ln cap="flat" cmpd="sng" w="25400">
            <a:solidFill>
              <a:srgbClr val="21364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93" name="Google Shape;93;p1"/>
          <p:cNvSpPr txBox="1"/>
          <p:nvPr/>
        </p:nvSpPr>
        <p:spPr>
          <a:xfrm>
            <a:off x="1117439" y="5299895"/>
            <a:ext cx="554461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800" u="none" cap="none" strike="noStrike">
                <a:solidFill>
                  <a:schemeClr val="dk1"/>
                </a:solidFill>
                <a:latin typeface="Calibri"/>
                <a:ea typeface="Calibri"/>
                <a:cs typeface="Calibri"/>
                <a:sym typeface="Calibri"/>
              </a:rPr>
              <a:t>NAME: ________________________________</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pic>
        <p:nvPicPr>
          <p:cNvPr id="98" name="Google Shape;98;p2"/>
          <p:cNvPicPr preferRelativeResize="0"/>
          <p:nvPr/>
        </p:nvPicPr>
        <p:blipFill rotWithShape="1">
          <a:blip r:embed="rId3">
            <a:alphaModFix/>
          </a:blip>
          <a:srcRect b="0" l="0" r="0" t="0"/>
          <a:stretch/>
        </p:blipFill>
        <p:spPr>
          <a:xfrm>
            <a:off x="5995215" y="8343738"/>
            <a:ext cx="651929" cy="620750"/>
          </a:xfrm>
          <a:prstGeom prst="rect">
            <a:avLst/>
          </a:prstGeom>
          <a:noFill/>
          <a:ln>
            <a:noFill/>
          </a:ln>
        </p:spPr>
      </p:pic>
      <p:pic>
        <p:nvPicPr>
          <p:cNvPr id="99" name="Google Shape;99;p2"/>
          <p:cNvPicPr preferRelativeResize="0"/>
          <p:nvPr/>
        </p:nvPicPr>
        <p:blipFill rotWithShape="1">
          <a:blip r:embed="rId4">
            <a:alphaModFix/>
          </a:blip>
          <a:srcRect b="0" l="0" r="0" t="0"/>
          <a:stretch/>
        </p:blipFill>
        <p:spPr>
          <a:xfrm>
            <a:off x="5591785" y="821708"/>
            <a:ext cx="1303315" cy="1141350"/>
          </a:xfrm>
          <a:prstGeom prst="rect">
            <a:avLst/>
          </a:prstGeom>
          <a:noFill/>
          <a:ln>
            <a:noFill/>
          </a:ln>
        </p:spPr>
      </p:pic>
      <p:sp>
        <p:nvSpPr>
          <p:cNvPr id="100" name="Google Shape;100;p2"/>
          <p:cNvSpPr txBox="1"/>
          <p:nvPr/>
        </p:nvSpPr>
        <p:spPr>
          <a:xfrm>
            <a:off x="-558080" y="260647"/>
            <a:ext cx="83058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400">
                <a:solidFill>
                  <a:srgbClr val="00B050"/>
                </a:solidFill>
                <a:latin typeface="Calibri"/>
                <a:ea typeface="Calibri"/>
                <a:cs typeface="Calibri"/>
                <a:sym typeface="Calibri"/>
              </a:rPr>
              <a:t>About the Workbook</a:t>
            </a:r>
            <a:endParaRPr/>
          </a:p>
        </p:txBody>
      </p:sp>
      <p:sp>
        <p:nvSpPr>
          <p:cNvPr id="101" name="Google Shape;101;p2"/>
          <p:cNvSpPr txBox="1"/>
          <p:nvPr/>
        </p:nvSpPr>
        <p:spPr>
          <a:xfrm>
            <a:off x="307756" y="1142255"/>
            <a:ext cx="5901826" cy="82791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000">
                <a:solidFill>
                  <a:schemeClr val="dk1"/>
                </a:solidFill>
                <a:latin typeface="Calibri"/>
                <a:ea typeface="Calibri"/>
                <a:cs typeface="Calibri"/>
                <a:sym typeface="Calibri"/>
              </a:rPr>
              <a:t>Simply select the stretch and challenge exercise you want to attempt.</a:t>
            </a:r>
            <a:endParaRPr/>
          </a:p>
          <a:p>
            <a:pPr indent="0" lvl="0" marL="0" marR="0" rtl="0" algn="l">
              <a:spcBef>
                <a:spcPts val="0"/>
              </a:spcBef>
              <a:spcAft>
                <a:spcPts val="0"/>
              </a:spcAft>
              <a:buNone/>
            </a:pPr>
            <a:r>
              <a:rPr lang="en-GB" sz="2000">
                <a:solidFill>
                  <a:schemeClr val="dk1"/>
                </a:solidFill>
                <a:latin typeface="Calibri"/>
                <a:ea typeface="Calibri"/>
                <a:cs typeface="Calibri"/>
                <a:sym typeface="Calibri"/>
              </a:rPr>
              <a:t>Each type of task has a distinct symbol so that you can chart your progress.</a:t>
            </a:r>
            <a:endParaRPr/>
          </a:p>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000">
                <a:solidFill>
                  <a:schemeClr val="dk1"/>
                </a:solidFill>
                <a:latin typeface="Calibri"/>
                <a:ea typeface="Calibri"/>
                <a:cs typeface="Calibri"/>
                <a:sym typeface="Calibri"/>
              </a:rPr>
              <a:t>The workbook contains the following pages:</a:t>
            </a:r>
            <a:endParaRPr/>
          </a:p>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rPr lang="en-GB" sz="2000">
                <a:solidFill>
                  <a:schemeClr val="dk1"/>
                </a:solidFill>
                <a:latin typeface="Calibri"/>
                <a:ea typeface="Calibri"/>
                <a:cs typeface="Calibri"/>
                <a:sym typeface="Calibri"/>
              </a:rPr>
              <a:t>- </a:t>
            </a:r>
            <a:r>
              <a:rPr b="1" lang="en-GB" sz="2000">
                <a:solidFill>
                  <a:srgbClr val="0070C0"/>
                </a:solidFill>
                <a:latin typeface="Calibri"/>
                <a:ea typeface="Calibri"/>
                <a:cs typeface="Calibri"/>
                <a:sym typeface="Calibri"/>
              </a:rPr>
              <a:t>Symbols and Dingbats		- Concept Maps</a:t>
            </a:r>
            <a:endParaRPr/>
          </a:p>
          <a:p>
            <a:pPr indent="0" lvl="0" marL="0" marR="0" rtl="0" algn="l">
              <a:spcBef>
                <a:spcPts val="0"/>
              </a:spcBef>
              <a:spcAft>
                <a:spcPts val="0"/>
              </a:spcAft>
              <a:buNone/>
            </a:pPr>
            <a:r>
              <a:rPr b="1" lang="en-GB" sz="2000">
                <a:solidFill>
                  <a:srgbClr val="0070C0"/>
                </a:solidFill>
                <a:latin typeface="Calibri"/>
                <a:ea typeface="Calibri"/>
                <a:cs typeface="Calibri"/>
                <a:sym typeface="Calibri"/>
              </a:rPr>
              <a:t>- Evaluation			- Ranking</a:t>
            </a:r>
            <a:endParaRPr/>
          </a:p>
          <a:p>
            <a:pPr indent="0" lvl="0" marL="0" marR="0" rtl="0" algn="l">
              <a:spcBef>
                <a:spcPts val="0"/>
              </a:spcBef>
              <a:spcAft>
                <a:spcPts val="0"/>
              </a:spcAft>
              <a:buNone/>
            </a:pPr>
            <a:r>
              <a:rPr b="1" lang="en-GB" sz="2000">
                <a:solidFill>
                  <a:srgbClr val="0070C0"/>
                </a:solidFill>
                <a:latin typeface="Calibri"/>
                <a:ea typeface="Calibri"/>
                <a:cs typeface="Calibri"/>
                <a:sym typeface="Calibri"/>
              </a:rPr>
              <a:t>- Ethics				- Advertising</a:t>
            </a:r>
            <a:endParaRPr/>
          </a:p>
          <a:p>
            <a:pPr indent="0" lvl="0" marL="0" marR="0" rtl="0" algn="l">
              <a:spcBef>
                <a:spcPts val="0"/>
              </a:spcBef>
              <a:spcAft>
                <a:spcPts val="0"/>
              </a:spcAft>
              <a:buNone/>
            </a:pPr>
            <a:r>
              <a:rPr b="1" lang="en-GB" sz="2000">
                <a:solidFill>
                  <a:srgbClr val="0070C0"/>
                </a:solidFill>
                <a:latin typeface="Calibri"/>
                <a:ea typeface="Calibri"/>
                <a:cs typeface="Calibri"/>
                <a:sym typeface="Calibri"/>
              </a:rPr>
              <a:t>- Design Brief			- Teach It!</a:t>
            </a:r>
            <a:endParaRPr/>
          </a:p>
          <a:p>
            <a:pPr indent="0" lvl="0" marL="0" marR="0" rtl="0" algn="l">
              <a:spcBef>
                <a:spcPts val="0"/>
              </a:spcBef>
              <a:spcAft>
                <a:spcPts val="0"/>
              </a:spcAft>
              <a:buNone/>
            </a:pPr>
            <a:r>
              <a:rPr b="1" lang="en-GB" sz="2000">
                <a:solidFill>
                  <a:srgbClr val="0070C0"/>
                </a:solidFill>
                <a:latin typeface="Calibri"/>
                <a:ea typeface="Calibri"/>
                <a:cs typeface="Calibri"/>
                <a:sym typeface="Calibri"/>
              </a:rPr>
              <a:t>- Research: Key Players		- Research: In The News</a:t>
            </a:r>
            <a:endParaRPr/>
          </a:p>
          <a:p>
            <a:pPr indent="0" lvl="0" marL="0" marR="0" rtl="0" algn="l">
              <a:spcBef>
                <a:spcPts val="0"/>
              </a:spcBef>
              <a:spcAft>
                <a:spcPts val="0"/>
              </a:spcAft>
              <a:buNone/>
            </a:pPr>
            <a:r>
              <a:rPr b="1" lang="en-GB" sz="2000">
                <a:solidFill>
                  <a:srgbClr val="0070C0"/>
                </a:solidFill>
                <a:latin typeface="Calibri"/>
                <a:ea typeface="Calibri"/>
                <a:cs typeface="Calibri"/>
                <a:sym typeface="Calibri"/>
              </a:rPr>
              <a:t>- What If…?			- Quiz Creation</a:t>
            </a:r>
            <a:endParaRPr/>
          </a:p>
          <a:p>
            <a:pPr indent="0" lvl="0" marL="0" marR="0" rtl="0" algn="l">
              <a:spcBef>
                <a:spcPts val="0"/>
              </a:spcBef>
              <a:spcAft>
                <a:spcPts val="0"/>
              </a:spcAft>
              <a:buNone/>
            </a:pPr>
            <a:r>
              <a:rPr b="1" lang="en-GB" sz="2000">
                <a:solidFill>
                  <a:srgbClr val="0070C0"/>
                </a:solidFill>
                <a:latin typeface="Calibri"/>
                <a:ea typeface="Calibri"/>
                <a:cs typeface="Calibri"/>
                <a:sym typeface="Calibri"/>
              </a:rPr>
              <a:t>- Model Questions, Model Answers	</a:t>
            </a:r>
            <a:endParaRPr/>
          </a:p>
          <a:p>
            <a:pPr indent="0" lvl="0" marL="0" marR="0" rtl="0" algn="l">
              <a:spcBef>
                <a:spcPts val="0"/>
              </a:spcBef>
              <a:spcAft>
                <a:spcPts val="0"/>
              </a:spcAft>
              <a:buNone/>
            </a:pPr>
            <a:r>
              <a:rPr b="1" lang="en-GB" sz="2000">
                <a:solidFill>
                  <a:srgbClr val="0070C0"/>
                </a:solidFill>
                <a:latin typeface="Calibri"/>
                <a:ea typeface="Calibri"/>
                <a:cs typeface="Calibri"/>
                <a:sym typeface="Calibri"/>
              </a:rPr>
              <a:t>- Convince Me!			- Poetry		</a:t>
            </a:r>
            <a:endParaRPr/>
          </a:p>
          <a:p>
            <a:pPr indent="0" lvl="0" marL="0" marR="0" rtl="0" algn="l">
              <a:spcBef>
                <a:spcPts val="0"/>
              </a:spcBef>
              <a:spcAft>
                <a:spcPts val="0"/>
              </a:spcAft>
              <a:buNone/>
            </a:pPr>
            <a:r>
              <a:rPr b="1" lang="en-GB" sz="2000">
                <a:solidFill>
                  <a:srgbClr val="0070C0"/>
                </a:solidFill>
                <a:latin typeface="Calibri"/>
                <a:ea typeface="Calibri"/>
                <a:cs typeface="Calibri"/>
                <a:sym typeface="Calibri"/>
              </a:rPr>
              <a:t>- How would you…			- Hide the Lie	</a:t>
            </a:r>
            <a:endParaRPr/>
          </a:p>
          <a:p>
            <a:pPr indent="0" lvl="0" marL="0" marR="0" rtl="0" algn="l">
              <a:spcBef>
                <a:spcPts val="0"/>
              </a:spcBef>
              <a:spcAft>
                <a:spcPts val="0"/>
              </a:spcAft>
              <a:buNone/>
            </a:pPr>
            <a:r>
              <a:rPr b="1" lang="en-GB" sz="2000">
                <a:solidFill>
                  <a:srgbClr val="0070C0"/>
                </a:solidFill>
                <a:latin typeface="Calibri"/>
                <a:ea typeface="Calibri"/>
                <a:cs typeface="Calibri"/>
                <a:sym typeface="Calibri"/>
              </a:rPr>
              <a:t>- Mind Mapping			- Prediction	</a:t>
            </a:r>
            <a:endParaRPr/>
          </a:p>
          <a:p>
            <a:pPr indent="0" lvl="0" marL="0" marR="0" rtl="0" algn="l">
              <a:spcBef>
                <a:spcPts val="0"/>
              </a:spcBef>
              <a:spcAft>
                <a:spcPts val="0"/>
              </a:spcAft>
              <a:buNone/>
            </a:pPr>
            <a:r>
              <a:rPr b="1" lang="en-GB" sz="2000">
                <a:solidFill>
                  <a:srgbClr val="0070C0"/>
                </a:solidFill>
                <a:latin typeface="Calibri"/>
                <a:ea typeface="Calibri"/>
                <a:cs typeface="Calibri"/>
                <a:sym typeface="Calibri"/>
              </a:rPr>
              <a:t>- Connect the Dots			- Crossword Creator</a:t>
            </a:r>
            <a:endParaRPr/>
          </a:p>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000">
                <a:solidFill>
                  <a:schemeClr val="dk1"/>
                </a:solidFill>
                <a:latin typeface="Calibri"/>
                <a:ea typeface="Calibri"/>
                <a:cs typeface="Calibri"/>
                <a:sym typeface="Calibri"/>
              </a:rPr>
              <a:t>Each page contains an explanation of the activity, success criteria, an example or supporting material, and a super-extension.</a:t>
            </a:r>
            <a:endParaRPr/>
          </a:p>
          <a:p>
            <a:pPr indent="0" lvl="0" marL="0" marR="0" rtl="0" algn="l">
              <a:spcBef>
                <a:spcPts val="0"/>
              </a:spcBef>
              <a:spcAft>
                <a:spcPts val="0"/>
              </a:spcAft>
              <a:buNone/>
            </a:pPr>
            <a:r>
              <a:t/>
            </a:r>
            <a:endParaRPr b="1" sz="16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600">
              <a:solidFill>
                <a:schemeClr val="dk1"/>
              </a:solidFill>
              <a:latin typeface="Calibri"/>
              <a:ea typeface="Calibri"/>
              <a:cs typeface="Calibri"/>
              <a:sym typeface="Calibri"/>
            </a:endParaRPr>
          </a:p>
        </p:txBody>
      </p:sp>
      <p:grpSp>
        <p:nvGrpSpPr>
          <p:cNvPr id="102" name="Google Shape;102;p2"/>
          <p:cNvGrpSpPr/>
          <p:nvPr/>
        </p:nvGrpSpPr>
        <p:grpSpPr>
          <a:xfrm>
            <a:off x="5522102" y="3504826"/>
            <a:ext cx="1335898" cy="1398118"/>
            <a:chOff x="3131127" y="37970"/>
            <a:chExt cx="3673834" cy="3022773"/>
          </a:xfrm>
        </p:grpSpPr>
        <p:pic>
          <p:nvPicPr>
            <p:cNvPr id="103" name="Google Shape;103;p2"/>
            <p:cNvPicPr preferRelativeResize="0"/>
            <p:nvPr/>
          </p:nvPicPr>
          <p:blipFill rotWithShape="1">
            <a:blip r:embed="rId5">
              <a:alphaModFix/>
            </a:blip>
            <a:srcRect b="80774" l="3785" r="76598" t="5461"/>
            <a:stretch/>
          </p:blipFill>
          <p:spPr>
            <a:xfrm>
              <a:off x="4643651" y="2117985"/>
              <a:ext cx="1440873" cy="942758"/>
            </a:xfrm>
            <a:prstGeom prst="rect">
              <a:avLst/>
            </a:prstGeom>
            <a:noFill/>
            <a:ln>
              <a:noFill/>
            </a:ln>
          </p:spPr>
        </p:pic>
        <p:pic>
          <p:nvPicPr>
            <p:cNvPr id="104" name="Google Shape;104;p2"/>
            <p:cNvPicPr preferRelativeResize="0"/>
            <p:nvPr/>
          </p:nvPicPr>
          <p:blipFill rotWithShape="1">
            <a:blip r:embed="rId5">
              <a:alphaModFix/>
            </a:blip>
            <a:srcRect b="80577" l="28060" r="52322" t="5658"/>
            <a:stretch/>
          </p:blipFill>
          <p:spPr>
            <a:xfrm>
              <a:off x="3131127" y="1044863"/>
              <a:ext cx="1440873" cy="942758"/>
            </a:xfrm>
            <a:prstGeom prst="rect">
              <a:avLst/>
            </a:prstGeom>
            <a:noFill/>
            <a:ln>
              <a:noFill/>
            </a:ln>
          </p:spPr>
        </p:pic>
        <p:pic>
          <p:nvPicPr>
            <p:cNvPr id="105" name="Google Shape;105;p2"/>
            <p:cNvPicPr preferRelativeResize="0"/>
            <p:nvPr/>
          </p:nvPicPr>
          <p:blipFill rotWithShape="1">
            <a:blip r:embed="rId5">
              <a:alphaModFix/>
            </a:blip>
            <a:srcRect b="81088" l="51507" r="28875" t="5147"/>
            <a:stretch/>
          </p:blipFill>
          <p:spPr>
            <a:xfrm>
              <a:off x="3491880" y="542026"/>
              <a:ext cx="1440873" cy="942758"/>
            </a:xfrm>
            <a:prstGeom prst="rect">
              <a:avLst/>
            </a:prstGeom>
            <a:noFill/>
            <a:ln>
              <a:noFill/>
            </a:ln>
          </p:spPr>
        </p:pic>
        <p:pic>
          <p:nvPicPr>
            <p:cNvPr id="106" name="Google Shape;106;p2"/>
            <p:cNvPicPr preferRelativeResize="0"/>
            <p:nvPr/>
          </p:nvPicPr>
          <p:blipFill rotWithShape="1">
            <a:blip r:embed="rId5">
              <a:alphaModFix/>
            </a:blip>
            <a:srcRect b="57278" l="2540" r="77843" t="28956"/>
            <a:stretch/>
          </p:blipFill>
          <p:spPr>
            <a:xfrm>
              <a:off x="3923215" y="37970"/>
              <a:ext cx="1440873" cy="942758"/>
            </a:xfrm>
            <a:prstGeom prst="rect">
              <a:avLst/>
            </a:prstGeom>
            <a:noFill/>
            <a:ln>
              <a:noFill/>
            </a:ln>
          </p:spPr>
        </p:pic>
        <p:pic>
          <p:nvPicPr>
            <p:cNvPr id="107" name="Google Shape;107;p2"/>
            <p:cNvPicPr preferRelativeResize="0"/>
            <p:nvPr/>
          </p:nvPicPr>
          <p:blipFill rotWithShape="1">
            <a:blip r:embed="rId5">
              <a:alphaModFix/>
            </a:blip>
            <a:srcRect b="57605" l="28648" r="51735" t="28959"/>
            <a:stretch/>
          </p:blipFill>
          <p:spPr>
            <a:xfrm>
              <a:off x="3851920" y="1628800"/>
              <a:ext cx="1440873" cy="920266"/>
            </a:xfrm>
            <a:prstGeom prst="rect">
              <a:avLst/>
            </a:prstGeom>
            <a:noFill/>
            <a:ln>
              <a:noFill/>
            </a:ln>
          </p:spPr>
        </p:pic>
        <p:pic>
          <p:nvPicPr>
            <p:cNvPr id="108" name="Google Shape;108;p2"/>
            <p:cNvPicPr preferRelativeResize="0"/>
            <p:nvPr/>
          </p:nvPicPr>
          <p:blipFill rotWithShape="1">
            <a:blip r:embed="rId5">
              <a:alphaModFix/>
            </a:blip>
            <a:srcRect b="56678" l="52716" r="27666" t="29557"/>
            <a:stretch/>
          </p:blipFill>
          <p:spPr>
            <a:xfrm>
              <a:off x="5364088" y="1190039"/>
              <a:ext cx="1440873" cy="942758"/>
            </a:xfrm>
            <a:prstGeom prst="rect">
              <a:avLst/>
            </a:prstGeom>
            <a:noFill/>
            <a:ln>
              <a:noFill/>
            </a:ln>
          </p:spPr>
        </p:pic>
        <p:pic>
          <p:nvPicPr>
            <p:cNvPr id="109" name="Google Shape;109;p2"/>
            <p:cNvPicPr preferRelativeResize="0"/>
            <p:nvPr/>
          </p:nvPicPr>
          <p:blipFill rotWithShape="1">
            <a:blip r:embed="rId5">
              <a:alphaModFix/>
            </a:blip>
            <a:srcRect b="57501" l="77235" r="3148" t="28734"/>
            <a:stretch/>
          </p:blipFill>
          <p:spPr>
            <a:xfrm>
              <a:off x="4572356" y="646232"/>
              <a:ext cx="1440873" cy="942758"/>
            </a:xfrm>
            <a:prstGeom prst="rect">
              <a:avLst/>
            </a:prstGeom>
            <a:noFill/>
            <a:ln>
              <a:noFill/>
            </a:ln>
          </p:spPr>
        </p:pic>
        <p:pic>
          <p:nvPicPr>
            <p:cNvPr id="110" name="Google Shape;110;p2"/>
            <p:cNvPicPr preferRelativeResize="0"/>
            <p:nvPr/>
          </p:nvPicPr>
          <p:blipFill rotWithShape="1">
            <a:blip r:embed="rId5">
              <a:alphaModFix/>
            </a:blip>
            <a:srcRect b="34088" l="51156" r="29227" t="52147"/>
            <a:stretch/>
          </p:blipFill>
          <p:spPr>
            <a:xfrm>
              <a:off x="4139239" y="1118090"/>
              <a:ext cx="1440873" cy="942758"/>
            </a:xfrm>
            <a:prstGeom prst="rect">
              <a:avLst/>
            </a:prstGeom>
            <a:noFill/>
            <a:ln>
              <a:noFill/>
            </a:ln>
          </p:spPr>
        </p:pic>
        <p:pic>
          <p:nvPicPr>
            <p:cNvPr id="111" name="Google Shape;111;p2"/>
            <p:cNvPicPr preferRelativeResize="0"/>
            <p:nvPr/>
          </p:nvPicPr>
          <p:blipFill rotWithShape="1">
            <a:blip r:embed="rId5">
              <a:alphaModFix/>
            </a:blip>
            <a:srcRect b="34380" l="77858" r="2524" t="52510"/>
            <a:stretch/>
          </p:blipFill>
          <p:spPr>
            <a:xfrm>
              <a:off x="4995640" y="1683910"/>
              <a:ext cx="1440873" cy="897774"/>
            </a:xfrm>
            <a:prstGeom prst="rect">
              <a:avLst/>
            </a:prstGeom>
            <a:noFill/>
            <a:ln>
              <a:noFill/>
            </a:ln>
          </p:spPr>
        </p:pic>
      </p:grpSp>
      <p:pic>
        <p:nvPicPr>
          <p:cNvPr id="112" name="Google Shape;112;p2"/>
          <p:cNvPicPr preferRelativeResize="0"/>
          <p:nvPr/>
        </p:nvPicPr>
        <p:blipFill rotWithShape="1">
          <a:blip r:embed="rId6">
            <a:alphaModFix/>
          </a:blip>
          <a:srcRect b="21354" l="40044" r="41946" t="34896"/>
          <a:stretch/>
        </p:blipFill>
        <p:spPr>
          <a:xfrm>
            <a:off x="245840" y="204563"/>
            <a:ext cx="645464" cy="88160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3"/>
          <p:cNvSpPr txBox="1"/>
          <p:nvPr/>
        </p:nvSpPr>
        <p:spPr>
          <a:xfrm>
            <a:off x="260648" y="67434"/>
            <a:ext cx="6354832"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800">
                <a:solidFill>
                  <a:srgbClr val="0070C0"/>
                </a:solidFill>
                <a:latin typeface="Calibri"/>
                <a:ea typeface="Calibri"/>
                <a:cs typeface="Calibri"/>
                <a:sym typeface="Calibri"/>
              </a:rPr>
              <a:t>Use this to keep track of the challenges you complete</a:t>
            </a:r>
            <a:endParaRPr/>
          </a:p>
        </p:txBody>
      </p:sp>
      <p:grpSp>
        <p:nvGrpSpPr>
          <p:cNvPr id="118" name="Google Shape;118;p3"/>
          <p:cNvGrpSpPr/>
          <p:nvPr/>
        </p:nvGrpSpPr>
        <p:grpSpPr>
          <a:xfrm>
            <a:off x="260648" y="1083095"/>
            <a:ext cx="6840760" cy="7579761"/>
            <a:chOff x="260648" y="1083095"/>
            <a:chExt cx="6840760" cy="7579761"/>
          </a:xfrm>
        </p:grpSpPr>
        <p:sp>
          <p:nvSpPr>
            <p:cNvPr id="119" name="Google Shape;119;p3"/>
            <p:cNvSpPr txBox="1"/>
            <p:nvPr/>
          </p:nvSpPr>
          <p:spPr>
            <a:xfrm>
              <a:off x="260648" y="1083096"/>
              <a:ext cx="3312368" cy="65556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rgbClr val="00B050"/>
                  </a:solidFill>
                  <a:latin typeface="Calibri"/>
                  <a:ea typeface="Calibri"/>
                  <a:cs typeface="Calibri"/>
                  <a:sym typeface="Calibri"/>
                </a:rPr>
                <a:t>Symbols and Dingbats</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Concept Maps</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Evaluation</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Ranking</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Ethics</a:t>
              </a:r>
              <a:endParaRPr/>
            </a:p>
          </p:txBody>
        </p:sp>
        <p:pic>
          <p:nvPicPr>
            <p:cNvPr id="120" name="Google Shape;120;p3"/>
            <p:cNvPicPr preferRelativeResize="0"/>
            <p:nvPr/>
          </p:nvPicPr>
          <p:blipFill rotWithShape="1">
            <a:blip r:embed="rId3">
              <a:alphaModFix/>
            </a:blip>
            <a:srcRect b="42019" l="0" r="82999" t="38586"/>
            <a:stretch/>
          </p:blipFill>
          <p:spPr>
            <a:xfrm>
              <a:off x="3844543" y="6021382"/>
              <a:ext cx="982516" cy="934096"/>
            </a:xfrm>
            <a:prstGeom prst="rect">
              <a:avLst/>
            </a:prstGeom>
            <a:noFill/>
            <a:ln>
              <a:noFill/>
            </a:ln>
          </p:spPr>
        </p:pic>
        <p:pic>
          <p:nvPicPr>
            <p:cNvPr id="121" name="Google Shape;121;p3"/>
            <p:cNvPicPr preferRelativeResize="0"/>
            <p:nvPr/>
          </p:nvPicPr>
          <p:blipFill rotWithShape="1">
            <a:blip r:embed="rId4">
              <a:alphaModFix/>
            </a:blip>
            <a:srcRect b="80606" l="66014" r="16984" t="0"/>
            <a:stretch/>
          </p:blipFill>
          <p:spPr>
            <a:xfrm>
              <a:off x="349283" y="6082639"/>
              <a:ext cx="1050508" cy="998738"/>
            </a:xfrm>
            <a:prstGeom prst="rect">
              <a:avLst/>
            </a:prstGeom>
            <a:noFill/>
            <a:ln>
              <a:noFill/>
            </a:ln>
          </p:spPr>
        </p:pic>
        <p:pic>
          <p:nvPicPr>
            <p:cNvPr id="122" name="Google Shape;122;p3"/>
            <p:cNvPicPr preferRelativeResize="0"/>
            <p:nvPr/>
          </p:nvPicPr>
          <p:blipFill rotWithShape="1">
            <a:blip r:embed="rId5">
              <a:alphaModFix/>
            </a:blip>
            <a:srcRect b="80606" l="16667" r="66331" t="0"/>
            <a:stretch/>
          </p:blipFill>
          <p:spPr>
            <a:xfrm>
              <a:off x="396283" y="1608463"/>
              <a:ext cx="873238" cy="830204"/>
            </a:xfrm>
            <a:prstGeom prst="rect">
              <a:avLst/>
            </a:prstGeom>
            <a:noFill/>
            <a:ln>
              <a:noFill/>
            </a:ln>
          </p:spPr>
        </p:pic>
        <p:pic>
          <p:nvPicPr>
            <p:cNvPr id="123" name="Google Shape;123;p3"/>
            <p:cNvPicPr preferRelativeResize="0"/>
            <p:nvPr/>
          </p:nvPicPr>
          <p:blipFill rotWithShape="1">
            <a:blip r:embed="rId6">
              <a:alphaModFix/>
            </a:blip>
            <a:srcRect b="80606" l="32999" r="50000" t="0"/>
            <a:stretch/>
          </p:blipFill>
          <p:spPr>
            <a:xfrm>
              <a:off x="396283" y="3236762"/>
              <a:ext cx="877684" cy="834428"/>
            </a:xfrm>
            <a:prstGeom prst="rect">
              <a:avLst/>
            </a:prstGeom>
            <a:noFill/>
            <a:ln>
              <a:noFill/>
            </a:ln>
          </p:spPr>
        </p:pic>
        <p:pic>
          <p:nvPicPr>
            <p:cNvPr id="124" name="Google Shape;124;p3"/>
            <p:cNvPicPr preferRelativeResize="0"/>
            <p:nvPr/>
          </p:nvPicPr>
          <p:blipFill rotWithShape="1">
            <a:blip r:embed="rId5">
              <a:alphaModFix/>
            </a:blip>
            <a:srcRect b="80606" l="50565" r="32433" t="0"/>
            <a:stretch/>
          </p:blipFill>
          <p:spPr>
            <a:xfrm>
              <a:off x="467640" y="4592740"/>
              <a:ext cx="873238" cy="830204"/>
            </a:xfrm>
            <a:prstGeom prst="rect">
              <a:avLst/>
            </a:prstGeom>
            <a:noFill/>
            <a:ln>
              <a:noFill/>
            </a:ln>
          </p:spPr>
        </p:pic>
        <p:pic>
          <p:nvPicPr>
            <p:cNvPr id="125" name="Google Shape;125;p3"/>
            <p:cNvPicPr preferRelativeResize="0"/>
            <p:nvPr/>
          </p:nvPicPr>
          <p:blipFill rotWithShape="1">
            <a:blip r:embed="rId3">
              <a:alphaModFix/>
            </a:blip>
            <a:srcRect b="80483" l="82841" r="157" t="123"/>
            <a:stretch/>
          </p:blipFill>
          <p:spPr>
            <a:xfrm>
              <a:off x="383278" y="7728760"/>
              <a:ext cx="982518" cy="934096"/>
            </a:xfrm>
            <a:prstGeom prst="rect">
              <a:avLst/>
            </a:prstGeom>
            <a:noFill/>
            <a:ln>
              <a:noFill/>
            </a:ln>
          </p:spPr>
        </p:pic>
        <p:pic>
          <p:nvPicPr>
            <p:cNvPr id="126" name="Google Shape;126;p3"/>
            <p:cNvPicPr preferRelativeResize="0"/>
            <p:nvPr/>
          </p:nvPicPr>
          <p:blipFill rotWithShape="1">
            <a:blip r:embed="rId7">
              <a:alphaModFix/>
            </a:blip>
            <a:srcRect b="61128" l="16667" r="66331" t="19477"/>
            <a:stretch/>
          </p:blipFill>
          <p:spPr>
            <a:xfrm>
              <a:off x="3861048" y="1561439"/>
              <a:ext cx="922702" cy="877228"/>
            </a:xfrm>
            <a:prstGeom prst="rect">
              <a:avLst/>
            </a:prstGeom>
            <a:noFill/>
            <a:ln>
              <a:noFill/>
            </a:ln>
          </p:spPr>
        </p:pic>
        <p:pic>
          <p:nvPicPr>
            <p:cNvPr id="127" name="Google Shape;127;p3"/>
            <p:cNvPicPr preferRelativeResize="0"/>
            <p:nvPr/>
          </p:nvPicPr>
          <p:blipFill rotWithShape="1">
            <a:blip r:embed="rId7">
              <a:alphaModFix/>
            </a:blip>
            <a:srcRect b="61212" l="32999" r="50000" t="19394"/>
            <a:stretch/>
          </p:blipFill>
          <p:spPr>
            <a:xfrm>
              <a:off x="3874450" y="3193960"/>
              <a:ext cx="922702" cy="877230"/>
            </a:xfrm>
            <a:prstGeom prst="rect">
              <a:avLst/>
            </a:prstGeom>
            <a:noFill/>
            <a:ln>
              <a:noFill/>
            </a:ln>
          </p:spPr>
        </p:pic>
        <p:pic>
          <p:nvPicPr>
            <p:cNvPr id="128" name="Google Shape;128;p3"/>
            <p:cNvPicPr preferRelativeResize="0"/>
            <p:nvPr/>
          </p:nvPicPr>
          <p:blipFill rotWithShape="1">
            <a:blip r:embed="rId5">
              <a:alphaModFix/>
            </a:blip>
            <a:srcRect b="59494" l="66129" r="16869" t="21111"/>
            <a:stretch/>
          </p:blipFill>
          <p:spPr>
            <a:xfrm>
              <a:off x="3861048" y="4677900"/>
              <a:ext cx="873238" cy="830204"/>
            </a:xfrm>
            <a:prstGeom prst="rect">
              <a:avLst/>
            </a:prstGeom>
            <a:noFill/>
            <a:ln>
              <a:noFill/>
            </a:ln>
          </p:spPr>
        </p:pic>
        <p:sp>
          <p:nvSpPr>
            <p:cNvPr id="129" name="Google Shape;129;p3"/>
            <p:cNvSpPr/>
            <p:nvPr/>
          </p:nvSpPr>
          <p:spPr>
            <a:xfrm>
              <a:off x="1565100" y="1683794"/>
              <a:ext cx="826083" cy="830204"/>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0" name="Google Shape;130;p3"/>
            <p:cNvSpPr/>
            <p:nvPr/>
          </p:nvSpPr>
          <p:spPr>
            <a:xfrm>
              <a:off x="1565099" y="3247840"/>
              <a:ext cx="826083" cy="830204"/>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1" name="Google Shape;131;p3"/>
            <p:cNvSpPr/>
            <p:nvPr/>
          </p:nvSpPr>
          <p:spPr>
            <a:xfrm>
              <a:off x="1565098" y="4592740"/>
              <a:ext cx="826083" cy="830204"/>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2" name="Google Shape;132;p3"/>
            <p:cNvSpPr/>
            <p:nvPr/>
          </p:nvSpPr>
          <p:spPr>
            <a:xfrm>
              <a:off x="1565097" y="6172666"/>
              <a:ext cx="826083" cy="830204"/>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3" name="Google Shape;133;p3"/>
            <p:cNvSpPr/>
            <p:nvPr/>
          </p:nvSpPr>
          <p:spPr>
            <a:xfrm>
              <a:off x="1565100" y="7780706"/>
              <a:ext cx="826083" cy="830204"/>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4" name="Google Shape;134;p3"/>
            <p:cNvSpPr/>
            <p:nvPr/>
          </p:nvSpPr>
          <p:spPr>
            <a:xfrm>
              <a:off x="5051189" y="1614988"/>
              <a:ext cx="826083" cy="830204"/>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5" name="Google Shape;135;p3"/>
            <p:cNvSpPr/>
            <p:nvPr/>
          </p:nvSpPr>
          <p:spPr>
            <a:xfrm>
              <a:off x="5051189" y="3267697"/>
              <a:ext cx="826083" cy="830204"/>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6" name="Google Shape;136;p3"/>
            <p:cNvSpPr/>
            <p:nvPr/>
          </p:nvSpPr>
          <p:spPr>
            <a:xfrm>
              <a:off x="5051189" y="4627402"/>
              <a:ext cx="826083" cy="830204"/>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7" name="Google Shape;137;p3"/>
            <p:cNvSpPr/>
            <p:nvPr/>
          </p:nvSpPr>
          <p:spPr>
            <a:xfrm>
              <a:off x="5051189" y="6138635"/>
              <a:ext cx="826083" cy="830204"/>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38" name="Google Shape;138;p3"/>
            <p:cNvPicPr preferRelativeResize="0"/>
            <p:nvPr/>
          </p:nvPicPr>
          <p:blipFill rotWithShape="1">
            <a:blip r:embed="rId8">
              <a:alphaModFix/>
            </a:blip>
            <a:srcRect b="40303" l="32999" r="50000" t="40302"/>
            <a:stretch/>
          </p:blipFill>
          <p:spPr>
            <a:xfrm>
              <a:off x="3861048" y="7814379"/>
              <a:ext cx="873238" cy="830204"/>
            </a:xfrm>
            <a:prstGeom prst="rect">
              <a:avLst/>
            </a:prstGeom>
            <a:noFill/>
            <a:ln>
              <a:noFill/>
            </a:ln>
          </p:spPr>
        </p:pic>
        <p:sp>
          <p:nvSpPr>
            <p:cNvPr id="139" name="Google Shape;139;p3"/>
            <p:cNvSpPr txBox="1"/>
            <p:nvPr/>
          </p:nvSpPr>
          <p:spPr>
            <a:xfrm>
              <a:off x="3789040" y="1083095"/>
              <a:ext cx="3312368" cy="65556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rgbClr val="00B050"/>
                  </a:solidFill>
                  <a:latin typeface="Calibri"/>
                  <a:ea typeface="Calibri"/>
                  <a:cs typeface="Calibri"/>
                  <a:sym typeface="Calibri"/>
                </a:rPr>
                <a:t>Advertising</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Design Brief</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Teach It!</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Research: Key Players</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Research: In The News</a:t>
              </a:r>
              <a:endParaRPr/>
            </a:p>
          </p:txBody>
        </p:sp>
        <p:sp>
          <p:nvSpPr>
            <p:cNvPr id="140" name="Google Shape;140;p3"/>
            <p:cNvSpPr/>
            <p:nvPr/>
          </p:nvSpPr>
          <p:spPr>
            <a:xfrm>
              <a:off x="5051189" y="7774244"/>
              <a:ext cx="826083" cy="830204"/>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grpSp>
        <p:nvGrpSpPr>
          <p:cNvPr id="145" name="Google Shape;145;p4"/>
          <p:cNvGrpSpPr/>
          <p:nvPr/>
        </p:nvGrpSpPr>
        <p:grpSpPr>
          <a:xfrm>
            <a:off x="81819" y="1067429"/>
            <a:ext cx="8447123" cy="7411638"/>
            <a:chOff x="81819" y="1067429"/>
            <a:chExt cx="8447123" cy="7411638"/>
          </a:xfrm>
        </p:grpSpPr>
        <p:sp>
          <p:nvSpPr>
            <p:cNvPr id="146" name="Google Shape;146;p4"/>
            <p:cNvSpPr txBox="1"/>
            <p:nvPr/>
          </p:nvSpPr>
          <p:spPr>
            <a:xfrm>
              <a:off x="4064446" y="1067429"/>
              <a:ext cx="4464496" cy="65556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rgbClr val="00B050"/>
                  </a:solidFill>
                  <a:latin typeface="Calibri"/>
                  <a:ea typeface="Calibri"/>
                  <a:cs typeface="Calibri"/>
                  <a:sym typeface="Calibri"/>
                </a:rPr>
                <a:t>How would you…</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Hide the Lie</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Mind Mapping</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Prediction</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Connect the Dots</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Crossword Creator</a:t>
              </a:r>
              <a:endParaRPr/>
            </a:p>
          </p:txBody>
        </p:sp>
        <p:sp>
          <p:nvSpPr>
            <p:cNvPr id="147" name="Google Shape;147;p4"/>
            <p:cNvSpPr txBox="1"/>
            <p:nvPr/>
          </p:nvSpPr>
          <p:spPr>
            <a:xfrm>
              <a:off x="81819" y="1085217"/>
              <a:ext cx="4464496" cy="65556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rgbClr val="00B050"/>
                  </a:solidFill>
                  <a:latin typeface="Calibri"/>
                  <a:ea typeface="Calibri"/>
                  <a:cs typeface="Calibri"/>
                  <a:sym typeface="Calibri"/>
                </a:rPr>
                <a:t>What If…?</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Quiz Creation</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Model Questions, Model Answers</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Convince Me!</a:t>
              </a:r>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t/>
              </a:r>
              <a:endParaRPr b="1" sz="2000">
                <a:solidFill>
                  <a:srgbClr val="00B050"/>
                </a:solidFill>
                <a:latin typeface="Calibri"/>
                <a:ea typeface="Calibri"/>
                <a:cs typeface="Calibri"/>
                <a:sym typeface="Calibri"/>
              </a:endParaRPr>
            </a:p>
            <a:p>
              <a:pPr indent="0" lvl="0" marL="0" marR="0" rtl="0" algn="l">
                <a:spcBef>
                  <a:spcPts val="0"/>
                </a:spcBef>
                <a:spcAft>
                  <a:spcPts val="0"/>
                </a:spcAft>
                <a:buNone/>
              </a:pPr>
              <a:r>
                <a:rPr b="1" lang="en-GB" sz="2000">
                  <a:solidFill>
                    <a:srgbClr val="00B050"/>
                  </a:solidFill>
                  <a:latin typeface="Calibri"/>
                  <a:ea typeface="Calibri"/>
                  <a:cs typeface="Calibri"/>
                  <a:sym typeface="Calibri"/>
                </a:rPr>
                <a:t>Poetry</a:t>
              </a:r>
              <a:endParaRPr/>
            </a:p>
          </p:txBody>
        </p:sp>
        <p:pic>
          <p:nvPicPr>
            <p:cNvPr id="148" name="Google Shape;148;p4"/>
            <p:cNvPicPr preferRelativeResize="0"/>
            <p:nvPr/>
          </p:nvPicPr>
          <p:blipFill rotWithShape="1">
            <a:blip r:embed="rId3">
              <a:alphaModFix/>
            </a:blip>
            <a:srcRect b="40303" l="66246" r="16753" t="40302"/>
            <a:stretch/>
          </p:blipFill>
          <p:spPr>
            <a:xfrm>
              <a:off x="309479" y="3028953"/>
              <a:ext cx="947910" cy="901196"/>
            </a:xfrm>
            <a:prstGeom prst="rect">
              <a:avLst/>
            </a:prstGeom>
            <a:noFill/>
            <a:ln>
              <a:noFill/>
            </a:ln>
          </p:spPr>
        </p:pic>
        <p:pic>
          <p:nvPicPr>
            <p:cNvPr id="149" name="Google Shape;149;p4"/>
            <p:cNvPicPr preferRelativeResize="0"/>
            <p:nvPr/>
          </p:nvPicPr>
          <p:blipFill rotWithShape="1">
            <a:blip r:embed="rId4">
              <a:alphaModFix/>
            </a:blip>
            <a:srcRect b="1680" l="82814" r="185" t="78925"/>
            <a:stretch/>
          </p:blipFill>
          <p:spPr>
            <a:xfrm>
              <a:off x="4077072" y="7605528"/>
              <a:ext cx="918818" cy="873539"/>
            </a:xfrm>
            <a:prstGeom prst="rect">
              <a:avLst/>
            </a:prstGeom>
            <a:noFill/>
            <a:ln>
              <a:noFill/>
            </a:ln>
          </p:spPr>
        </p:pic>
        <p:pic>
          <p:nvPicPr>
            <p:cNvPr id="150" name="Google Shape;150;p4"/>
            <p:cNvPicPr preferRelativeResize="0"/>
            <p:nvPr/>
          </p:nvPicPr>
          <p:blipFill rotWithShape="1">
            <a:blip r:embed="rId5">
              <a:alphaModFix/>
            </a:blip>
            <a:srcRect b="165" l="66129" r="16869" t="80440"/>
            <a:stretch/>
          </p:blipFill>
          <p:spPr>
            <a:xfrm>
              <a:off x="4077360" y="6309034"/>
              <a:ext cx="937910" cy="891688"/>
            </a:xfrm>
            <a:prstGeom prst="rect">
              <a:avLst/>
            </a:prstGeom>
            <a:noFill/>
            <a:ln>
              <a:noFill/>
            </a:ln>
          </p:spPr>
        </p:pic>
        <p:pic>
          <p:nvPicPr>
            <p:cNvPr id="151" name="Google Shape;151;p4"/>
            <p:cNvPicPr preferRelativeResize="0"/>
            <p:nvPr/>
          </p:nvPicPr>
          <p:blipFill rotWithShape="1">
            <a:blip r:embed="rId6">
              <a:alphaModFix/>
            </a:blip>
            <a:srcRect b="21719" l="50000" r="32999" t="60876"/>
            <a:stretch/>
          </p:blipFill>
          <p:spPr>
            <a:xfrm>
              <a:off x="332656" y="7623070"/>
              <a:ext cx="917979" cy="783148"/>
            </a:xfrm>
            <a:prstGeom prst="rect">
              <a:avLst/>
            </a:prstGeom>
            <a:noFill/>
            <a:ln>
              <a:noFill/>
            </a:ln>
          </p:spPr>
        </p:pic>
        <p:pic>
          <p:nvPicPr>
            <p:cNvPr id="152" name="Google Shape;152;p4"/>
            <p:cNvPicPr preferRelativeResize="0"/>
            <p:nvPr/>
          </p:nvPicPr>
          <p:blipFill rotWithShape="1">
            <a:blip r:embed="rId7">
              <a:alphaModFix/>
            </a:blip>
            <a:srcRect b="20909" l="16500" r="66499" t="59696"/>
            <a:stretch/>
          </p:blipFill>
          <p:spPr>
            <a:xfrm>
              <a:off x="305207" y="6107220"/>
              <a:ext cx="944536" cy="897988"/>
            </a:xfrm>
            <a:prstGeom prst="rect">
              <a:avLst/>
            </a:prstGeom>
            <a:noFill/>
            <a:ln>
              <a:noFill/>
            </a:ln>
          </p:spPr>
        </p:pic>
        <p:pic>
          <p:nvPicPr>
            <p:cNvPr id="153" name="Google Shape;153;p4"/>
            <p:cNvPicPr preferRelativeResize="0"/>
            <p:nvPr/>
          </p:nvPicPr>
          <p:blipFill rotWithShape="1">
            <a:blip r:embed="rId8">
              <a:alphaModFix/>
            </a:blip>
            <a:srcRect b="40303" l="50000" r="32999" t="40302"/>
            <a:stretch/>
          </p:blipFill>
          <p:spPr>
            <a:xfrm>
              <a:off x="332656" y="1515862"/>
              <a:ext cx="901556" cy="857126"/>
            </a:xfrm>
            <a:prstGeom prst="rect">
              <a:avLst/>
            </a:prstGeom>
            <a:noFill/>
            <a:ln>
              <a:noFill/>
            </a:ln>
          </p:spPr>
        </p:pic>
        <p:pic>
          <p:nvPicPr>
            <p:cNvPr id="154" name="Google Shape;154;p4"/>
            <p:cNvPicPr preferRelativeResize="0"/>
            <p:nvPr/>
          </p:nvPicPr>
          <p:blipFill rotWithShape="1">
            <a:blip r:embed="rId9">
              <a:alphaModFix/>
            </a:blip>
            <a:srcRect b="40303" l="82731" r="267" t="40302"/>
            <a:stretch/>
          </p:blipFill>
          <p:spPr>
            <a:xfrm>
              <a:off x="346815" y="4669043"/>
              <a:ext cx="873238" cy="830204"/>
            </a:xfrm>
            <a:prstGeom prst="rect">
              <a:avLst/>
            </a:prstGeom>
            <a:noFill/>
            <a:ln>
              <a:noFill/>
            </a:ln>
          </p:spPr>
        </p:pic>
        <p:pic>
          <p:nvPicPr>
            <p:cNvPr id="155" name="Google Shape;155;p4"/>
            <p:cNvPicPr preferRelativeResize="0"/>
            <p:nvPr/>
          </p:nvPicPr>
          <p:blipFill rotWithShape="1">
            <a:blip r:embed="rId10">
              <a:alphaModFix/>
            </a:blip>
            <a:srcRect b="21075" l="65611" r="17387" t="59531"/>
            <a:stretch/>
          </p:blipFill>
          <p:spPr>
            <a:xfrm>
              <a:off x="4103611" y="1471656"/>
              <a:ext cx="885409" cy="796278"/>
            </a:xfrm>
            <a:prstGeom prst="rect">
              <a:avLst/>
            </a:prstGeom>
            <a:noFill/>
            <a:ln>
              <a:noFill/>
            </a:ln>
          </p:spPr>
        </p:pic>
        <p:pic>
          <p:nvPicPr>
            <p:cNvPr id="156" name="Google Shape;156;p4"/>
            <p:cNvPicPr preferRelativeResize="0"/>
            <p:nvPr/>
          </p:nvPicPr>
          <p:blipFill rotWithShape="1">
            <a:blip r:embed="rId11">
              <a:alphaModFix/>
            </a:blip>
            <a:srcRect b="0" l="518" r="82481" t="80606"/>
            <a:stretch/>
          </p:blipFill>
          <p:spPr>
            <a:xfrm>
              <a:off x="4156620" y="2702195"/>
              <a:ext cx="898492" cy="854212"/>
            </a:xfrm>
            <a:prstGeom prst="rect">
              <a:avLst/>
            </a:prstGeom>
            <a:noFill/>
            <a:ln>
              <a:noFill/>
            </a:ln>
          </p:spPr>
        </p:pic>
        <p:pic>
          <p:nvPicPr>
            <p:cNvPr id="157" name="Google Shape;157;p4"/>
            <p:cNvPicPr preferRelativeResize="0"/>
            <p:nvPr/>
          </p:nvPicPr>
          <p:blipFill rotWithShape="1">
            <a:blip r:embed="rId12">
              <a:alphaModFix/>
            </a:blip>
            <a:srcRect b="0" l="16330" r="66668" t="80606"/>
            <a:stretch/>
          </p:blipFill>
          <p:spPr>
            <a:xfrm>
              <a:off x="4170643" y="3927515"/>
              <a:ext cx="839941" cy="798547"/>
            </a:xfrm>
            <a:prstGeom prst="rect">
              <a:avLst/>
            </a:prstGeom>
            <a:noFill/>
            <a:ln>
              <a:noFill/>
            </a:ln>
          </p:spPr>
        </p:pic>
        <p:pic>
          <p:nvPicPr>
            <p:cNvPr id="158" name="Google Shape;158;p4"/>
            <p:cNvPicPr preferRelativeResize="0"/>
            <p:nvPr/>
          </p:nvPicPr>
          <p:blipFill rotWithShape="1">
            <a:blip r:embed="rId13">
              <a:alphaModFix/>
            </a:blip>
            <a:srcRect b="82" l="32999" r="50000" t="80523"/>
            <a:stretch/>
          </p:blipFill>
          <p:spPr>
            <a:xfrm>
              <a:off x="4134180" y="5072272"/>
              <a:ext cx="912868" cy="867880"/>
            </a:xfrm>
            <a:prstGeom prst="rect">
              <a:avLst/>
            </a:prstGeom>
            <a:noFill/>
            <a:ln>
              <a:noFill/>
            </a:ln>
          </p:spPr>
        </p:pic>
        <p:sp>
          <p:nvSpPr>
            <p:cNvPr id="159" name="Google Shape;159;p4"/>
            <p:cNvSpPr/>
            <p:nvPr/>
          </p:nvSpPr>
          <p:spPr>
            <a:xfrm>
              <a:off x="1412776" y="1594175"/>
              <a:ext cx="720080" cy="700499"/>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0" name="Google Shape;160;p4"/>
            <p:cNvSpPr/>
            <p:nvPr/>
          </p:nvSpPr>
          <p:spPr>
            <a:xfrm>
              <a:off x="1412776" y="3129301"/>
              <a:ext cx="720080" cy="700499"/>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1" name="Google Shape;161;p4"/>
            <p:cNvSpPr/>
            <p:nvPr/>
          </p:nvSpPr>
          <p:spPr>
            <a:xfrm>
              <a:off x="1412776" y="4744524"/>
              <a:ext cx="720080" cy="700499"/>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2" name="Google Shape;162;p4"/>
            <p:cNvSpPr/>
            <p:nvPr/>
          </p:nvSpPr>
          <p:spPr>
            <a:xfrm>
              <a:off x="1412776" y="6205964"/>
              <a:ext cx="720080" cy="700499"/>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3" name="Google Shape;163;p4"/>
            <p:cNvSpPr/>
            <p:nvPr/>
          </p:nvSpPr>
          <p:spPr>
            <a:xfrm>
              <a:off x="1412776" y="7664394"/>
              <a:ext cx="720080" cy="700499"/>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4" name="Google Shape;164;p4"/>
            <p:cNvSpPr/>
            <p:nvPr/>
          </p:nvSpPr>
          <p:spPr>
            <a:xfrm>
              <a:off x="5229200" y="1547664"/>
              <a:ext cx="720080" cy="700499"/>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5" name="Google Shape;165;p4"/>
            <p:cNvSpPr/>
            <p:nvPr/>
          </p:nvSpPr>
          <p:spPr>
            <a:xfrm>
              <a:off x="5229200" y="2779051"/>
              <a:ext cx="720080" cy="700499"/>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6" name="Google Shape;166;p4"/>
            <p:cNvSpPr/>
            <p:nvPr/>
          </p:nvSpPr>
          <p:spPr>
            <a:xfrm>
              <a:off x="5229200" y="3968544"/>
              <a:ext cx="720080" cy="700499"/>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7" name="Google Shape;167;p4"/>
            <p:cNvSpPr/>
            <p:nvPr/>
          </p:nvSpPr>
          <p:spPr>
            <a:xfrm>
              <a:off x="5229200" y="5094773"/>
              <a:ext cx="720080" cy="700499"/>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8" name="Google Shape;168;p4"/>
            <p:cNvSpPr/>
            <p:nvPr/>
          </p:nvSpPr>
          <p:spPr>
            <a:xfrm>
              <a:off x="5229200" y="6404628"/>
              <a:ext cx="720080" cy="700499"/>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9" name="Google Shape;169;p4"/>
            <p:cNvSpPr/>
            <p:nvPr/>
          </p:nvSpPr>
          <p:spPr>
            <a:xfrm>
              <a:off x="5229200" y="7759933"/>
              <a:ext cx="720080" cy="700499"/>
            </a:xfrm>
            <a:prstGeom prst="rect">
              <a:avLst/>
            </a:prstGeom>
            <a:noFill/>
            <a:ln cap="flat" cmpd="sng" w="127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70" name="Google Shape;170;p4"/>
          <p:cNvSpPr txBox="1"/>
          <p:nvPr/>
        </p:nvSpPr>
        <p:spPr>
          <a:xfrm>
            <a:off x="260648" y="67434"/>
            <a:ext cx="6354832"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000">
                <a:solidFill>
                  <a:srgbClr val="0070C0"/>
                </a:solidFill>
                <a:latin typeface="Calibri"/>
                <a:ea typeface="Calibri"/>
                <a:cs typeface="Calibri"/>
                <a:sym typeface="Calibri"/>
              </a:rPr>
              <a:t>Use this to keep track of the challenges you complete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pic>
        <p:nvPicPr>
          <p:cNvPr id="175" name="Google Shape;175;p5"/>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sp>
        <p:nvSpPr>
          <p:cNvPr id="176" name="Google Shape;176;p5"/>
          <p:cNvSpPr txBox="1"/>
          <p:nvPr/>
        </p:nvSpPr>
        <p:spPr>
          <a:xfrm>
            <a:off x="-1" y="179512"/>
            <a:ext cx="6879501"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Symbols and Dingbats</a:t>
            </a:r>
            <a:endParaRPr/>
          </a:p>
        </p:txBody>
      </p:sp>
      <p:pic>
        <p:nvPicPr>
          <p:cNvPr id="177" name="Google Shape;177;p5"/>
          <p:cNvPicPr preferRelativeResize="0"/>
          <p:nvPr/>
        </p:nvPicPr>
        <p:blipFill rotWithShape="1">
          <a:blip r:embed="rId4">
            <a:alphaModFix/>
          </a:blip>
          <a:srcRect b="80606" l="16668" r="67320" t="0"/>
          <a:stretch/>
        </p:blipFill>
        <p:spPr>
          <a:xfrm>
            <a:off x="5480521" y="7820454"/>
            <a:ext cx="1317639" cy="1330036"/>
          </a:xfrm>
          <a:prstGeom prst="rect">
            <a:avLst/>
          </a:prstGeom>
          <a:noFill/>
          <a:ln>
            <a:noFill/>
          </a:ln>
        </p:spPr>
      </p:pic>
      <p:sp>
        <p:nvSpPr>
          <p:cNvPr id="178" name="Google Shape;178;p5"/>
          <p:cNvSpPr txBox="1"/>
          <p:nvPr/>
        </p:nvSpPr>
        <p:spPr>
          <a:xfrm>
            <a:off x="188639" y="887398"/>
            <a:ext cx="5040561"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a:t>
            </a:r>
            <a:r>
              <a:rPr lang="en-GB" sz="1400">
                <a:solidFill>
                  <a:schemeClr val="dk1"/>
                </a:solidFill>
                <a:latin typeface="Calibri"/>
                <a:ea typeface="Calibri"/>
                <a:cs typeface="Calibri"/>
                <a:sym typeface="Calibri"/>
              </a:rPr>
              <a:t> </a:t>
            </a:r>
            <a:r>
              <a:rPr lang="en-GB" sz="1400">
                <a:solidFill>
                  <a:srgbClr val="0070C0"/>
                </a:solidFill>
                <a:latin typeface="Calibri"/>
                <a:ea typeface="Calibri"/>
                <a:cs typeface="Calibri"/>
                <a:sym typeface="Calibri"/>
              </a:rPr>
              <a:t>Turning something into a symbol is difficult because you have to show what the thing means without using words. A symbol is good when somebody can immediately tell what it means. Dingbats work in a similar way.</a:t>
            </a:r>
            <a:endParaRPr b="1" sz="1400">
              <a:solidFill>
                <a:srgbClr val="0070C0"/>
              </a:solidFill>
              <a:latin typeface="Calibri"/>
              <a:ea typeface="Calibri"/>
              <a:cs typeface="Calibri"/>
              <a:sym typeface="Calibri"/>
            </a:endParaRPr>
          </a:p>
        </p:txBody>
      </p:sp>
      <p:grpSp>
        <p:nvGrpSpPr>
          <p:cNvPr id="179" name="Google Shape;179;p5"/>
          <p:cNvGrpSpPr/>
          <p:nvPr/>
        </p:nvGrpSpPr>
        <p:grpSpPr>
          <a:xfrm>
            <a:off x="49658" y="2025237"/>
            <a:ext cx="1335898" cy="1398118"/>
            <a:chOff x="3131127" y="37970"/>
            <a:chExt cx="3673834" cy="3022773"/>
          </a:xfrm>
        </p:grpSpPr>
        <p:pic>
          <p:nvPicPr>
            <p:cNvPr id="180" name="Google Shape;180;p5"/>
            <p:cNvPicPr preferRelativeResize="0"/>
            <p:nvPr/>
          </p:nvPicPr>
          <p:blipFill rotWithShape="1">
            <a:blip r:embed="rId5">
              <a:alphaModFix/>
            </a:blip>
            <a:srcRect b="80774" l="3785" r="76598" t="5461"/>
            <a:stretch/>
          </p:blipFill>
          <p:spPr>
            <a:xfrm>
              <a:off x="4643651" y="2117985"/>
              <a:ext cx="1440873" cy="942758"/>
            </a:xfrm>
            <a:prstGeom prst="rect">
              <a:avLst/>
            </a:prstGeom>
            <a:noFill/>
            <a:ln>
              <a:noFill/>
            </a:ln>
          </p:spPr>
        </p:pic>
        <p:pic>
          <p:nvPicPr>
            <p:cNvPr id="181" name="Google Shape;181;p5"/>
            <p:cNvPicPr preferRelativeResize="0"/>
            <p:nvPr/>
          </p:nvPicPr>
          <p:blipFill rotWithShape="1">
            <a:blip r:embed="rId5">
              <a:alphaModFix/>
            </a:blip>
            <a:srcRect b="80577" l="28060" r="52322" t="5658"/>
            <a:stretch/>
          </p:blipFill>
          <p:spPr>
            <a:xfrm>
              <a:off x="3131127" y="1044863"/>
              <a:ext cx="1440873" cy="942758"/>
            </a:xfrm>
            <a:prstGeom prst="rect">
              <a:avLst/>
            </a:prstGeom>
            <a:noFill/>
            <a:ln>
              <a:noFill/>
            </a:ln>
          </p:spPr>
        </p:pic>
        <p:pic>
          <p:nvPicPr>
            <p:cNvPr id="182" name="Google Shape;182;p5"/>
            <p:cNvPicPr preferRelativeResize="0"/>
            <p:nvPr/>
          </p:nvPicPr>
          <p:blipFill rotWithShape="1">
            <a:blip r:embed="rId5">
              <a:alphaModFix/>
            </a:blip>
            <a:srcRect b="81088" l="51507" r="28875" t="5147"/>
            <a:stretch/>
          </p:blipFill>
          <p:spPr>
            <a:xfrm>
              <a:off x="3491880" y="542026"/>
              <a:ext cx="1440873" cy="942758"/>
            </a:xfrm>
            <a:prstGeom prst="rect">
              <a:avLst/>
            </a:prstGeom>
            <a:noFill/>
            <a:ln>
              <a:noFill/>
            </a:ln>
          </p:spPr>
        </p:pic>
        <p:pic>
          <p:nvPicPr>
            <p:cNvPr id="183" name="Google Shape;183;p5"/>
            <p:cNvPicPr preferRelativeResize="0"/>
            <p:nvPr/>
          </p:nvPicPr>
          <p:blipFill rotWithShape="1">
            <a:blip r:embed="rId5">
              <a:alphaModFix/>
            </a:blip>
            <a:srcRect b="57278" l="2540" r="77843" t="28956"/>
            <a:stretch/>
          </p:blipFill>
          <p:spPr>
            <a:xfrm>
              <a:off x="3923215" y="37970"/>
              <a:ext cx="1440873" cy="942758"/>
            </a:xfrm>
            <a:prstGeom prst="rect">
              <a:avLst/>
            </a:prstGeom>
            <a:noFill/>
            <a:ln>
              <a:noFill/>
            </a:ln>
          </p:spPr>
        </p:pic>
        <p:pic>
          <p:nvPicPr>
            <p:cNvPr id="184" name="Google Shape;184;p5"/>
            <p:cNvPicPr preferRelativeResize="0"/>
            <p:nvPr/>
          </p:nvPicPr>
          <p:blipFill rotWithShape="1">
            <a:blip r:embed="rId5">
              <a:alphaModFix/>
            </a:blip>
            <a:srcRect b="57605" l="28648" r="51735" t="28959"/>
            <a:stretch/>
          </p:blipFill>
          <p:spPr>
            <a:xfrm>
              <a:off x="3851920" y="1628800"/>
              <a:ext cx="1440873" cy="920266"/>
            </a:xfrm>
            <a:prstGeom prst="rect">
              <a:avLst/>
            </a:prstGeom>
            <a:noFill/>
            <a:ln>
              <a:noFill/>
            </a:ln>
          </p:spPr>
        </p:pic>
        <p:pic>
          <p:nvPicPr>
            <p:cNvPr id="185" name="Google Shape;185;p5"/>
            <p:cNvPicPr preferRelativeResize="0"/>
            <p:nvPr/>
          </p:nvPicPr>
          <p:blipFill rotWithShape="1">
            <a:blip r:embed="rId5">
              <a:alphaModFix/>
            </a:blip>
            <a:srcRect b="56678" l="52716" r="27666" t="29557"/>
            <a:stretch/>
          </p:blipFill>
          <p:spPr>
            <a:xfrm>
              <a:off x="5364088" y="1190039"/>
              <a:ext cx="1440873" cy="942758"/>
            </a:xfrm>
            <a:prstGeom prst="rect">
              <a:avLst/>
            </a:prstGeom>
            <a:noFill/>
            <a:ln>
              <a:noFill/>
            </a:ln>
          </p:spPr>
        </p:pic>
        <p:pic>
          <p:nvPicPr>
            <p:cNvPr id="186" name="Google Shape;186;p5"/>
            <p:cNvPicPr preferRelativeResize="0"/>
            <p:nvPr/>
          </p:nvPicPr>
          <p:blipFill rotWithShape="1">
            <a:blip r:embed="rId5">
              <a:alphaModFix/>
            </a:blip>
            <a:srcRect b="57501" l="77235" r="3148" t="28734"/>
            <a:stretch/>
          </p:blipFill>
          <p:spPr>
            <a:xfrm>
              <a:off x="4572356" y="646232"/>
              <a:ext cx="1440873" cy="942758"/>
            </a:xfrm>
            <a:prstGeom prst="rect">
              <a:avLst/>
            </a:prstGeom>
            <a:noFill/>
            <a:ln>
              <a:noFill/>
            </a:ln>
          </p:spPr>
        </p:pic>
        <p:pic>
          <p:nvPicPr>
            <p:cNvPr id="187" name="Google Shape;187;p5"/>
            <p:cNvPicPr preferRelativeResize="0"/>
            <p:nvPr/>
          </p:nvPicPr>
          <p:blipFill rotWithShape="1">
            <a:blip r:embed="rId5">
              <a:alphaModFix/>
            </a:blip>
            <a:srcRect b="34088" l="51156" r="29227" t="52147"/>
            <a:stretch/>
          </p:blipFill>
          <p:spPr>
            <a:xfrm>
              <a:off x="4139239" y="1118090"/>
              <a:ext cx="1440873" cy="942758"/>
            </a:xfrm>
            <a:prstGeom prst="rect">
              <a:avLst/>
            </a:prstGeom>
            <a:noFill/>
            <a:ln>
              <a:noFill/>
            </a:ln>
          </p:spPr>
        </p:pic>
        <p:pic>
          <p:nvPicPr>
            <p:cNvPr id="188" name="Google Shape;188;p5"/>
            <p:cNvPicPr preferRelativeResize="0"/>
            <p:nvPr/>
          </p:nvPicPr>
          <p:blipFill rotWithShape="1">
            <a:blip r:embed="rId5">
              <a:alphaModFix/>
            </a:blip>
            <a:srcRect b="34380" l="77858" r="2524" t="52510"/>
            <a:stretch/>
          </p:blipFill>
          <p:spPr>
            <a:xfrm>
              <a:off x="4995640" y="1683910"/>
              <a:ext cx="1440873" cy="897774"/>
            </a:xfrm>
            <a:prstGeom prst="rect">
              <a:avLst/>
            </a:prstGeom>
            <a:noFill/>
            <a:ln>
              <a:noFill/>
            </a:ln>
          </p:spPr>
        </p:pic>
      </p:grpSp>
      <p:sp>
        <p:nvSpPr>
          <p:cNvPr id="189" name="Google Shape;189;p5"/>
          <p:cNvSpPr txBox="1"/>
          <p:nvPr/>
        </p:nvSpPr>
        <p:spPr>
          <a:xfrm>
            <a:off x="1196752" y="2035458"/>
            <a:ext cx="5293843"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Choose six things you have learned in the past month. Divide these into two groups of three – group one and group two.</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For group one, your challenge is to create a symbol for each item. The symbols should all be different. For group two, your challenge is to create a dingbat for each item. You can see an example of this below.</a:t>
            </a:r>
            <a:endParaRPr/>
          </a:p>
        </p:txBody>
      </p:sp>
      <p:sp>
        <p:nvSpPr>
          <p:cNvPr descr="data:image/png;base64,iVBORw0KGgoAAAANSUhEUgAAAOYAAADbCAMAAABOUB36AAAAkFBMVEX///8A1AAA0QAAzwD1/fXv++/z/fOo66jV9dX4/vjk+OT8//zq+urg+OBj3WP2/faO5Y7c99y27raf6J8i1SJ94n3M9Mw92D1Y3FhL2kub6Ju+8L6I5IiW55av7K8Z1Rku1i5y4HKt7a1c3FzF8sVr32t44XhO2U5G2UbR9NEs1yyS55I32Ddu4G6B4oGK5Iq6rKOqAAAHqUlEQVR4nOWd52LiOhCFI1GSABtSIGVTIG1DQsr7v90F01xGZ4Qjeey53+8E5iBbHk3zwYFyXp7N9FbaiNh0ZtYYY8+k7YjLpVkxljYkKud2LXMkbUlM5huVxkibEpGTncqJtC3RaM92Ks2rtDWxGJgU9lDanEi824zMjrQ9cTjMqryTticOpxmV5kranjicZFUalZfs8Syr0h5JWxSD3ii7lPZc2qIYHOUuWPstbVEMznMqzYm0RTG4z6ucHkubFIFxXqVKv+Amr7L1Lm1SeIYfJr+WCjfZs0lBpcKYwWX+glW5yd4WVU70bbLzokqFm+w/QuWltFHBeSVUPkkbFZr8iSRR+ShtVWiGhQfJgjdpq0LTKy7lAm2bLPG4XFyyPWmzAkM8LhcqtSXAHkiVf6XNCsxfUqU2H49wChbMpM0KDOEULOlK2xWWZ1Kltrz0G7mUynJC3Stapa5o5YBy8BbcSBsWlAEt0oxU+XgDeotVtv3Qzro2Hy+fJNmqVJWrJY8kS1T5eE6VH5q2n0LCa3vJDqRNCwh58FrS0hTHO3Su5VzatIA4Varafp6cKjWlEdwqNUW43FesJu8HqDyVti0c7itWU4Dd+bxcLOZQ2rhgOH2fhco/0sYF4wWofJA2LhhOb13V4evMrVJR6NkVK0gWU03o2RX3SVSqKZR1xfASlWoyX21HPDZBz7GEjq2v+OhLWxeKa6CypcYvoHNe6xtTTXElnaVdq/wnbV0oLoBKM9VyYwJ3XVG4EjiyiuIFyMXTU/XcQSrNVNq8UHwilWpuzBOoUssT8xvemFqemCC+ZfS0nMJHiZobs4NE6glxjaBMLfML4CZrPqTNCwTRNpO+ZJUU/jDbj5K6QxTGW3AtbV8goI9nrJIz5itWqaRYxJ2pTVQqKZVFuZIFn9L2BQL7BVrKKJ6xSiVOHr4xzbO0fWH4g1VqyfAxN6aSSN4jVGm+pO0LA9meuEPJkDx8klaTlEb5PT3FasyzRMlRmjl9aTlKM6eve2n7wkA2Du9QEpaFqS89lYczrFJJ6Q+zy06l7QsDzmOqOWQyjoGSXZbxZZXERfr/D8dgjFUq6ftiQnlKfFlYXqnn+IVz7yZ8iUH3UuCXO8YqTfCEyXXL2tbVRcVJ/W98yb6E/r6f1c9q7XXwjwYwLnv4Au9dObkd3Vc2UJEJsoe3I/v5r9Wk15i09EX4b8zt63Zy0Q7/JXmmcDFjPDLvij/ma+xZxLAm2LRieHnvxFfaj8OoS1r1I3MJmb+w9jHewxSWsRsbp+/ddQXZz8M4RQ34ZBKtkJSe/pV8ZZQlnSOV8QZVwa666UPou7QtVcmF2wTMOGwU8QcuZsxyfSbAZm8C5lGZxYxa4wS6tNdLeh/q2oU+e+yRz4NrRqhpfQW5a/Bixo9yHb1xQu0swLV7D7+hildBvBMjtXNmjJ5+ee/gZ2ZFxc+3I1aomf/qJoWbXXX1+syemxgz/oU18OMrTL/37zyEPpZNbuA4V1AhHD3U7LsR+lVOKApaVt4V9TLxEVri0qUOfVumoWXw4A6CtdDx3pV0qP1CpPp5cOUhtDXfbyYRDOcJFew/8TL3zZqj3JBY/qubf/Ehad3EP7oL/TzB8kMcmdoIffM9p6HYiGgnX5t16BMTPWcwoc/6iSuEg8lbbYT6+PTo2ogU5vJnUHijHGnmM58OuAH/XoP6n8JbEGm43gJUzm4rEcIAfZfUguKjC3iaxMiZlKDv82hh7tA++s/KlDB4nM8MbtZH8x3r00tzhFsoNgZPnQcXUIM4qlIIw7HH8cy4T1NgA6rRYi758dNJ+wqnzVjMJTjFvNVJTmwEi1m7t/H1cF36dnmKNygKdwsI4fDycYkKLXc/cf0Wc8mpn87c6QxFZ2V0cIApzu41cnvttZ1lcOYjM1fZDBLFte3yHxTeD03anyqHdeeJ63A0cdFnk0q59bxw/1EFNUjl8XLldyvlDkLXfPaz14a7cfzcjl7tZzl5BU/WL2NxO3r1f1GvX9QvCb46DzdN6ADjyhVWQjruN2I1ZDKO2/wUn1Tt4+Y3qLJOuTxMH+2KE/fhpCktGEyL+2rJnFmwmh2nAR00kJz9AaRD0P50vEJENML5hL1ol9ZZe9cgw7CszoYNQBx6HViKi1lFQVdIuqV01i2ex9Mtc93WNWoAgC+6oKn3QdPBcG+ZzZx0xHT2FxezoU2oXv7tjqm0vWVhZqvlFrMeedsyeJ3LNjIbPFCOGdaQptGvGfKKmySL2YzztAvc4pZC2tBfMvbTWfPoLI9fnLoBAT0GUMq1RcEUxGMP97bG6SFveHdIx0wnZnCMmmlHTHqltvnpfcETApsV6kLASWTReqerB9QPqblmD+ApO8JUFTncpzJF1+wB8OKbe6Amcbw9s6XCN0hBb0NTabNCQ29DSmYEpqDKb5sauEQQTaC1aDgJTbEisf6FQCUolNFqeUdEjnw/kh63PUuuv0zJ+PIi2dtTQ3iEJPP01DI/mCBd2jdpTiXQ3qQaGhtRiliWXWWCohN1kW3mU0G0HbENgUkbEpl1xqHRWU0P1rNIGlNYWpakZ1njISzHshOlJW1EfJbOkOqn5ponW+VAMjlmWt5ti+m1NIXb3ch6ev8B9VBTui9hdlwAAAAASUVORK5CYII=" id="190" name="Google Shape;190;p5"/>
          <p:cNvSpPr/>
          <p:nvPr/>
        </p:nvSpPr>
        <p:spPr>
          <a:xfrm>
            <a:off x="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91" name="Google Shape;191;p5"/>
          <p:cNvSpPr txBox="1"/>
          <p:nvPr/>
        </p:nvSpPr>
        <p:spPr>
          <a:xfrm>
            <a:off x="161308" y="3835658"/>
            <a:ext cx="5293843"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Make sure the six things you choose are all different.</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Symbols should not contain any words – one or two letters are acceptable!</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Dingbats can contain words and images – see the example below.</a:t>
            </a:r>
            <a:endParaRPr/>
          </a:p>
        </p:txBody>
      </p:sp>
      <p:pic>
        <p:nvPicPr>
          <p:cNvPr id="192" name="Google Shape;192;p5"/>
          <p:cNvPicPr preferRelativeResize="0"/>
          <p:nvPr/>
        </p:nvPicPr>
        <p:blipFill rotWithShape="1">
          <a:blip r:embed="rId6">
            <a:alphaModFix/>
          </a:blip>
          <a:srcRect b="0" l="0" r="0" t="0"/>
          <a:stretch/>
        </p:blipFill>
        <p:spPr>
          <a:xfrm>
            <a:off x="5455151" y="3989546"/>
            <a:ext cx="1237672" cy="1178480"/>
          </a:xfrm>
          <a:prstGeom prst="rect">
            <a:avLst/>
          </a:prstGeom>
          <a:noFill/>
          <a:ln>
            <a:noFill/>
          </a:ln>
        </p:spPr>
      </p:pic>
      <p:pic>
        <p:nvPicPr>
          <p:cNvPr id="193" name="Google Shape;193;p5"/>
          <p:cNvPicPr preferRelativeResize="0"/>
          <p:nvPr/>
        </p:nvPicPr>
        <p:blipFill rotWithShape="1">
          <a:blip r:embed="rId7">
            <a:alphaModFix/>
          </a:blip>
          <a:srcRect b="21354" l="40044" r="41946" t="34896"/>
          <a:stretch/>
        </p:blipFill>
        <p:spPr>
          <a:xfrm>
            <a:off x="189907" y="5830349"/>
            <a:ext cx="645464" cy="881608"/>
          </a:xfrm>
          <a:prstGeom prst="rect">
            <a:avLst/>
          </a:prstGeom>
          <a:noFill/>
          <a:ln>
            <a:noFill/>
          </a:ln>
        </p:spPr>
      </p:pic>
      <p:sp>
        <p:nvSpPr>
          <p:cNvPr id="194" name="Google Shape;194;p5"/>
          <p:cNvSpPr txBox="1"/>
          <p:nvPr/>
        </p:nvSpPr>
        <p:spPr>
          <a:xfrm>
            <a:off x="146064" y="5522647"/>
            <a:ext cx="580321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Examples</a:t>
            </a:r>
            <a:endParaRPr/>
          </a:p>
        </p:txBody>
      </p:sp>
      <p:sp>
        <p:nvSpPr>
          <p:cNvPr id="195" name="Google Shape;195;p5"/>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Create a series of symbols or dingbats which communicate a message about the topic we are studying.</a:t>
            </a:r>
            <a:endParaRPr sz="1200">
              <a:solidFill>
                <a:srgbClr val="0070C0"/>
              </a:solidFill>
              <a:latin typeface="Calibri"/>
              <a:ea typeface="Calibri"/>
              <a:cs typeface="Calibri"/>
              <a:sym typeface="Calibri"/>
            </a:endParaRPr>
          </a:p>
        </p:txBody>
      </p:sp>
      <p:sp>
        <p:nvSpPr>
          <p:cNvPr id="196" name="Google Shape;196;p5"/>
          <p:cNvSpPr txBox="1"/>
          <p:nvPr/>
        </p:nvSpPr>
        <p:spPr>
          <a:xfrm>
            <a:off x="1196752" y="5670487"/>
            <a:ext cx="1728192" cy="1200329"/>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3600">
                <a:solidFill>
                  <a:schemeClr val="dk1"/>
                </a:solidFill>
                <a:latin typeface="Calibri"/>
                <a:ea typeface="Calibri"/>
                <a:cs typeface="Calibri"/>
                <a:sym typeface="Calibri"/>
              </a:rPr>
              <a:t>Head</a:t>
            </a:r>
            <a:endParaRPr/>
          </a:p>
          <a:p>
            <a:pPr indent="0" lvl="0" marL="0" marR="0" rtl="0" algn="ctr">
              <a:spcBef>
                <a:spcPts val="0"/>
              </a:spcBef>
              <a:spcAft>
                <a:spcPts val="0"/>
              </a:spcAft>
              <a:buNone/>
            </a:pPr>
            <a:r>
              <a:rPr lang="en-GB" sz="3600">
                <a:solidFill>
                  <a:schemeClr val="dk1"/>
                </a:solidFill>
                <a:latin typeface="Calibri"/>
                <a:ea typeface="Calibri"/>
                <a:cs typeface="Calibri"/>
                <a:sym typeface="Calibri"/>
              </a:rPr>
              <a:t>Heels</a:t>
            </a:r>
            <a:endParaRPr sz="1800">
              <a:solidFill>
                <a:schemeClr val="dk1"/>
              </a:solidFill>
              <a:latin typeface="Calibri"/>
              <a:ea typeface="Calibri"/>
              <a:cs typeface="Calibri"/>
              <a:sym typeface="Calibri"/>
            </a:endParaRPr>
          </a:p>
        </p:txBody>
      </p:sp>
      <p:cxnSp>
        <p:nvCxnSpPr>
          <p:cNvPr id="197" name="Google Shape;197;p5"/>
          <p:cNvCxnSpPr/>
          <p:nvPr/>
        </p:nvCxnSpPr>
        <p:spPr>
          <a:xfrm>
            <a:off x="1340768" y="6270652"/>
            <a:ext cx="1368152" cy="0"/>
          </a:xfrm>
          <a:prstGeom prst="straightConnector1">
            <a:avLst/>
          </a:prstGeom>
          <a:noFill/>
          <a:ln cap="flat" cmpd="sng" w="50800">
            <a:solidFill>
              <a:srgbClr val="4A7DBA"/>
            </a:solidFill>
            <a:prstDash val="solid"/>
            <a:round/>
            <a:headEnd len="sm" w="sm" type="none"/>
            <a:tailEnd len="sm" w="sm" type="none"/>
          </a:ln>
        </p:spPr>
      </p:cxnSp>
      <p:sp>
        <p:nvSpPr>
          <p:cNvPr id="198" name="Google Shape;198;p5"/>
          <p:cNvSpPr txBox="1"/>
          <p:nvPr/>
        </p:nvSpPr>
        <p:spPr>
          <a:xfrm>
            <a:off x="1228202" y="7020272"/>
            <a:ext cx="1696742" cy="73866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400">
                <a:solidFill>
                  <a:schemeClr val="dk1"/>
                </a:solidFill>
                <a:latin typeface="Calibri"/>
                <a:ea typeface="Calibri"/>
                <a:cs typeface="Calibri"/>
                <a:sym typeface="Calibri"/>
              </a:rPr>
              <a:t>This is an example of a dingbat. It means ‘head over heels’</a:t>
            </a:r>
            <a:endParaRPr/>
          </a:p>
        </p:txBody>
      </p:sp>
      <p:sp>
        <p:nvSpPr>
          <p:cNvPr id="199" name="Google Shape;199;p5"/>
          <p:cNvSpPr txBox="1"/>
          <p:nvPr/>
        </p:nvSpPr>
        <p:spPr>
          <a:xfrm>
            <a:off x="3439749" y="5676535"/>
            <a:ext cx="3050846" cy="1015663"/>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6000">
                <a:solidFill>
                  <a:schemeClr val="dk1"/>
                </a:solidFill>
                <a:latin typeface="Calibri"/>
                <a:ea typeface="Calibri"/>
                <a:cs typeface="Calibri"/>
                <a:sym typeface="Calibri"/>
              </a:rPr>
              <a:t>™#©≠%</a:t>
            </a:r>
            <a:endParaRPr sz="6000">
              <a:solidFill>
                <a:schemeClr val="dk1"/>
              </a:solidFill>
              <a:latin typeface="Calibri"/>
              <a:ea typeface="Calibri"/>
              <a:cs typeface="Calibri"/>
              <a:sym typeface="Calibri"/>
            </a:endParaRPr>
          </a:p>
        </p:txBody>
      </p:sp>
      <p:sp>
        <p:nvSpPr>
          <p:cNvPr id="200" name="Google Shape;200;p5"/>
          <p:cNvSpPr txBox="1"/>
          <p:nvPr/>
        </p:nvSpPr>
        <p:spPr>
          <a:xfrm>
            <a:off x="3573016" y="7020272"/>
            <a:ext cx="2784312"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400">
                <a:solidFill>
                  <a:schemeClr val="dk1"/>
                </a:solidFill>
                <a:latin typeface="Calibri"/>
                <a:ea typeface="Calibri"/>
                <a:cs typeface="Calibri"/>
                <a:sym typeface="Calibri"/>
              </a:rPr>
              <a:t>Here are a range of symbols. They mean trademark, hashtag, copyright, not equal to, and percentage.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pic>
        <p:nvPicPr>
          <p:cNvPr id="205" name="Google Shape;205;p6"/>
          <p:cNvPicPr preferRelativeResize="0"/>
          <p:nvPr/>
        </p:nvPicPr>
        <p:blipFill rotWithShape="1">
          <a:blip r:embed="rId3">
            <a:alphaModFix/>
          </a:blip>
          <a:srcRect b="0" l="0" r="0" t="0"/>
          <a:stretch/>
        </p:blipFill>
        <p:spPr>
          <a:xfrm>
            <a:off x="870874" y="5364088"/>
            <a:ext cx="5287636" cy="2640540"/>
          </a:xfrm>
          <a:prstGeom prst="rect">
            <a:avLst/>
          </a:prstGeom>
          <a:noFill/>
          <a:ln>
            <a:noFill/>
          </a:ln>
        </p:spPr>
      </p:pic>
      <p:pic>
        <p:nvPicPr>
          <p:cNvPr id="206" name="Google Shape;206;p6"/>
          <p:cNvPicPr preferRelativeResize="0"/>
          <p:nvPr/>
        </p:nvPicPr>
        <p:blipFill rotWithShape="1">
          <a:blip r:embed="rId4">
            <a:alphaModFix/>
          </a:blip>
          <a:srcRect b="0" l="0" r="0" t="0"/>
          <a:stretch/>
        </p:blipFill>
        <p:spPr>
          <a:xfrm>
            <a:off x="5085184" y="523290"/>
            <a:ext cx="1712976" cy="1371600"/>
          </a:xfrm>
          <a:prstGeom prst="rect">
            <a:avLst/>
          </a:prstGeom>
          <a:noFill/>
          <a:ln>
            <a:noFill/>
          </a:ln>
        </p:spPr>
      </p:pic>
      <p:sp>
        <p:nvSpPr>
          <p:cNvPr id="207" name="Google Shape;207;p6"/>
          <p:cNvSpPr txBox="1"/>
          <p:nvPr/>
        </p:nvSpPr>
        <p:spPr>
          <a:xfrm>
            <a:off x="260648" y="113888"/>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Concept</a:t>
            </a:r>
            <a:r>
              <a:rPr lang="en-GB" sz="1800">
                <a:solidFill>
                  <a:srgbClr val="00B050"/>
                </a:solidFill>
                <a:latin typeface="Calibri"/>
                <a:ea typeface="Calibri"/>
                <a:cs typeface="Calibri"/>
                <a:sym typeface="Calibri"/>
              </a:rPr>
              <a:t> </a:t>
            </a:r>
            <a:r>
              <a:rPr b="1" lang="en-GB" sz="4000">
                <a:solidFill>
                  <a:srgbClr val="00B050"/>
                </a:solidFill>
                <a:latin typeface="Calibri"/>
                <a:ea typeface="Calibri"/>
                <a:cs typeface="Calibri"/>
                <a:sym typeface="Calibri"/>
              </a:rPr>
              <a:t>Maps</a:t>
            </a:r>
            <a:endParaRPr/>
          </a:p>
        </p:txBody>
      </p:sp>
      <p:pic>
        <p:nvPicPr>
          <p:cNvPr id="208" name="Google Shape;208;p6"/>
          <p:cNvPicPr preferRelativeResize="0"/>
          <p:nvPr/>
        </p:nvPicPr>
        <p:blipFill rotWithShape="1">
          <a:blip r:embed="rId5">
            <a:alphaModFix/>
          </a:blip>
          <a:srcRect b="80606" l="32999" r="50000" t="0"/>
          <a:stretch/>
        </p:blipFill>
        <p:spPr>
          <a:xfrm>
            <a:off x="5459020" y="7813964"/>
            <a:ext cx="1398980" cy="1330036"/>
          </a:xfrm>
          <a:prstGeom prst="rect">
            <a:avLst/>
          </a:prstGeom>
          <a:noFill/>
          <a:ln>
            <a:noFill/>
          </a:ln>
        </p:spPr>
      </p:pic>
      <p:sp>
        <p:nvSpPr>
          <p:cNvPr id="209" name="Google Shape;209;p6"/>
          <p:cNvSpPr txBox="1"/>
          <p:nvPr/>
        </p:nvSpPr>
        <p:spPr>
          <a:xfrm>
            <a:off x="188639" y="859746"/>
            <a:ext cx="5270381"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 </a:t>
            </a:r>
            <a:r>
              <a:rPr lang="en-GB" sz="1400">
                <a:solidFill>
                  <a:srgbClr val="0070C0"/>
                </a:solidFill>
                <a:latin typeface="Calibri"/>
                <a:ea typeface="Calibri"/>
                <a:cs typeface="Calibri"/>
                <a:sym typeface="Calibri"/>
              </a:rPr>
              <a:t>Concepts are ideas, like good, beautiful and fair. Making a map showing how different concepts link means thinking carefully about the ideas we have studied. It also means thinking carefully about how they connect.</a:t>
            </a:r>
            <a:endParaRPr b="1" sz="1400">
              <a:solidFill>
                <a:srgbClr val="0070C0"/>
              </a:solidFill>
              <a:latin typeface="Calibri"/>
              <a:ea typeface="Calibri"/>
              <a:cs typeface="Calibri"/>
              <a:sym typeface="Calibri"/>
            </a:endParaRPr>
          </a:p>
        </p:txBody>
      </p:sp>
      <p:grpSp>
        <p:nvGrpSpPr>
          <p:cNvPr id="210" name="Google Shape;210;p6"/>
          <p:cNvGrpSpPr/>
          <p:nvPr/>
        </p:nvGrpSpPr>
        <p:grpSpPr>
          <a:xfrm>
            <a:off x="49658" y="2021754"/>
            <a:ext cx="1335898" cy="1398118"/>
            <a:chOff x="3131127" y="37970"/>
            <a:chExt cx="3673834" cy="3022773"/>
          </a:xfrm>
        </p:grpSpPr>
        <p:pic>
          <p:nvPicPr>
            <p:cNvPr id="211" name="Google Shape;211;p6"/>
            <p:cNvPicPr preferRelativeResize="0"/>
            <p:nvPr/>
          </p:nvPicPr>
          <p:blipFill rotWithShape="1">
            <a:blip r:embed="rId6">
              <a:alphaModFix/>
            </a:blip>
            <a:srcRect b="80774" l="3785" r="76598" t="5461"/>
            <a:stretch/>
          </p:blipFill>
          <p:spPr>
            <a:xfrm>
              <a:off x="4643651" y="2117985"/>
              <a:ext cx="1440873" cy="942758"/>
            </a:xfrm>
            <a:prstGeom prst="rect">
              <a:avLst/>
            </a:prstGeom>
            <a:noFill/>
            <a:ln>
              <a:noFill/>
            </a:ln>
          </p:spPr>
        </p:pic>
        <p:pic>
          <p:nvPicPr>
            <p:cNvPr id="212" name="Google Shape;212;p6"/>
            <p:cNvPicPr preferRelativeResize="0"/>
            <p:nvPr/>
          </p:nvPicPr>
          <p:blipFill rotWithShape="1">
            <a:blip r:embed="rId6">
              <a:alphaModFix/>
            </a:blip>
            <a:srcRect b="80577" l="28060" r="52322" t="5658"/>
            <a:stretch/>
          </p:blipFill>
          <p:spPr>
            <a:xfrm>
              <a:off x="3131127" y="1044863"/>
              <a:ext cx="1440873" cy="942758"/>
            </a:xfrm>
            <a:prstGeom prst="rect">
              <a:avLst/>
            </a:prstGeom>
            <a:noFill/>
            <a:ln>
              <a:noFill/>
            </a:ln>
          </p:spPr>
        </p:pic>
        <p:pic>
          <p:nvPicPr>
            <p:cNvPr id="213" name="Google Shape;213;p6"/>
            <p:cNvPicPr preferRelativeResize="0"/>
            <p:nvPr/>
          </p:nvPicPr>
          <p:blipFill rotWithShape="1">
            <a:blip r:embed="rId6">
              <a:alphaModFix/>
            </a:blip>
            <a:srcRect b="81088" l="51507" r="28875" t="5147"/>
            <a:stretch/>
          </p:blipFill>
          <p:spPr>
            <a:xfrm>
              <a:off x="3491880" y="542026"/>
              <a:ext cx="1440873" cy="942758"/>
            </a:xfrm>
            <a:prstGeom prst="rect">
              <a:avLst/>
            </a:prstGeom>
            <a:noFill/>
            <a:ln>
              <a:noFill/>
            </a:ln>
          </p:spPr>
        </p:pic>
        <p:pic>
          <p:nvPicPr>
            <p:cNvPr id="214" name="Google Shape;214;p6"/>
            <p:cNvPicPr preferRelativeResize="0"/>
            <p:nvPr/>
          </p:nvPicPr>
          <p:blipFill rotWithShape="1">
            <a:blip r:embed="rId6">
              <a:alphaModFix/>
            </a:blip>
            <a:srcRect b="57278" l="2540" r="77843" t="28956"/>
            <a:stretch/>
          </p:blipFill>
          <p:spPr>
            <a:xfrm>
              <a:off x="3923215" y="37970"/>
              <a:ext cx="1440873" cy="942758"/>
            </a:xfrm>
            <a:prstGeom prst="rect">
              <a:avLst/>
            </a:prstGeom>
            <a:noFill/>
            <a:ln>
              <a:noFill/>
            </a:ln>
          </p:spPr>
        </p:pic>
        <p:pic>
          <p:nvPicPr>
            <p:cNvPr id="215" name="Google Shape;215;p6"/>
            <p:cNvPicPr preferRelativeResize="0"/>
            <p:nvPr/>
          </p:nvPicPr>
          <p:blipFill rotWithShape="1">
            <a:blip r:embed="rId6">
              <a:alphaModFix/>
            </a:blip>
            <a:srcRect b="57605" l="28648" r="51735" t="28959"/>
            <a:stretch/>
          </p:blipFill>
          <p:spPr>
            <a:xfrm>
              <a:off x="3851920" y="1628800"/>
              <a:ext cx="1440873" cy="920266"/>
            </a:xfrm>
            <a:prstGeom prst="rect">
              <a:avLst/>
            </a:prstGeom>
            <a:noFill/>
            <a:ln>
              <a:noFill/>
            </a:ln>
          </p:spPr>
        </p:pic>
        <p:pic>
          <p:nvPicPr>
            <p:cNvPr id="216" name="Google Shape;216;p6"/>
            <p:cNvPicPr preferRelativeResize="0"/>
            <p:nvPr/>
          </p:nvPicPr>
          <p:blipFill rotWithShape="1">
            <a:blip r:embed="rId6">
              <a:alphaModFix/>
            </a:blip>
            <a:srcRect b="56678" l="52716" r="27666" t="29557"/>
            <a:stretch/>
          </p:blipFill>
          <p:spPr>
            <a:xfrm>
              <a:off x="5364088" y="1190039"/>
              <a:ext cx="1440873" cy="942758"/>
            </a:xfrm>
            <a:prstGeom prst="rect">
              <a:avLst/>
            </a:prstGeom>
            <a:noFill/>
            <a:ln>
              <a:noFill/>
            </a:ln>
          </p:spPr>
        </p:pic>
        <p:pic>
          <p:nvPicPr>
            <p:cNvPr id="217" name="Google Shape;217;p6"/>
            <p:cNvPicPr preferRelativeResize="0"/>
            <p:nvPr/>
          </p:nvPicPr>
          <p:blipFill rotWithShape="1">
            <a:blip r:embed="rId6">
              <a:alphaModFix/>
            </a:blip>
            <a:srcRect b="57501" l="77235" r="3148" t="28734"/>
            <a:stretch/>
          </p:blipFill>
          <p:spPr>
            <a:xfrm>
              <a:off x="4572356" y="646232"/>
              <a:ext cx="1440873" cy="942758"/>
            </a:xfrm>
            <a:prstGeom prst="rect">
              <a:avLst/>
            </a:prstGeom>
            <a:noFill/>
            <a:ln>
              <a:noFill/>
            </a:ln>
          </p:spPr>
        </p:pic>
        <p:pic>
          <p:nvPicPr>
            <p:cNvPr id="218" name="Google Shape;218;p6"/>
            <p:cNvPicPr preferRelativeResize="0"/>
            <p:nvPr/>
          </p:nvPicPr>
          <p:blipFill rotWithShape="1">
            <a:blip r:embed="rId6">
              <a:alphaModFix/>
            </a:blip>
            <a:srcRect b="34088" l="51156" r="29227" t="52147"/>
            <a:stretch/>
          </p:blipFill>
          <p:spPr>
            <a:xfrm>
              <a:off x="4139239" y="1118090"/>
              <a:ext cx="1440873" cy="942758"/>
            </a:xfrm>
            <a:prstGeom prst="rect">
              <a:avLst/>
            </a:prstGeom>
            <a:noFill/>
            <a:ln>
              <a:noFill/>
            </a:ln>
          </p:spPr>
        </p:pic>
        <p:pic>
          <p:nvPicPr>
            <p:cNvPr id="219" name="Google Shape;219;p6"/>
            <p:cNvPicPr preferRelativeResize="0"/>
            <p:nvPr/>
          </p:nvPicPr>
          <p:blipFill rotWithShape="1">
            <a:blip r:embed="rId6">
              <a:alphaModFix/>
            </a:blip>
            <a:srcRect b="34380" l="77858" r="2524" t="52510"/>
            <a:stretch/>
          </p:blipFill>
          <p:spPr>
            <a:xfrm>
              <a:off x="4995640" y="1683910"/>
              <a:ext cx="1440873" cy="897774"/>
            </a:xfrm>
            <a:prstGeom prst="rect">
              <a:avLst/>
            </a:prstGeom>
            <a:noFill/>
            <a:ln>
              <a:noFill/>
            </a:ln>
          </p:spPr>
        </p:pic>
      </p:grpSp>
      <p:sp>
        <p:nvSpPr>
          <p:cNvPr id="220" name="Google Shape;220;p6"/>
          <p:cNvSpPr txBox="1"/>
          <p:nvPr/>
        </p:nvSpPr>
        <p:spPr>
          <a:xfrm>
            <a:off x="1385556" y="1892603"/>
            <a:ext cx="5105039"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Choose an important idea you have studied recently. </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Create a map showing how this idea links to other ideas you have studied and know about.</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Add extra information to your map, such as facts, people, places and examples.</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Identify what you think are the most important links on your map and make a note of why they matter.</a:t>
            </a:r>
            <a:endParaRPr/>
          </a:p>
        </p:txBody>
      </p:sp>
      <p:sp>
        <p:nvSpPr>
          <p:cNvPr id="221" name="Google Shape;221;p6"/>
          <p:cNvSpPr txBox="1"/>
          <p:nvPr/>
        </p:nvSpPr>
        <p:spPr>
          <a:xfrm>
            <a:off x="161308" y="3684176"/>
            <a:ext cx="5293843"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just">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Your map should contain a variety of different links.</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You should include as much detail as possible on your map. Build it up bit by bit.</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Make sure you clearly explain your points for part (4).</a:t>
            </a:r>
            <a:endParaRPr/>
          </a:p>
        </p:txBody>
      </p:sp>
      <p:pic>
        <p:nvPicPr>
          <p:cNvPr id="222" name="Google Shape;222;p6"/>
          <p:cNvPicPr preferRelativeResize="0"/>
          <p:nvPr/>
        </p:nvPicPr>
        <p:blipFill rotWithShape="1">
          <a:blip r:embed="rId7">
            <a:alphaModFix/>
          </a:blip>
          <a:srcRect b="0" l="0" r="0" t="0"/>
          <a:stretch/>
        </p:blipFill>
        <p:spPr>
          <a:xfrm>
            <a:off x="5382738" y="3781297"/>
            <a:ext cx="1237672" cy="1178480"/>
          </a:xfrm>
          <a:prstGeom prst="rect">
            <a:avLst/>
          </a:prstGeom>
          <a:noFill/>
          <a:ln>
            <a:noFill/>
          </a:ln>
        </p:spPr>
      </p:pic>
      <p:pic>
        <p:nvPicPr>
          <p:cNvPr id="223" name="Google Shape;223;p6"/>
          <p:cNvPicPr preferRelativeResize="0"/>
          <p:nvPr/>
        </p:nvPicPr>
        <p:blipFill rotWithShape="1">
          <a:blip r:embed="rId8">
            <a:alphaModFix/>
          </a:blip>
          <a:srcRect b="21354" l="40044" r="41946" t="34896"/>
          <a:stretch/>
        </p:blipFill>
        <p:spPr>
          <a:xfrm>
            <a:off x="180837" y="5658867"/>
            <a:ext cx="645464" cy="881608"/>
          </a:xfrm>
          <a:prstGeom prst="rect">
            <a:avLst/>
          </a:prstGeom>
          <a:noFill/>
          <a:ln>
            <a:noFill/>
          </a:ln>
        </p:spPr>
      </p:pic>
      <p:sp>
        <p:nvSpPr>
          <p:cNvPr id="224" name="Google Shape;224;p6"/>
          <p:cNvSpPr txBox="1"/>
          <p:nvPr/>
        </p:nvSpPr>
        <p:spPr>
          <a:xfrm>
            <a:off x="82037" y="5339680"/>
            <a:ext cx="580321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Example</a:t>
            </a:r>
            <a:endParaRPr/>
          </a:p>
        </p:txBody>
      </p:sp>
      <p:sp>
        <p:nvSpPr>
          <p:cNvPr id="225" name="Google Shape;225;p6"/>
          <p:cNvSpPr txBox="1"/>
          <p:nvPr/>
        </p:nvSpPr>
        <p:spPr>
          <a:xfrm>
            <a:off x="180837" y="8082389"/>
            <a:ext cx="5408403"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Use four different colours to label your concept map. Each colour should mean something different. For example, red could mean ‘the most important concepts on the map.’</a:t>
            </a:r>
            <a:endParaRPr sz="1200">
              <a:solidFill>
                <a:srgbClr val="0070C0"/>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pic>
        <p:nvPicPr>
          <p:cNvPr id="230" name="Google Shape;230;p7"/>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sp>
        <p:nvSpPr>
          <p:cNvPr id="231" name="Google Shape;231;p7"/>
          <p:cNvSpPr txBox="1"/>
          <p:nvPr/>
        </p:nvSpPr>
        <p:spPr>
          <a:xfrm>
            <a:off x="260648" y="107504"/>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Evaluation</a:t>
            </a:r>
            <a:endParaRPr b="1" sz="1800">
              <a:solidFill>
                <a:srgbClr val="00B050"/>
              </a:solidFill>
              <a:latin typeface="Calibri"/>
              <a:ea typeface="Calibri"/>
              <a:cs typeface="Calibri"/>
              <a:sym typeface="Calibri"/>
            </a:endParaRPr>
          </a:p>
        </p:txBody>
      </p:sp>
      <p:pic>
        <p:nvPicPr>
          <p:cNvPr id="232" name="Google Shape;232;p7"/>
          <p:cNvPicPr preferRelativeResize="0"/>
          <p:nvPr/>
        </p:nvPicPr>
        <p:blipFill rotWithShape="1">
          <a:blip r:embed="rId4">
            <a:alphaModFix/>
          </a:blip>
          <a:srcRect b="80606" l="50565" r="32433" t="0"/>
          <a:stretch/>
        </p:blipFill>
        <p:spPr>
          <a:xfrm>
            <a:off x="5459020" y="7813964"/>
            <a:ext cx="1398980" cy="1330036"/>
          </a:xfrm>
          <a:prstGeom prst="rect">
            <a:avLst/>
          </a:prstGeom>
          <a:noFill/>
          <a:ln>
            <a:noFill/>
          </a:ln>
        </p:spPr>
      </p:pic>
      <p:sp>
        <p:nvSpPr>
          <p:cNvPr id="233" name="Google Shape;233;p7"/>
          <p:cNvSpPr txBox="1"/>
          <p:nvPr/>
        </p:nvSpPr>
        <p:spPr>
          <a:xfrm>
            <a:off x="188639" y="879429"/>
            <a:ext cx="5112600" cy="738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a:t>
            </a:r>
            <a:r>
              <a:rPr lang="en-GB" sz="1400">
                <a:solidFill>
                  <a:schemeClr val="dk1"/>
                </a:solidFill>
                <a:latin typeface="Calibri"/>
                <a:ea typeface="Calibri"/>
                <a:cs typeface="Calibri"/>
                <a:sym typeface="Calibri"/>
              </a:rPr>
              <a:t> </a:t>
            </a:r>
            <a:r>
              <a:rPr lang="en-GB" sz="1400">
                <a:solidFill>
                  <a:srgbClr val="0070C0"/>
                </a:solidFill>
                <a:latin typeface="Calibri"/>
                <a:ea typeface="Calibri"/>
                <a:cs typeface="Calibri"/>
                <a:sym typeface="Calibri"/>
              </a:rPr>
              <a:t>Evaluation means judging things. </a:t>
            </a:r>
            <a:r>
              <a:rPr lang="en-GB">
                <a:solidFill>
                  <a:srgbClr val="0070C0"/>
                </a:solidFill>
                <a:latin typeface="Calibri"/>
                <a:ea typeface="Calibri"/>
                <a:cs typeface="Calibri"/>
                <a:sym typeface="Calibri"/>
              </a:rPr>
              <a:t>What are its strengths and weaknesses? Is there other research that supports or disagrees? What about ethics or issues &amp; debates</a:t>
            </a:r>
            <a:endParaRPr b="1" sz="1400">
              <a:solidFill>
                <a:srgbClr val="0070C0"/>
              </a:solidFill>
              <a:latin typeface="Calibri"/>
              <a:ea typeface="Calibri"/>
              <a:cs typeface="Calibri"/>
              <a:sym typeface="Calibri"/>
            </a:endParaRPr>
          </a:p>
        </p:txBody>
      </p:sp>
      <p:grpSp>
        <p:nvGrpSpPr>
          <p:cNvPr id="234" name="Google Shape;234;p7"/>
          <p:cNvGrpSpPr/>
          <p:nvPr/>
        </p:nvGrpSpPr>
        <p:grpSpPr>
          <a:xfrm>
            <a:off x="49658" y="1877738"/>
            <a:ext cx="1335898" cy="1398118"/>
            <a:chOff x="3131127" y="37970"/>
            <a:chExt cx="3673834" cy="3022773"/>
          </a:xfrm>
        </p:grpSpPr>
        <p:pic>
          <p:nvPicPr>
            <p:cNvPr id="235" name="Google Shape;235;p7"/>
            <p:cNvPicPr preferRelativeResize="0"/>
            <p:nvPr/>
          </p:nvPicPr>
          <p:blipFill rotWithShape="1">
            <a:blip r:embed="rId5">
              <a:alphaModFix/>
            </a:blip>
            <a:srcRect b="80774" l="3785" r="76598" t="5461"/>
            <a:stretch/>
          </p:blipFill>
          <p:spPr>
            <a:xfrm>
              <a:off x="4643651" y="2117985"/>
              <a:ext cx="1440873" cy="942758"/>
            </a:xfrm>
            <a:prstGeom prst="rect">
              <a:avLst/>
            </a:prstGeom>
            <a:noFill/>
            <a:ln>
              <a:noFill/>
            </a:ln>
          </p:spPr>
        </p:pic>
        <p:pic>
          <p:nvPicPr>
            <p:cNvPr id="236" name="Google Shape;236;p7"/>
            <p:cNvPicPr preferRelativeResize="0"/>
            <p:nvPr/>
          </p:nvPicPr>
          <p:blipFill rotWithShape="1">
            <a:blip r:embed="rId5">
              <a:alphaModFix/>
            </a:blip>
            <a:srcRect b="80577" l="28060" r="52322" t="5658"/>
            <a:stretch/>
          </p:blipFill>
          <p:spPr>
            <a:xfrm>
              <a:off x="3131127" y="1044863"/>
              <a:ext cx="1440873" cy="942758"/>
            </a:xfrm>
            <a:prstGeom prst="rect">
              <a:avLst/>
            </a:prstGeom>
            <a:noFill/>
            <a:ln>
              <a:noFill/>
            </a:ln>
          </p:spPr>
        </p:pic>
        <p:pic>
          <p:nvPicPr>
            <p:cNvPr id="237" name="Google Shape;237;p7"/>
            <p:cNvPicPr preferRelativeResize="0"/>
            <p:nvPr/>
          </p:nvPicPr>
          <p:blipFill rotWithShape="1">
            <a:blip r:embed="rId5">
              <a:alphaModFix/>
            </a:blip>
            <a:srcRect b="81088" l="51507" r="28875" t="5147"/>
            <a:stretch/>
          </p:blipFill>
          <p:spPr>
            <a:xfrm>
              <a:off x="3491880" y="542026"/>
              <a:ext cx="1440873" cy="942758"/>
            </a:xfrm>
            <a:prstGeom prst="rect">
              <a:avLst/>
            </a:prstGeom>
            <a:noFill/>
            <a:ln>
              <a:noFill/>
            </a:ln>
          </p:spPr>
        </p:pic>
        <p:pic>
          <p:nvPicPr>
            <p:cNvPr id="238" name="Google Shape;238;p7"/>
            <p:cNvPicPr preferRelativeResize="0"/>
            <p:nvPr/>
          </p:nvPicPr>
          <p:blipFill rotWithShape="1">
            <a:blip r:embed="rId5">
              <a:alphaModFix/>
            </a:blip>
            <a:srcRect b="57278" l="2540" r="77843" t="28956"/>
            <a:stretch/>
          </p:blipFill>
          <p:spPr>
            <a:xfrm>
              <a:off x="3923215" y="37970"/>
              <a:ext cx="1440873" cy="942758"/>
            </a:xfrm>
            <a:prstGeom prst="rect">
              <a:avLst/>
            </a:prstGeom>
            <a:noFill/>
            <a:ln>
              <a:noFill/>
            </a:ln>
          </p:spPr>
        </p:pic>
        <p:pic>
          <p:nvPicPr>
            <p:cNvPr id="239" name="Google Shape;239;p7"/>
            <p:cNvPicPr preferRelativeResize="0"/>
            <p:nvPr/>
          </p:nvPicPr>
          <p:blipFill rotWithShape="1">
            <a:blip r:embed="rId5">
              <a:alphaModFix/>
            </a:blip>
            <a:srcRect b="57605" l="28648" r="51735" t="28959"/>
            <a:stretch/>
          </p:blipFill>
          <p:spPr>
            <a:xfrm>
              <a:off x="3851920" y="1628800"/>
              <a:ext cx="1440873" cy="920266"/>
            </a:xfrm>
            <a:prstGeom prst="rect">
              <a:avLst/>
            </a:prstGeom>
            <a:noFill/>
            <a:ln>
              <a:noFill/>
            </a:ln>
          </p:spPr>
        </p:pic>
        <p:pic>
          <p:nvPicPr>
            <p:cNvPr id="240" name="Google Shape;240;p7"/>
            <p:cNvPicPr preferRelativeResize="0"/>
            <p:nvPr/>
          </p:nvPicPr>
          <p:blipFill rotWithShape="1">
            <a:blip r:embed="rId5">
              <a:alphaModFix/>
            </a:blip>
            <a:srcRect b="56678" l="52716" r="27666" t="29557"/>
            <a:stretch/>
          </p:blipFill>
          <p:spPr>
            <a:xfrm>
              <a:off x="5364088" y="1190039"/>
              <a:ext cx="1440873" cy="942758"/>
            </a:xfrm>
            <a:prstGeom prst="rect">
              <a:avLst/>
            </a:prstGeom>
            <a:noFill/>
            <a:ln>
              <a:noFill/>
            </a:ln>
          </p:spPr>
        </p:pic>
        <p:pic>
          <p:nvPicPr>
            <p:cNvPr id="241" name="Google Shape;241;p7"/>
            <p:cNvPicPr preferRelativeResize="0"/>
            <p:nvPr/>
          </p:nvPicPr>
          <p:blipFill rotWithShape="1">
            <a:blip r:embed="rId5">
              <a:alphaModFix/>
            </a:blip>
            <a:srcRect b="57501" l="77235" r="3148" t="28734"/>
            <a:stretch/>
          </p:blipFill>
          <p:spPr>
            <a:xfrm>
              <a:off x="4572356" y="646232"/>
              <a:ext cx="1440873" cy="942758"/>
            </a:xfrm>
            <a:prstGeom prst="rect">
              <a:avLst/>
            </a:prstGeom>
            <a:noFill/>
            <a:ln>
              <a:noFill/>
            </a:ln>
          </p:spPr>
        </p:pic>
        <p:pic>
          <p:nvPicPr>
            <p:cNvPr id="242" name="Google Shape;242;p7"/>
            <p:cNvPicPr preferRelativeResize="0"/>
            <p:nvPr/>
          </p:nvPicPr>
          <p:blipFill rotWithShape="1">
            <a:blip r:embed="rId5">
              <a:alphaModFix/>
            </a:blip>
            <a:srcRect b="34088" l="51156" r="29227" t="52147"/>
            <a:stretch/>
          </p:blipFill>
          <p:spPr>
            <a:xfrm>
              <a:off x="4139239" y="1118090"/>
              <a:ext cx="1440873" cy="942758"/>
            </a:xfrm>
            <a:prstGeom prst="rect">
              <a:avLst/>
            </a:prstGeom>
            <a:noFill/>
            <a:ln>
              <a:noFill/>
            </a:ln>
          </p:spPr>
        </p:pic>
        <p:pic>
          <p:nvPicPr>
            <p:cNvPr id="243" name="Google Shape;243;p7"/>
            <p:cNvPicPr preferRelativeResize="0"/>
            <p:nvPr/>
          </p:nvPicPr>
          <p:blipFill rotWithShape="1">
            <a:blip r:embed="rId5">
              <a:alphaModFix/>
            </a:blip>
            <a:srcRect b="34380" l="77858" r="2524" t="52510"/>
            <a:stretch/>
          </p:blipFill>
          <p:spPr>
            <a:xfrm>
              <a:off x="4995640" y="1683910"/>
              <a:ext cx="1440873" cy="897774"/>
            </a:xfrm>
            <a:prstGeom prst="rect">
              <a:avLst/>
            </a:prstGeom>
            <a:noFill/>
            <a:ln>
              <a:noFill/>
            </a:ln>
          </p:spPr>
        </p:pic>
      </p:grpSp>
      <p:sp>
        <p:nvSpPr>
          <p:cNvPr id="244" name="Google Shape;244;p7"/>
          <p:cNvSpPr txBox="1"/>
          <p:nvPr/>
        </p:nvSpPr>
        <p:spPr>
          <a:xfrm>
            <a:off x="1385556" y="1887959"/>
            <a:ext cx="5182500" cy="2031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Choose </a:t>
            </a:r>
            <a:r>
              <a:rPr lang="en-GB">
                <a:solidFill>
                  <a:schemeClr val="dk1"/>
                </a:solidFill>
                <a:latin typeface="Calibri"/>
                <a:ea typeface="Calibri"/>
                <a:cs typeface="Calibri"/>
                <a:sym typeface="Calibri"/>
              </a:rPr>
              <a:t>a</a:t>
            </a:r>
            <a:r>
              <a:rPr lang="en-GB" sz="1400">
                <a:solidFill>
                  <a:schemeClr val="dk1"/>
                </a:solidFill>
                <a:latin typeface="Calibri"/>
                <a:ea typeface="Calibri"/>
                <a:cs typeface="Calibri"/>
                <a:sym typeface="Calibri"/>
              </a:rPr>
              <a:t> </a:t>
            </a:r>
            <a:r>
              <a:rPr lang="en-GB">
                <a:solidFill>
                  <a:schemeClr val="dk1"/>
                </a:solidFill>
                <a:latin typeface="Calibri"/>
                <a:ea typeface="Calibri"/>
                <a:cs typeface="Calibri"/>
                <a:sym typeface="Calibri"/>
              </a:rPr>
              <a:t>key study (these are studies named specifically on the specification)</a:t>
            </a:r>
            <a:r>
              <a:rPr lang="en-GB" sz="1400">
                <a:solidFill>
                  <a:schemeClr val="dk1"/>
                </a:solidFill>
                <a:latin typeface="Calibri"/>
                <a:ea typeface="Calibri"/>
                <a:cs typeface="Calibri"/>
                <a:sym typeface="Calibri"/>
              </a:rPr>
              <a:t>. Maybe even find t</a:t>
            </a:r>
            <a:r>
              <a:rPr lang="en-GB">
                <a:solidFill>
                  <a:schemeClr val="dk1"/>
                </a:solidFill>
                <a:latin typeface="Calibri"/>
                <a:ea typeface="Calibri"/>
                <a:cs typeface="Calibri"/>
                <a:sym typeface="Calibri"/>
              </a:rPr>
              <a:t>he original research paper?</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Make a</a:t>
            </a:r>
            <a:r>
              <a:rPr lang="en-GB">
                <a:solidFill>
                  <a:schemeClr val="dk1"/>
                </a:solidFill>
                <a:latin typeface="Calibri"/>
                <a:ea typeface="Calibri"/>
                <a:cs typeface="Calibri"/>
                <a:sym typeface="Calibri"/>
              </a:rPr>
              <a:t> list of positive and negative evaluations.</a:t>
            </a:r>
            <a:endParaRPr>
              <a:solidFill>
                <a:schemeClr val="dk1"/>
              </a:solidFill>
              <a:latin typeface="Calibri"/>
              <a:ea typeface="Calibri"/>
              <a:cs typeface="Calibri"/>
              <a:sym typeface="Calibri"/>
            </a:endParaRPr>
          </a:p>
          <a:p>
            <a:pPr indent="0" lvl="0" marL="0" marR="0" rtl="0" algn="just">
              <a:spcBef>
                <a:spcPts val="0"/>
              </a:spcBef>
              <a:spcAft>
                <a:spcPts val="0"/>
              </a:spcAft>
              <a:buNone/>
            </a:pPr>
            <a:r>
              <a:t/>
            </a:r>
            <a:endParaRPr>
              <a:solidFill>
                <a:schemeClr val="dk1"/>
              </a:solidFill>
              <a:latin typeface="Calibri"/>
              <a:ea typeface="Calibri"/>
              <a:cs typeface="Calibri"/>
              <a:sym typeface="Calibri"/>
            </a:endParaRPr>
          </a:p>
          <a:p>
            <a:pPr indent="0" lvl="0" marL="0" marR="0" rtl="0" algn="just">
              <a:spcBef>
                <a:spcPts val="0"/>
              </a:spcBef>
              <a:spcAft>
                <a:spcPts val="0"/>
              </a:spcAft>
              <a:buNone/>
            </a:pPr>
            <a:r>
              <a:rPr lang="en-GB">
                <a:solidFill>
                  <a:schemeClr val="dk1"/>
                </a:solidFill>
                <a:latin typeface="Calibri"/>
                <a:ea typeface="Calibri"/>
                <a:cs typeface="Calibri"/>
                <a:sym typeface="Calibri"/>
              </a:rPr>
              <a:t>Turn the three you are most confident about into paragraphs.</a:t>
            </a:r>
            <a:endParaRPr>
              <a:solidFill>
                <a:schemeClr val="dk1"/>
              </a:solidFill>
              <a:latin typeface="Calibri"/>
              <a:ea typeface="Calibri"/>
              <a:cs typeface="Calibri"/>
              <a:sym typeface="Calibri"/>
            </a:endParaRPr>
          </a:p>
          <a:p>
            <a:pPr indent="0" lvl="0" marL="0" marR="0" rtl="0" algn="just">
              <a:spcBef>
                <a:spcPts val="0"/>
              </a:spcBef>
              <a:spcAft>
                <a:spcPts val="0"/>
              </a:spcAft>
              <a:buNone/>
            </a:pPr>
            <a:r>
              <a:t/>
            </a:r>
            <a:endParaRPr>
              <a:solidFill>
                <a:schemeClr val="dk1"/>
              </a:solidFill>
              <a:latin typeface="Calibri"/>
              <a:ea typeface="Calibri"/>
              <a:cs typeface="Calibri"/>
              <a:sym typeface="Calibri"/>
            </a:endParaRPr>
          </a:p>
          <a:p>
            <a:pPr indent="0" lvl="0" marL="0" marR="0" rtl="0" algn="just">
              <a:spcBef>
                <a:spcPts val="0"/>
              </a:spcBef>
              <a:spcAft>
                <a:spcPts val="0"/>
              </a:spcAft>
              <a:buNone/>
            </a:pPr>
            <a:r>
              <a:rPr lang="en-GB">
                <a:solidFill>
                  <a:schemeClr val="dk1"/>
                </a:solidFill>
                <a:latin typeface="Calibri"/>
                <a:ea typeface="Calibri"/>
                <a:cs typeface="Calibri"/>
                <a:sym typeface="Calibri"/>
              </a:rPr>
              <a:t>Write enough detail for 10 exam marks</a:t>
            </a:r>
            <a:endParaRPr>
              <a:solidFill>
                <a:schemeClr val="dk1"/>
              </a:solidFill>
              <a:latin typeface="Calibri"/>
              <a:ea typeface="Calibri"/>
              <a:cs typeface="Calibri"/>
              <a:sym typeface="Calibri"/>
            </a:endParaRPr>
          </a:p>
        </p:txBody>
      </p:sp>
      <p:sp>
        <p:nvSpPr>
          <p:cNvPr id="245" name="Google Shape;245;p7"/>
          <p:cNvSpPr txBox="1"/>
          <p:nvPr/>
        </p:nvSpPr>
        <p:spPr>
          <a:xfrm>
            <a:off x="161308" y="4086216"/>
            <a:ext cx="5293800" cy="1385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Create a li</a:t>
            </a:r>
            <a:r>
              <a:rPr b="1" lang="en-GB">
                <a:solidFill>
                  <a:srgbClr val="7030A0"/>
                </a:solidFill>
                <a:latin typeface="Calibri"/>
                <a:ea typeface="Calibri"/>
                <a:cs typeface="Calibri"/>
                <a:sym typeface="Calibri"/>
              </a:rPr>
              <a:t>st of relevant evaluations</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Include </a:t>
            </a:r>
            <a:r>
              <a:rPr b="1" lang="en-GB">
                <a:solidFill>
                  <a:srgbClr val="7030A0"/>
                </a:solidFill>
                <a:latin typeface="Calibri"/>
                <a:ea typeface="Calibri"/>
                <a:cs typeface="Calibri"/>
                <a:sym typeface="Calibri"/>
              </a:rPr>
              <a:t>positive and negative evaluations</a:t>
            </a:r>
            <a:endParaRPr/>
          </a:p>
          <a:p>
            <a:pPr indent="-342900" lvl="0" marL="342900" marR="0" rtl="0" algn="just">
              <a:spcBef>
                <a:spcPts val="0"/>
              </a:spcBef>
              <a:spcAft>
                <a:spcPts val="0"/>
              </a:spcAft>
              <a:buClr>
                <a:srgbClr val="7030A0"/>
              </a:buClr>
              <a:buSzPts val="1400"/>
              <a:buFont typeface="Calibri"/>
              <a:buAutoNum type="arabicPeriod"/>
            </a:pPr>
            <a:r>
              <a:rPr b="1" lang="en-GB">
                <a:solidFill>
                  <a:srgbClr val="7030A0"/>
                </a:solidFill>
                <a:latin typeface="Calibri"/>
                <a:ea typeface="Calibri"/>
                <a:cs typeface="Calibri"/>
                <a:sym typeface="Calibri"/>
              </a:rPr>
              <a:t>Decide the best order of your </a:t>
            </a:r>
            <a:r>
              <a:rPr b="1" lang="en-GB">
                <a:solidFill>
                  <a:srgbClr val="7030A0"/>
                </a:solidFill>
                <a:latin typeface="Calibri"/>
                <a:ea typeface="Calibri"/>
                <a:cs typeface="Calibri"/>
                <a:sym typeface="Calibri"/>
              </a:rPr>
              <a:t>paragraphs</a:t>
            </a:r>
            <a:r>
              <a:rPr b="1" lang="en-GB">
                <a:solidFill>
                  <a:srgbClr val="7030A0"/>
                </a:solidFill>
                <a:latin typeface="Calibri"/>
                <a:ea typeface="Calibri"/>
                <a:cs typeface="Calibri"/>
                <a:sym typeface="Calibri"/>
              </a:rPr>
              <a:t> to make a logical flowing essay</a:t>
            </a:r>
            <a:endParaRPr/>
          </a:p>
        </p:txBody>
      </p:sp>
      <p:pic>
        <p:nvPicPr>
          <p:cNvPr id="246" name="Google Shape;246;p7"/>
          <p:cNvPicPr preferRelativeResize="0"/>
          <p:nvPr/>
        </p:nvPicPr>
        <p:blipFill rotWithShape="1">
          <a:blip r:embed="rId6">
            <a:alphaModFix/>
          </a:blip>
          <a:srcRect b="0" l="0" r="0" t="0"/>
          <a:stretch/>
        </p:blipFill>
        <p:spPr>
          <a:xfrm>
            <a:off x="5455151" y="4240104"/>
            <a:ext cx="1237672" cy="1178480"/>
          </a:xfrm>
          <a:prstGeom prst="rect">
            <a:avLst/>
          </a:prstGeom>
          <a:noFill/>
          <a:ln>
            <a:noFill/>
          </a:ln>
        </p:spPr>
      </p:pic>
      <p:sp>
        <p:nvSpPr>
          <p:cNvPr id="247" name="Google Shape;247;p7"/>
          <p:cNvSpPr txBox="1"/>
          <p:nvPr/>
        </p:nvSpPr>
        <p:spPr>
          <a:xfrm>
            <a:off x="180837" y="8038178"/>
            <a:ext cx="5408400" cy="738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Create a checklist someone could use to judge their</a:t>
            </a:r>
            <a:r>
              <a:rPr lang="en-GB">
                <a:solidFill>
                  <a:srgbClr val="0070C0"/>
                </a:solidFill>
                <a:latin typeface="Calibri"/>
                <a:ea typeface="Calibri"/>
                <a:cs typeface="Calibri"/>
                <a:sym typeface="Calibri"/>
              </a:rPr>
              <a:t> research</a:t>
            </a:r>
            <a:r>
              <a:rPr lang="en-GB" sz="1400">
                <a:solidFill>
                  <a:srgbClr val="0070C0"/>
                </a:solidFill>
                <a:latin typeface="Calibri"/>
                <a:ea typeface="Calibri"/>
                <a:cs typeface="Calibri"/>
                <a:sym typeface="Calibri"/>
              </a:rPr>
              <a:t> as they went along. Try this out on your own work – and improve it if you can.</a:t>
            </a:r>
            <a:endParaRPr sz="1200">
              <a:solidFill>
                <a:srgbClr val="0070C0"/>
              </a:solidFill>
              <a:latin typeface="Calibri"/>
              <a:ea typeface="Calibri"/>
              <a:cs typeface="Calibri"/>
              <a:sym typeface="Calibri"/>
            </a:endParaRPr>
          </a:p>
        </p:txBody>
      </p:sp>
      <p:pic>
        <p:nvPicPr>
          <p:cNvPr id="248" name="Google Shape;248;p7"/>
          <p:cNvPicPr preferRelativeResize="0"/>
          <p:nvPr/>
        </p:nvPicPr>
        <p:blipFill rotWithShape="1">
          <a:blip r:embed="rId7">
            <a:alphaModFix/>
          </a:blip>
          <a:srcRect b="21354" l="40044" r="41946" t="34896"/>
          <a:stretch/>
        </p:blipFill>
        <p:spPr>
          <a:xfrm>
            <a:off x="93501" y="5840759"/>
            <a:ext cx="645464" cy="881608"/>
          </a:xfrm>
          <a:prstGeom prst="rect">
            <a:avLst/>
          </a:prstGeom>
          <a:noFill/>
          <a:ln>
            <a:noFill/>
          </a:ln>
        </p:spPr>
      </p:pic>
      <p:sp>
        <p:nvSpPr>
          <p:cNvPr id="249" name="Google Shape;249;p7"/>
          <p:cNvSpPr txBox="1"/>
          <p:nvPr/>
        </p:nvSpPr>
        <p:spPr>
          <a:xfrm>
            <a:off x="771423" y="5922148"/>
            <a:ext cx="5803216"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Here are some of the things which make a piece of work good in Psychology:</a:t>
            </a:r>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lang="en-GB" sz="1400">
                <a:solidFill>
                  <a:schemeClr val="dk1"/>
                </a:solidFill>
                <a:latin typeface="Calibri"/>
                <a:ea typeface="Calibri"/>
                <a:cs typeface="Calibri"/>
                <a:sym typeface="Calibri"/>
              </a:rPr>
              <a:t>Correct application of key terminology – including spelling, sentence construction and usage.</a:t>
            </a:r>
            <a:endParaRPr/>
          </a:p>
          <a:p>
            <a:pPr indent="-285750" lvl="0" marL="285750" marR="0" rtl="0" algn="l">
              <a:spcBef>
                <a:spcPts val="0"/>
              </a:spcBef>
              <a:spcAft>
                <a:spcPts val="0"/>
              </a:spcAft>
              <a:buClr>
                <a:schemeClr val="dk1"/>
              </a:buClr>
              <a:buSzPts val="1400"/>
              <a:buFont typeface="Arial"/>
              <a:buChar char="•"/>
            </a:pPr>
            <a:r>
              <a:rPr lang="en-GB" sz="1400">
                <a:solidFill>
                  <a:schemeClr val="dk1"/>
                </a:solidFill>
                <a:latin typeface="Calibri"/>
                <a:ea typeface="Calibri"/>
                <a:cs typeface="Calibri"/>
                <a:sym typeface="Calibri"/>
              </a:rPr>
              <a:t>Detailed knowledge and understanding of psychological studies, theories and concepts.</a:t>
            </a:r>
            <a:endParaRPr/>
          </a:p>
          <a:p>
            <a:pPr indent="-285750" lvl="0" marL="285750" marR="0" rtl="0" algn="l">
              <a:spcBef>
                <a:spcPts val="0"/>
              </a:spcBef>
              <a:spcAft>
                <a:spcPts val="0"/>
              </a:spcAft>
              <a:buClr>
                <a:schemeClr val="dk1"/>
              </a:buClr>
              <a:buSzPts val="1400"/>
              <a:buFont typeface="Arial"/>
              <a:buChar char="•"/>
            </a:pPr>
            <a:r>
              <a:rPr lang="en-GB" sz="1400">
                <a:solidFill>
                  <a:schemeClr val="dk1"/>
                </a:solidFill>
                <a:latin typeface="Calibri"/>
                <a:ea typeface="Calibri"/>
                <a:cs typeface="Calibri"/>
                <a:sym typeface="Calibri"/>
              </a:rPr>
              <a:t>Carefully evaluating studies and theories so as to demonstrate the strengths and weaknesses of psychological ideas and research.</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pic>
        <p:nvPicPr>
          <p:cNvPr id="254" name="Google Shape;254;p8"/>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sp>
        <p:nvSpPr>
          <p:cNvPr id="255" name="Google Shape;255;p8"/>
          <p:cNvSpPr txBox="1"/>
          <p:nvPr/>
        </p:nvSpPr>
        <p:spPr>
          <a:xfrm>
            <a:off x="260648" y="107504"/>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Ranking</a:t>
            </a:r>
            <a:endParaRPr/>
          </a:p>
        </p:txBody>
      </p:sp>
      <p:pic>
        <p:nvPicPr>
          <p:cNvPr id="256" name="Google Shape;256;p8"/>
          <p:cNvPicPr preferRelativeResize="0"/>
          <p:nvPr/>
        </p:nvPicPr>
        <p:blipFill rotWithShape="1">
          <a:blip r:embed="rId4">
            <a:alphaModFix/>
          </a:blip>
          <a:srcRect b="80606" l="66014" r="18052" t="0"/>
          <a:stretch/>
        </p:blipFill>
        <p:spPr>
          <a:xfrm>
            <a:off x="5487012" y="7813964"/>
            <a:ext cx="1311148" cy="1330036"/>
          </a:xfrm>
          <a:prstGeom prst="rect">
            <a:avLst/>
          </a:prstGeom>
          <a:noFill/>
          <a:ln>
            <a:noFill/>
          </a:ln>
        </p:spPr>
      </p:pic>
      <p:sp>
        <p:nvSpPr>
          <p:cNvPr id="257" name="Google Shape;257;p8"/>
          <p:cNvSpPr txBox="1"/>
          <p:nvPr/>
        </p:nvSpPr>
        <p:spPr>
          <a:xfrm>
            <a:off x="188639" y="815390"/>
            <a:ext cx="5298373"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a:t>
            </a:r>
            <a:r>
              <a:rPr lang="en-GB" sz="1400">
                <a:solidFill>
                  <a:schemeClr val="dk1"/>
                </a:solidFill>
                <a:latin typeface="Calibri"/>
                <a:ea typeface="Calibri"/>
                <a:cs typeface="Calibri"/>
                <a:sym typeface="Calibri"/>
              </a:rPr>
              <a:t> </a:t>
            </a:r>
            <a:r>
              <a:rPr lang="en-GB" sz="1400">
                <a:solidFill>
                  <a:srgbClr val="0070C0"/>
                </a:solidFill>
                <a:latin typeface="Calibri"/>
                <a:ea typeface="Calibri"/>
                <a:cs typeface="Calibri"/>
                <a:sym typeface="Calibri"/>
              </a:rPr>
              <a:t>Ranking is a way of deciding how good, or important, or useful a set of things are. It is difficult because you have to weigh up lots of information and then give reasons to explain the decisions you have made.</a:t>
            </a:r>
            <a:endParaRPr b="1" sz="1400">
              <a:solidFill>
                <a:srgbClr val="0070C0"/>
              </a:solidFill>
              <a:latin typeface="Calibri"/>
              <a:ea typeface="Calibri"/>
              <a:cs typeface="Calibri"/>
              <a:sym typeface="Calibri"/>
            </a:endParaRPr>
          </a:p>
        </p:txBody>
      </p:sp>
      <p:grpSp>
        <p:nvGrpSpPr>
          <p:cNvPr id="258" name="Google Shape;258;p8"/>
          <p:cNvGrpSpPr/>
          <p:nvPr/>
        </p:nvGrpSpPr>
        <p:grpSpPr>
          <a:xfrm>
            <a:off x="49658" y="1805730"/>
            <a:ext cx="1335898" cy="1398118"/>
            <a:chOff x="3131127" y="37970"/>
            <a:chExt cx="3673834" cy="3022773"/>
          </a:xfrm>
        </p:grpSpPr>
        <p:pic>
          <p:nvPicPr>
            <p:cNvPr id="259" name="Google Shape;259;p8"/>
            <p:cNvPicPr preferRelativeResize="0"/>
            <p:nvPr/>
          </p:nvPicPr>
          <p:blipFill rotWithShape="1">
            <a:blip r:embed="rId5">
              <a:alphaModFix/>
            </a:blip>
            <a:srcRect b="80774" l="3785" r="76598" t="5461"/>
            <a:stretch/>
          </p:blipFill>
          <p:spPr>
            <a:xfrm>
              <a:off x="4643651" y="2117985"/>
              <a:ext cx="1440873" cy="942758"/>
            </a:xfrm>
            <a:prstGeom prst="rect">
              <a:avLst/>
            </a:prstGeom>
            <a:noFill/>
            <a:ln>
              <a:noFill/>
            </a:ln>
          </p:spPr>
        </p:pic>
        <p:pic>
          <p:nvPicPr>
            <p:cNvPr id="260" name="Google Shape;260;p8"/>
            <p:cNvPicPr preferRelativeResize="0"/>
            <p:nvPr/>
          </p:nvPicPr>
          <p:blipFill rotWithShape="1">
            <a:blip r:embed="rId5">
              <a:alphaModFix/>
            </a:blip>
            <a:srcRect b="80577" l="28060" r="52322" t="5658"/>
            <a:stretch/>
          </p:blipFill>
          <p:spPr>
            <a:xfrm>
              <a:off x="3131127" y="1044863"/>
              <a:ext cx="1440873" cy="942758"/>
            </a:xfrm>
            <a:prstGeom prst="rect">
              <a:avLst/>
            </a:prstGeom>
            <a:noFill/>
            <a:ln>
              <a:noFill/>
            </a:ln>
          </p:spPr>
        </p:pic>
        <p:pic>
          <p:nvPicPr>
            <p:cNvPr id="261" name="Google Shape;261;p8"/>
            <p:cNvPicPr preferRelativeResize="0"/>
            <p:nvPr/>
          </p:nvPicPr>
          <p:blipFill rotWithShape="1">
            <a:blip r:embed="rId5">
              <a:alphaModFix/>
            </a:blip>
            <a:srcRect b="81088" l="51507" r="28875" t="5147"/>
            <a:stretch/>
          </p:blipFill>
          <p:spPr>
            <a:xfrm>
              <a:off x="3491880" y="542026"/>
              <a:ext cx="1440873" cy="942758"/>
            </a:xfrm>
            <a:prstGeom prst="rect">
              <a:avLst/>
            </a:prstGeom>
            <a:noFill/>
            <a:ln>
              <a:noFill/>
            </a:ln>
          </p:spPr>
        </p:pic>
        <p:pic>
          <p:nvPicPr>
            <p:cNvPr id="262" name="Google Shape;262;p8"/>
            <p:cNvPicPr preferRelativeResize="0"/>
            <p:nvPr/>
          </p:nvPicPr>
          <p:blipFill rotWithShape="1">
            <a:blip r:embed="rId5">
              <a:alphaModFix/>
            </a:blip>
            <a:srcRect b="57278" l="2540" r="77843" t="28956"/>
            <a:stretch/>
          </p:blipFill>
          <p:spPr>
            <a:xfrm>
              <a:off x="3923215" y="37970"/>
              <a:ext cx="1440873" cy="942758"/>
            </a:xfrm>
            <a:prstGeom prst="rect">
              <a:avLst/>
            </a:prstGeom>
            <a:noFill/>
            <a:ln>
              <a:noFill/>
            </a:ln>
          </p:spPr>
        </p:pic>
        <p:pic>
          <p:nvPicPr>
            <p:cNvPr id="263" name="Google Shape;263;p8"/>
            <p:cNvPicPr preferRelativeResize="0"/>
            <p:nvPr/>
          </p:nvPicPr>
          <p:blipFill rotWithShape="1">
            <a:blip r:embed="rId5">
              <a:alphaModFix/>
            </a:blip>
            <a:srcRect b="57605" l="28648" r="51735" t="28959"/>
            <a:stretch/>
          </p:blipFill>
          <p:spPr>
            <a:xfrm>
              <a:off x="3851920" y="1628800"/>
              <a:ext cx="1440873" cy="920266"/>
            </a:xfrm>
            <a:prstGeom prst="rect">
              <a:avLst/>
            </a:prstGeom>
            <a:noFill/>
            <a:ln>
              <a:noFill/>
            </a:ln>
          </p:spPr>
        </p:pic>
        <p:pic>
          <p:nvPicPr>
            <p:cNvPr id="264" name="Google Shape;264;p8"/>
            <p:cNvPicPr preferRelativeResize="0"/>
            <p:nvPr/>
          </p:nvPicPr>
          <p:blipFill rotWithShape="1">
            <a:blip r:embed="rId5">
              <a:alphaModFix/>
            </a:blip>
            <a:srcRect b="56678" l="52716" r="27666" t="29557"/>
            <a:stretch/>
          </p:blipFill>
          <p:spPr>
            <a:xfrm>
              <a:off x="5364088" y="1190039"/>
              <a:ext cx="1440873" cy="942758"/>
            </a:xfrm>
            <a:prstGeom prst="rect">
              <a:avLst/>
            </a:prstGeom>
            <a:noFill/>
            <a:ln>
              <a:noFill/>
            </a:ln>
          </p:spPr>
        </p:pic>
        <p:pic>
          <p:nvPicPr>
            <p:cNvPr id="265" name="Google Shape;265;p8"/>
            <p:cNvPicPr preferRelativeResize="0"/>
            <p:nvPr/>
          </p:nvPicPr>
          <p:blipFill rotWithShape="1">
            <a:blip r:embed="rId5">
              <a:alphaModFix/>
            </a:blip>
            <a:srcRect b="57501" l="77235" r="3148" t="28734"/>
            <a:stretch/>
          </p:blipFill>
          <p:spPr>
            <a:xfrm>
              <a:off x="4572356" y="646232"/>
              <a:ext cx="1440873" cy="942758"/>
            </a:xfrm>
            <a:prstGeom prst="rect">
              <a:avLst/>
            </a:prstGeom>
            <a:noFill/>
            <a:ln>
              <a:noFill/>
            </a:ln>
          </p:spPr>
        </p:pic>
        <p:pic>
          <p:nvPicPr>
            <p:cNvPr id="266" name="Google Shape;266;p8"/>
            <p:cNvPicPr preferRelativeResize="0"/>
            <p:nvPr/>
          </p:nvPicPr>
          <p:blipFill rotWithShape="1">
            <a:blip r:embed="rId5">
              <a:alphaModFix/>
            </a:blip>
            <a:srcRect b="34088" l="51156" r="29227" t="52147"/>
            <a:stretch/>
          </p:blipFill>
          <p:spPr>
            <a:xfrm>
              <a:off x="4139239" y="1118090"/>
              <a:ext cx="1440873" cy="942758"/>
            </a:xfrm>
            <a:prstGeom prst="rect">
              <a:avLst/>
            </a:prstGeom>
            <a:noFill/>
            <a:ln>
              <a:noFill/>
            </a:ln>
          </p:spPr>
        </p:pic>
        <p:pic>
          <p:nvPicPr>
            <p:cNvPr id="267" name="Google Shape;267;p8"/>
            <p:cNvPicPr preferRelativeResize="0"/>
            <p:nvPr/>
          </p:nvPicPr>
          <p:blipFill rotWithShape="1">
            <a:blip r:embed="rId5">
              <a:alphaModFix/>
            </a:blip>
            <a:srcRect b="34380" l="77858" r="2524" t="52510"/>
            <a:stretch/>
          </p:blipFill>
          <p:spPr>
            <a:xfrm>
              <a:off x="4995640" y="1683910"/>
              <a:ext cx="1440873" cy="897774"/>
            </a:xfrm>
            <a:prstGeom prst="rect">
              <a:avLst/>
            </a:prstGeom>
            <a:noFill/>
            <a:ln>
              <a:noFill/>
            </a:ln>
          </p:spPr>
        </p:pic>
      </p:grpSp>
      <p:sp>
        <p:nvSpPr>
          <p:cNvPr id="268" name="Google Shape;268;p8"/>
          <p:cNvSpPr txBox="1"/>
          <p:nvPr/>
        </p:nvSpPr>
        <p:spPr>
          <a:xfrm>
            <a:off x="1303509" y="1887959"/>
            <a:ext cx="5293843" cy="20313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Make a list of all the things we have studied so far this year.</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Decide on three ways you could rank these. For example, from most to least important (for more ideas, see below). </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Create three sets of rankings, based on your choices.</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Compare the lists. What patterns can you see? What would make the rankings change?</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Overall, what comes out on top? Write a short summary persuading me that your decisions are right.</a:t>
            </a:r>
            <a:endParaRPr/>
          </a:p>
        </p:txBody>
      </p:sp>
      <p:sp>
        <p:nvSpPr>
          <p:cNvPr id="269" name="Google Shape;269;p8"/>
          <p:cNvSpPr txBox="1"/>
          <p:nvPr/>
        </p:nvSpPr>
        <p:spPr>
          <a:xfrm>
            <a:off x="161308" y="3887704"/>
            <a:ext cx="5293843"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Choose three different ways to rank the things in your list. </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Examine your lists carefully. Be sure to compare a number of different topics.</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Use persuasive language and examples in your conclusion (5).</a:t>
            </a:r>
            <a:endParaRPr/>
          </a:p>
        </p:txBody>
      </p:sp>
      <p:pic>
        <p:nvPicPr>
          <p:cNvPr id="270" name="Google Shape;270;p8"/>
          <p:cNvPicPr preferRelativeResize="0"/>
          <p:nvPr/>
        </p:nvPicPr>
        <p:blipFill rotWithShape="1">
          <a:blip r:embed="rId6">
            <a:alphaModFix/>
          </a:blip>
          <a:srcRect b="0" l="0" r="0" t="0"/>
          <a:stretch/>
        </p:blipFill>
        <p:spPr>
          <a:xfrm>
            <a:off x="5455151" y="4041592"/>
            <a:ext cx="1237672" cy="1178480"/>
          </a:xfrm>
          <a:prstGeom prst="rect">
            <a:avLst/>
          </a:prstGeom>
          <a:noFill/>
          <a:ln>
            <a:noFill/>
          </a:ln>
        </p:spPr>
      </p:pic>
      <p:sp>
        <p:nvSpPr>
          <p:cNvPr id="271" name="Google Shape;271;p8"/>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Turn your lists upside down and write a short speech persuading yourself that this is how the actual rankings should look!</a:t>
            </a:r>
            <a:endParaRPr sz="1200">
              <a:solidFill>
                <a:srgbClr val="0070C0"/>
              </a:solidFill>
              <a:latin typeface="Calibri"/>
              <a:ea typeface="Calibri"/>
              <a:cs typeface="Calibri"/>
              <a:sym typeface="Calibri"/>
            </a:endParaRPr>
          </a:p>
        </p:txBody>
      </p:sp>
      <p:pic>
        <p:nvPicPr>
          <p:cNvPr id="272" name="Google Shape;272;p8"/>
          <p:cNvPicPr preferRelativeResize="0"/>
          <p:nvPr/>
        </p:nvPicPr>
        <p:blipFill rotWithShape="1">
          <a:blip r:embed="rId7">
            <a:alphaModFix/>
          </a:blip>
          <a:srcRect b="21354" l="40044" r="41946" t="34896"/>
          <a:stretch/>
        </p:blipFill>
        <p:spPr>
          <a:xfrm>
            <a:off x="93501" y="5944751"/>
            <a:ext cx="645464" cy="881608"/>
          </a:xfrm>
          <a:prstGeom prst="rect">
            <a:avLst/>
          </a:prstGeom>
          <a:noFill/>
          <a:ln>
            <a:noFill/>
          </a:ln>
        </p:spPr>
      </p:pic>
      <p:sp>
        <p:nvSpPr>
          <p:cNvPr id="273" name="Google Shape;273;p8"/>
          <p:cNvSpPr txBox="1"/>
          <p:nvPr/>
        </p:nvSpPr>
        <p:spPr>
          <a:xfrm>
            <a:off x="738965" y="5851882"/>
            <a:ext cx="5803216"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Here are some ways you could rank the things we have studied:</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b="1" lang="en-GB" sz="1400">
                <a:solidFill>
                  <a:schemeClr val="dk1"/>
                </a:solidFill>
                <a:latin typeface="Calibri"/>
                <a:ea typeface="Calibri"/>
                <a:cs typeface="Calibri"/>
                <a:sym typeface="Calibri"/>
              </a:rPr>
              <a:t>From most to least important;</a:t>
            </a:r>
            <a:endParaRPr/>
          </a:p>
          <a:p>
            <a:pPr indent="-285750" lvl="0" marL="285750" marR="0" rtl="0" algn="l">
              <a:spcBef>
                <a:spcPts val="0"/>
              </a:spcBef>
              <a:spcAft>
                <a:spcPts val="0"/>
              </a:spcAft>
              <a:buClr>
                <a:schemeClr val="dk1"/>
              </a:buClr>
              <a:buSzPts val="1400"/>
              <a:buFont typeface="Arial"/>
              <a:buChar char="•"/>
            </a:pPr>
            <a:r>
              <a:rPr b="1" lang="en-GB" sz="1400">
                <a:solidFill>
                  <a:schemeClr val="dk1"/>
                </a:solidFill>
                <a:latin typeface="Calibri"/>
                <a:ea typeface="Calibri"/>
                <a:cs typeface="Calibri"/>
                <a:sym typeface="Calibri"/>
              </a:rPr>
              <a:t>From simplest to most complicated;</a:t>
            </a:r>
            <a:endParaRPr/>
          </a:p>
          <a:p>
            <a:pPr indent="-285750" lvl="0" marL="285750" marR="0" rtl="0" algn="l">
              <a:spcBef>
                <a:spcPts val="0"/>
              </a:spcBef>
              <a:spcAft>
                <a:spcPts val="0"/>
              </a:spcAft>
              <a:buClr>
                <a:schemeClr val="dk1"/>
              </a:buClr>
              <a:buSzPts val="1400"/>
              <a:buFont typeface="Arial"/>
              <a:buChar char="•"/>
            </a:pPr>
            <a:r>
              <a:rPr b="1" lang="en-GB" sz="1400">
                <a:solidFill>
                  <a:schemeClr val="dk1"/>
                </a:solidFill>
                <a:latin typeface="Calibri"/>
                <a:ea typeface="Calibri"/>
                <a:cs typeface="Calibri"/>
                <a:sym typeface="Calibri"/>
              </a:rPr>
              <a:t>From easiest to understand to hardest to understand;</a:t>
            </a:r>
            <a:endParaRPr/>
          </a:p>
          <a:p>
            <a:pPr indent="-285750" lvl="0" marL="285750" marR="0" rtl="0" algn="l">
              <a:spcBef>
                <a:spcPts val="0"/>
              </a:spcBef>
              <a:spcAft>
                <a:spcPts val="0"/>
              </a:spcAft>
              <a:buClr>
                <a:schemeClr val="dk1"/>
              </a:buClr>
              <a:buSzPts val="1400"/>
              <a:buFont typeface="Arial"/>
              <a:buChar char="•"/>
            </a:pPr>
            <a:r>
              <a:rPr b="1" lang="en-GB" sz="1400">
                <a:solidFill>
                  <a:schemeClr val="dk1"/>
                </a:solidFill>
                <a:latin typeface="Calibri"/>
                <a:ea typeface="Calibri"/>
                <a:cs typeface="Calibri"/>
                <a:sym typeface="Calibri"/>
              </a:rPr>
              <a:t>From most interesting to least interesting;</a:t>
            </a:r>
            <a:endParaRPr/>
          </a:p>
          <a:p>
            <a:pPr indent="-285750" lvl="0" marL="285750" marR="0" rtl="0" algn="l">
              <a:spcBef>
                <a:spcPts val="0"/>
              </a:spcBef>
              <a:spcAft>
                <a:spcPts val="0"/>
              </a:spcAft>
              <a:buClr>
                <a:schemeClr val="dk1"/>
              </a:buClr>
              <a:buSzPts val="1400"/>
              <a:buFont typeface="Arial"/>
              <a:buChar char="•"/>
            </a:pPr>
            <a:r>
              <a:rPr b="1" lang="en-GB" sz="1400">
                <a:solidFill>
                  <a:schemeClr val="dk1"/>
                </a:solidFill>
                <a:latin typeface="Calibri"/>
                <a:ea typeface="Calibri"/>
                <a:cs typeface="Calibri"/>
                <a:sym typeface="Calibri"/>
              </a:rPr>
              <a:t>From most useful to know, to least useful to know.</a:t>
            </a:r>
            <a:endParaRPr/>
          </a:p>
        </p:txBody>
      </p:sp>
      <p:sp>
        <p:nvSpPr>
          <p:cNvPr id="274" name="Google Shape;274;p8"/>
          <p:cNvSpPr/>
          <p:nvPr/>
        </p:nvSpPr>
        <p:spPr>
          <a:xfrm>
            <a:off x="5221189" y="6190944"/>
            <a:ext cx="832954" cy="1693424"/>
          </a:xfrm>
          <a:prstGeom prst="upDownArrow">
            <a:avLst>
              <a:gd fmla="val 50000" name="adj1"/>
              <a:gd fmla="val 50000" name="adj2"/>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pic>
        <p:nvPicPr>
          <p:cNvPr id="279" name="Google Shape;279;p9"/>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sp>
        <p:nvSpPr>
          <p:cNvPr id="280" name="Google Shape;280;p9"/>
          <p:cNvSpPr txBox="1"/>
          <p:nvPr/>
        </p:nvSpPr>
        <p:spPr>
          <a:xfrm>
            <a:off x="260648" y="107504"/>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Ethics</a:t>
            </a:r>
            <a:endParaRPr/>
          </a:p>
        </p:txBody>
      </p:sp>
      <p:pic>
        <p:nvPicPr>
          <p:cNvPr id="281" name="Google Shape;281;p9"/>
          <p:cNvPicPr preferRelativeResize="0"/>
          <p:nvPr/>
        </p:nvPicPr>
        <p:blipFill rotWithShape="1">
          <a:blip r:embed="rId4">
            <a:alphaModFix/>
          </a:blip>
          <a:srcRect b="80483" l="82841" r="157" t="123"/>
          <a:stretch/>
        </p:blipFill>
        <p:spPr>
          <a:xfrm>
            <a:off x="5459020" y="7813964"/>
            <a:ext cx="1398980" cy="1330036"/>
          </a:xfrm>
          <a:prstGeom prst="rect">
            <a:avLst/>
          </a:prstGeom>
          <a:noFill/>
          <a:ln>
            <a:noFill/>
          </a:ln>
        </p:spPr>
      </p:pic>
      <p:sp>
        <p:nvSpPr>
          <p:cNvPr id="282" name="Google Shape;282;p9"/>
          <p:cNvSpPr txBox="1"/>
          <p:nvPr/>
        </p:nvSpPr>
        <p:spPr>
          <a:xfrm>
            <a:off x="188641" y="847665"/>
            <a:ext cx="527038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a:t>
            </a:r>
            <a:r>
              <a:rPr lang="en-GB" sz="1400">
                <a:solidFill>
                  <a:schemeClr val="dk1"/>
                </a:solidFill>
                <a:latin typeface="Calibri"/>
                <a:ea typeface="Calibri"/>
                <a:cs typeface="Calibri"/>
                <a:sym typeface="Calibri"/>
              </a:rPr>
              <a:t> </a:t>
            </a:r>
            <a:r>
              <a:rPr lang="en-GB" sz="1400">
                <a:solidFill>
                  <a:srgbClr val="0070C0"/>
                </a:solidFill>
                <a:latin typeface="Calibri"/>
                <a:ea typeface="Calibri"/>
                <a:cs typeface="Calibri"/>
                <a:sym typeface="Calibri"/>
              </a:rPr>
              <a:t>Ethics is all about right and wrong. Deciding whether something is right or wrong can be challenging. Convincing other people that what you think is right is another challenge altogether!</a:t>
            </a:r>
            <a:endParaRPr b="1" sz="1400">
              <a:solidFill>
                <a:srgbClr val="0070C0"/>
              </a:solidFill>
              <a:latin typeface="Calibri"/>
              <a:ea typeface="Calibri"/>
              <a:cs typeface="Calibri"/>
              <a:sym typeface="Calibri"/>
            </a:endParaRPr>
          </a:p>
        </p:txBody>
      </p:sp>
      <p:grpSp>
        <p:nvGrpSpPr>
          <p:cNvPr id="283" name="Google Shape;283;p9"/>
          <p:cNvGrpSpPr/>
          <p:nvPr/>
        </p:nvGrpSpPr>
        <p:grpSpPr>
          <a:xfrm>
            <a:off x="49658" y="1869061"/>
            <a:ext cx="1335898" cy="1398118"/>
            <a:chOff x="3131127" y="37970"/>
            <a:chExt cx="3673834" cy="3022773"/>
          </a:xfrm>
        </p:grpSpPr>
        <p:pic>
          <p:nvPicPr>
            <p:cNvPr id="284" name="Google Shape;284;p9"/>
            <p:cNvPicPr preferRelativeResize="0"/>
            <p:nvPr/>
          </p:nvPicPr>
          <p:blipFill rotWithShape="1">
            <a:blip r:embed="rId5">
              <a:alphaModFix/>
            </a:blip>
            <a:srcRect b="80774" l="3785" r="76598" t="5461"/>
            <a:stretch/>
          </p:blipFill>
          <p:spPr>
            <a:xfrm>
              <a:off x="4643651" y="2117985"/>
              <a:ext cx="1440873" cy="942758"/>
            </a:xfrm>
            <a:prstGeom prst="rect">
              <a:avLst/>
            </a:prstGeom>
            <a:noFill/>
            <a:ln>
              <a:noFill/>
            </a:ln>
          </p:spPr>
        </p:pic>
        <p:pic>
          <p:nvPicPr>
            <p:cNvPr id="285" name="Google Shape;285;p9"/>
            <p:cNvPicPr preferRelativeResize="0"/>
            <p:nvPr/>
          </p:nvPicPr>
          <p:blipFill rotWithShape="1">
            <a:blip r:embed="rId5">
              <a:alphaModFix/>
            </a:blip>
            <a:srcRect b="80577" l="28060" r="52322" t="5658"/>
            <a:stretch/>
          </p:blipFill>
          <p:spPr>
            <a:xfrm>
              <a:off x="3131127" y="1044863"/>
              <a:ext cx="1440873" cy="942758"/>
            </a:xfrm>
            <a:prstGeom prst="rect">
              <a:avLst/>
            </a:prstGeom>
            <a:noFill/>
            <a:ln>
              <a:noFill/>
            </a:ln>
          </p:spPr>
        </p:pic>
        <p:pic>
          <p:nvPicPr>
            <p:cNvPr id="286" name="Google Shape;286;p9"/>
            <p:cNvPicPr preferRelativeResize="0"/>
            <p:nvPr/>
          </p:nvPicPr>
          <p:blipFill rotWithShape="1">
            <a:blip r:embed="rId5">
              <a:alphaModFix/>
            </a:blip>
            <a:srcRect b="81088" l="51507" r="28875" t="5147"/>
            <a:stretch/>
          </p:blipFill>
          <p:spPr>
            <a:xfrm>
              <a:off x="3491880" y="542026"/>
              <a:ext cx="1440873" cy="942758"/>
            </a:xfrm>
            <a:prstGeom prst="rect">
              <a:avLst/>
            </a:prstGeom>
            <a:noFill/>
            <a:ln>
              <a:noFill/>
            </a:ln>
          </p:spPr>
        </p:pic>
        <p:pic>
          <p:nvPicPr>
            <p:cNvPr id="287" name="Google Shape;287;p9"/>
            <p:cNvPicPr preferRelativeResize="0"/>
            <p:nvPr/>
          </p:nvPicPr>
          <p:blipFill rotWithShape="1">
            <a:blip r:embed="rId5">
              <a:alphaModFix/>
            </a:blip>
            <a:srcRect b="57278" l="2540" r="77843" t="28956"/>
            <a:stretch/>
          </p:blipFill>
          <p:spPr>
            <a:xfrm>
              <a:off x="3923215" y="37970"/>
              <a:ext cx="1440873" cy="942758"/>
            </a:xfrm>
            <a:prstGeom prst="rect">
              <a:avLst/>
            </a:prstGeom>
            <a:noFill/>
            <a:ln>
              <a:noFill/>
            </a:ln>
          </p:spPr>
        </p:pic>
        <p:pic>
          <p:nvPicPr>
            <p:cNvPr id="288" name="Google Shape;288;p9"/>
            <p:cNvPicPr preferRelativeResize="0"/>
            <p:nvPr/>
          </p:nvPicPr>
          <p:blipFill rotWithShape="1">
            <a:blip r:embed="rId5">
              <a:alphaModFix/>
            </a:blip>
            <a:srcRect b="57605" l="28648" r="51735" t="28959"/>
            <a:stretch/>
          </p:blipFill>
          <p:spPr>
            <a:xfrm>
              <a:off x="3851920" y="1628800"/>
              <a:ext cx="1440873" cy="920266"/>
            </a:xfrm>
            <a:prstGeom prst="rect">
              <a:avLst/>
            </a:prstGeom>
            <a:noFill/>
            <a:ln>
              <a:noFill/>
            </a:ln>
          </p:spPr>
        </p:pic>
        <p:pic>
          <p:nvPicPr>
            <p:cNvPr id="289" name="Google Shape;289;p9"/>
            <p:cNvPicPr preferRelativeResize="0"/>
            <p:nvPr/>
          </p:nvPicPr>
          <p:blipFill rotWithShape="1">
            <a:blip r:embed="rId5">
              <a:alphaModFix/>
            </a:blip>
            <a:srcRect b="56678" l="52716" r="27666" t="29557"/>
            <a:stretch/>
          </p:blipFill>
          <p:spPr>
            <a:xfrm>
              <a:off x="5364088" y="1190039"/>
              <a:ext cx="1440873" cy="942758"/>
            </a:xfrm>
            <a:prstGeom prst="rect">
              <a:avLst/>
            </a:prstGeom>
            <a:noFill/>
            <a:ln>
              <a:noFill/>
            </a:ln>
          </p:spPr>
        </p:pic>
        <p:pic>
          <p:nvPicPr>
            <p:cNvPr id="290" name="Google Shape;290;p9"/>
            <p:cNvPicPr preferRelativeResize="0"/>
            <p:nvPr/>
          </p:nvPicPr>
          <p:blipFill rotWithShape="1">
            <a:blip r:embed="rId5">
              <a:alphaModFix/>
            </a:blip>
            <a:srcRect b="57501" l="77235" r="3148" t="28734"/>
            <a:stretch/>
          </p:blipFill>
          <p:spPr>
            <a:xfrm>
              <a:off x="4572356" y="646232"/>
              <a:ext cx="1440873" cy="942758"/>
            </a:xfrm>
            <a:prstGeom prst="rect">
              <a:avLst/>
            </a:prstGeom>
            <a:noFill/>
            <a:ln>
              <a:noFill/>
            </a:ln>
          </p:spPr>
        </p:pic>
        <p:pic>
          <p:nvPicPr>
            <p:cNvPr id="291" name="Google Shape;291;p9"/>
            <p:cNvPicPr preferRelativeResize="0"/>
            <p:nvPr/>
          </p:nvPicPr>
          <p:blipFill rotWithShape="1">
            <a:blip r:embed="rId5">
              <a:alphaModFix/>
            </a:blip>
            <a:srcRect b="34088" l="51156" r="29227" t="52147"/>
            <a:stretch/>
          </p:blipFill>
          <p:spPr>
            <a:xfrm>
              <a:off x="4139239" y="1118090"/>
              <a:ext cx="1440873" cy="942758"/>
            </a:xfrm>
            <a:prstGeom prst="rect">
              <a:avLst/>
            </a:prstGeom>
            <a:noFill/>
            <a:ln>
              <a:noFill/>
            </a:ln>
          </p:spPr>
        </p:pic>
        <p:pic>
          <p:nvPicPr>
            <p:cNvPr id="292" name="Google Shape;292;p9"/>
            <p:cNvPicPr preferRelativeResize="0"/>
            <p:nvPr/>
          </p:nvPicPr>
          <p:blipFill rotWithShape="1">
            <a:blip r:embed="rId5">
              <a:alphaModFix/>
            </a:blip>
            <a:srcRect b="34380" l="77858" r="2524" t="52510"/>
            <a:stretch/>
          </p:blipFill>
          <p:spPr>
            <a:xfrm>
              <a:off x="4995640" y="1683910"/>
              <a:ext cx="1440873" cy="897774"/>
            </a:xfrm>
            <a:prstGeom prst="rect">
              <a:avLst/>
            </a:prstGeom>
            <a:noFill/>
            <a:ln>
              <a:noFill/>
            </a:ln>
          </p:spPr>
        </p:pic>
      </p:grpSp>
      <p:sp>
        <p:nvSpPr>
          <p:cNvPr id="293" name="Google Shape;293;p9"/>
          <p:cNvSpPr txBox="1"/>
          <p:nvPr/>
        </p:nvSpPr>
        <p:spPr>
          <a:xfrm>
            <a:off x="1274076" y="1890861"/>
            <a:ext cx="5395284"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You need to decide whether something is right or wrong. You can find a list of options below. Pick one of these and try to come up with arguments for and against. Then, decide what you think about the statement and why. Finally, you need to persuade me that you are right! You can do this in writing, speech or through images – it’s up to you.</a:t>
            </a:r>
            <a:endParaRPr/>
          </a:p>
        </p:txBody>
      </p:sp>
      <p:sp>
        <p:nvSpPr>
          <p:cNvPr id="294" name="Google Shape;294;p9"/>
          <p:cNvSpPr txBox="1"/>
          <p:nvPr/>
        </p:nvSpPr>
        <p:spPr>
          <a:xfrm>
            <a:off x="161308" y="3491880"/>
            <a:ext cx="5293843"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Look at different views on the issue you choose.</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Use evidence, examples and reasons when trying to persuade.</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Predict why someone might disagree with you. Work out a way to reply to them.</a:t>
            </a:r>
            <a:endParaRPr/>
          </a:p>
        </p:txBody>
      </p:sp>
      <p:pic>
        <p:nvPicPr>
          <p:cNvPr id="295" name="Google Shape;295;p9"/>
          <p:cNvPicPr preferRelativeResize="0"/>
          <p:nvPr/>
        </p:nvPicPr>
        <p:blipFill rotWithShape="1">
          <a:blip r:embed="rId6">
            <a:alphaModFix/>
          </a:blip>
          <a:srcRect b="0" l="0" r="0" t="0"/>
          <a:stretch/>
        </p:blipFill>
        <p:spPr>
          <a:xfrm>
            <a:off x="5539674" y="3645768"/>
            <a:ext cx="1237672" cy="1178480"/>
          </a:xfrm>
          <a:prstGeom prst="rect">
            <a:avLst/>
          </a:prstGeom>
          <a:noFill/>
          <a:ln>
            <a:noFill/>
          </a:ln>
        </p:spPr>
      </p:pic>
      <p:pic>
        <p:nvPicPr>
          <p:cNvPr id="296" name="Google Shape;296;p9"/>
          <p:cNvPicPr preferRelativeResize="0"/>
          <p:nvPr/>
        </p:nvPicPr>
        <p:blipFill rotWithShape="1">
          <a:blip r:embed="rId7">
            <a:alphaModFix/>
          </a:blip>
          <a:srcRect b="21354" l="40044" r="41946" t="34896"/>
          <a:stretch/>
        </p:blipFill>
        <p:spPr>
          <a:xfrm>
            <a:off x="93501" y="5213499"/>
            <a:ext cx="645464" cy="881608"/>
          </a:xfrm>
          <a:prstGeom prst="rect">
            <a:avLst/>
          </a:prstGeom>
          <a:noFill/>
          <a:ln>
            <a:noFill/>
          </a:ln>
        </p:spPr>
      </p:pic>
      <p:sp>
        <p:nvSpPr>
          <p:cNvPr id="297" name="Google Shape;297;p9"/>
          <p:cNvSpPr txBox="1"/>
          <p:nvPr/>
        </p:nvSpPr>
        <p:spPr>
          <a:xfrm>
            <a:off x="764704" y="5213499"/>
            <a:ext cx="5803216" cy="24622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Ethical Options</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What moral duties do psychologists have?</a:t>
            </a:r>
            <a:endParaRPr/>
          </a:p>
          <a:p>
            <a:pPr indent="-171450" lvl="0" marL="285750" marR="0" rtl="0" algn="l">
              <a:spcBef>
                <a:spcPts val="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Under what circumstances is it acceptable to mislead participants in an experiment?</a:t>
            </a:r>
            <a:endParaRPr/>
          </a:p>
          <a:p>
            <a:pPr indent="-171450" lvl="0" marL="285750" marR="0" rtl="0" algn="l">
              <a:spcBef>
                <a:spcPts val="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Are there some things psychologists should not research? Why?</a:t>
            </a:r>
            <a:endParaRPr/>
          </a:p>
        </p:txBody>
      </p:sp>
      <p:sp>
        <p:nvSpPr>
          <p:cNvPr id="298" name="Google Shape;298;p9"/>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Can you come up with a test, or a set of rules, that will help you decide if something is right or wrong in any situation?</a:t>
            </a:r>
            <a:endParaRPr sz="1200">
              <a:solidFill>
                <a:srgbClr val="0070C0"/>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pic>
        <p:nvPicPr>
          <p:cNvPr id="303" name="Google Shape;303;p10"/>
          <p:cNvPicPr preferRelativeResize="0"/>
          <p:nvPr/>
        </p:nvPicPr>
        <p:blipFill rotWithShape="1">
          <a:blip r:embed="rId3">
            <a:alphaModFix/>
          </a:blip>
          <a:srcRect b="0" l="0" r="0" t="0"/>
          <a:stretch/>
        </p:blipFill>
        <p:spPr>
          <a:xfrm>
            <a:off x="5085184" y="395536"/>
            <a:ext cx="1712976" cy="1371600"/>
          </a:xfrm>
          <a:prstGeom prst="rect">
            <a:avLst/>
          </a:prstGeom>
          <a:noFill/>
          <a:ln>
            <a:noFill/>
          </a:ln>
        </p:spPr>
      </p:pic>
      <p:sp>
        <p:nvSpPr>
          <p:cNvPr id="304" name="Google Shape;304;p10"/>
          <p:cNvSpPr txBox="1"/>
          <p:nvPr/>
        </p:nvSpPr>
        <p:spPr>
          <a:xfrm>
            <a:off x="260648" y="107504"/>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Advertising</a:t>
            </a:r>
            <a:endParaRPr/>
          </a:p>
        </p:txBody>
      </p:sp>
      <p:pic>
        <p:nvPicPr>
          <p:cNvPr id="305" name="Google Shape;305;p10"/>
          <p:cNvPicPr preferRelativeResize="0"/>
          <p:nvPr/>
        </p:nvPicPr>
        <p:blipFill rotWithShape="1">
          <a:blip r:embed="rId4">
            <a:alphaModFix/>
          </a:blip>
          <a:srcRect b="61128" l="16667" r="66331" t="19477"/>
          <a:stretch/>
        </p:blipFill>
        <p:spPr>
          <a:xfrm>
            <a:off x="5459020" y="7740352"/>
            <a:ext cx="1398980" cy="1330036"/>
          </a:xfrm>
          <a:prstGeom prst="rect">
            <a:avLst/>
          </a:prstGeom>
          <a:noFill/>
          <a:ln>
            <a:noFill/>
          </a:ln>
        </p:spPr>
      </p:pic>
      <p:sp>
        <p:nvSpPr>
          <p:cNvPr id="306" name="Google Shape;306;p10"/>
          <p:cNvSpPr txBox="1"/>
          <p:nvPr/>
        </p:nvSpPr>
        <p:spPr>
          <a:xfrm>
            <a:off x="165235" y="848826"/>
            <a:ext cx="5293785"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a:t>
            </a:r>
            <a:r>
              <a:rPr lang="en-GB" sz="1400">
                <a:solidFill>
                  <a:schemeClr val="dk1"/>
                </a:solidFill>
                <a:latin typeface="Calibri"/>
                <a:ea typeface="Calibri"/>
                <a:cs typeface="Calibri"/>
                <a:sym typeface="Calibri"/>
              </a:rPr>
              <a:t> </a:t>
            </a:r>
            <a:r>
              <a:rPr lang="en-GB" sz="1400">
                <a:solidFill>
                  <a:srgbClr val="0070C0"/>
                </a:solidFill>
                <a:latin typeface="Calibri"/>
                <a:ea typeface="Calibri"/>
                <a:cs typeface="Calibri"/>
                <a:sym typeface="Calibri"/>
              </a:rPr>
              <a:t>To advertise something well you need to understand it. You also have to think about how to present it…and how to convince other people that it is good. Put all this together and you have a challenge on your hands!</a:t>
            </a:r>
            <a:endParaRPr b="1" sz="1400">
              <a:solidFill>
                <a:srgbClr val="0070C0"/>
              </a:solidFill>
              <a:latin typeface="Calibri"/>
              <a:ea typeface="Calibri"/>
              <a:cs typeface="Calibri"/>
              <a:sym typeface="Calibri"/>
            </a:endParaRPr>
          </a:p>
        </p:txBody>
      </p:sp>
      <p:grpSp>
        <p:nvGrpSpPr>
          <p:cNvPr id="307" name="Google Shape;307;p10"/>
          <p:cNvGrpSpPr/>
          <p:nvPr/>
        </p:nvGrpSpPr>
        <p:grpSpPr>
          <a:xfrm>
            <a:off x="49658" y="1949746"/>
            <a:ext cx="1335898" cy="1398118"/>
            <a:chOff x="3131127" y="37970"/>
            <a:chExt cx="3673834" cy="3022773"/>
          </a:xfrm>
        </p:grpSpPr>
        <p:pic>
          <p:nvPicPr>
            <p:cNvPr id="308" name="Google Shape;308;p10"/>
            <p:cNvPicPr preferRelativeResize="0"/>
            <p:nvPr/>
          </p:nvPicPr>
          <p:blipFill rotWithShape="1">
            <a:blip r:embed="rId5">
              <a:alphaModFix/>
            </a:blip>
            <a:srcRect b="80774" l="3785" r="76598" t="5461"/>
            <a:stretch/>
          </p:blipFill>
          <p:spPr>
            <a:xfrm>
              <a:off x="4643651" y="2117985"/>
              <a:ext cx="1440873" cy="942758"/>
            </a:xfrm>
            <a:prstGeom prst="rect">
              <a:avLst/>
            </a:prstGeom>
            <a:noFill/>
            <a:ln>
              <a:noFill/>
            </a:ln>
          </p:spPr>
        </p:pic>
        <p:pic>
          <p:nvPicPr>
            <p:cNvPr id="309" name="Google Shape;309;p10"/>
            <p:cNvPicPr preferRelativeResize="0"/>
            <p:nvPr/>
          </p:nvPicPr>
          <p:blipFill rotWithShape="1">
            <a:blip r:embed="rId5">
              <a:alphaModFix/>
            </a:blip>
            <a:srcRect b="80577" l="28060" r="52322" t="5658"/>
            <a:stretch/>
          </p:blipFill>
          <p:spPr>
            <a:xfrm>
              <a:off x="3131127" y="1044863"/>
              <a:ext cx="1440873" cy="942758"/>
            </a:xfrm>
            <a:prstGeom prst="rect">
              <a:avLst/>
            </a:prstGeom>
            <a:noFill/>
            <a:ln>
              <a:noFill/>
            </a:ln>
          </p:spPr>
        </p:pic>
        <p:pic>
          <p:nvPicPr>
            <p:cNvPr id="310" name="Google Shape;310;p10"/>
            <p:cNvPicPr preferRelativeResize="0"/>
            <p:nvPr/>
          </p:nvPicPr>
          <p:blipFill rotWithShape="1">
            <a:blip r:embed="rId5">
              <a:alphaModFix/>
            </a:blip>
            <a:srcRect b="81088" l="51507" r="28875" t="5147"/>
            <a:stretch/>
          </p:blipFill>
          <p:spPr>
            <a:xfrm>
              <a:off x="3491880" y="542026"/>
              <a:ext cx="1440873" cy="942758"/>
            </a:xfrm>
            <a:prstGeom prst="rect">
              <a:avLst/>
            </a:prstGeom>
            <a:noFill/>
            <a:ln>
              <a:noFill/>
            </a:ln>
          </p:spPr>
        </p:pic>
        <p:pic>
          <p:nvPicPr>
            <p:cNvPr id="311" name="Google Shape;311;p10"/>
            <p:cNvPicPr preferRelativeResize="0"/>
            <p:nvPr/>
          </p:nvPicPr>
          <p:blipFill rotWithShape="1">
            <a:blip r:embed="rId5">
              <a:alphaModFix/>
            </a:blip>
            <a:srcRect b="57278" l="2540" r="77843" t="28956"/>
            <a:stretch/>
          </p:blipFill>
          <p:spPr>
            <a:xfrm>
              <a:off x="3923215" y="37970"/>
              <a:ext cx="1440873" cy="942758"/>
            </a:xfrm>
            <a:prstGeom prst="rect">
              <a:avLst/>
            </a:prstGeom>
            <a:noFill/>
            <a:ln>
              <a:noFill/>
            </a:ln>
          </p:spPr>
        </p:pic>
        <p:pic>
          <p:nvPicPr>
            <p:cNvPr id="312" name="Google Shape;312;p10"/>
            <p:cNvPicPr preferRelativeResize="0"/>
            <p:nvPr/>
          </p:nvPicPr>
          <p:blipFill rotWithShape="1">
            <a:blip r:embed="rId5">
              <a:alphaModFix/>
            </a:blip>
            <a:srcRect b="57605" l="28648" r="51735" t="28959"/>
            <a:stretch/>
          </p:blipFill>
          <p:spPr>
            <a:xfrm>
              <a:off x="3851920" y="1628800"/>
              <a:ext cx="1440873" cy="920266"/>
            </a:xfrm>
            <a:prstGeom prst="rect">
              <a:avLst/>
            </a:prstGeom>
            <a:noFill/>
            <a:ln>
              <a:noFill/>
            </a:ln>
          </p:spPr>
        </p:pic>
        <p:pic>
          <p:nvPicPr>
            <p:cNvPr id="313" name="Google Shape;313;p10"/>
            <p:cNvPicPr preferRelativeResize="0"/>
            <p:nvPr/>
          </p:nvPicPr>
          <p:blipFill rotWithShape="1">
            <a:blip r:embed="rId5">
              <a:alphaModFix/>
            </a:blip>
            <a:srcRect b="56678" l="52716" r="27666" t="29557"/>
            <a:stretch/>
          </p:blipFill>
          <p:spPr>
            <a:xfrm>
              <a:off x="5364088" y="1190039"/>
              <a:ext cx="1440873" cy="942758"/>
            </a:xfrm>
            <a:prstGeom prst="rect">
              <a:avLst/>
            </a:prstGeom>
            <a:noFill/>
            <a:ln>
              <a:noFill/>
            </a:ln>
          </p:spPr>
        </p:pic>
        <p:pic>
          <p:nvPicPr>
            <p:cNvPr id="314" name="Google Shape;314;p10"/>
            <p:cNvPicPr preferRelativeResize="0"/>
            <p:nvPr/>
          </p:nvPicPr>
          <p:blipFill rotWithShape="1">
            <a:blip r:embed="rId5">
              <a:alphaModFix/>
            </a:blip>
            <a:srcRect b="57501" l="77235" r="3148" t="28734"/>
            <a:stretch/>
          </p:blipFill>
          <p:spPr>
            <a:xfrm>
              <a:off x="4572356" y="646232"/>
              <a:ext cx="1440873" cy="942758"/>
            </a:xfrm>
            <a:prstGeom prst="rect">
              <a:avLst/>
            </a:prstGeom>
            <a:noFill/>
            <a:ln>
              <a:noFill/>
            </a:ln>
          </p:spPr>
        </p:pic>
        <p:pic>
          <p:nvPicPr>
            <p:cNvPr id="315" name="Google Shape;315;p10"/>
            <p:cNvPicPr preferRelativeResize="0"/>
            <p:nvPr/>
          </p:nvPicPr>
          <p:blipFill rotWithShape="1">
            <a:blip r:embed="rId5">
              <a:alphaModFix/>
            </a:blip>
            <a:srcRect b="34088" l="51156" r="29227" t="52147"/>
            <a:stretch/>
          </p:blipFill>
          <p:spPr>
            <a:xfrm>
              <a:off x="4139239" y="1118090"/>
              <a:ext cx="1440873" cy="942758"/>
            </a:xfrm>
            <a:prstGeom prst="rect">
              <a:avLst/>
            </a:prstGeom>
            <a:noFill/>
            <a:ln>
              <a:noFill/>
            </a:ln>
          </p:spPr>
        </p:pic>
        <p:pic>
          <p:nvPicPr>
            <p:cNvPr id="316" name="Google Shape;316;p10"/>
            <p:cNvPicPr preferRelativeResize="0"/>
            <p:nvPr/>
          </p:nvPicPr>
          <p:blipFill rotWithShape="1">
            <a:blip r:embed="rId5">
              <a:alphaModFix/>
            </a:blip>
            <a:srcRect b="34380" l="77858" r="2524" t="52510"/>
            <a:stretch/>
          </p:blipFill>
          <p:spPr>
            <a:xfrm>
              <a:off x="4995640" y="1683910"/>
              <a:ext cx="1440873" cy="897774"/>
            </a:xfrm>
            <a:prstGeom prst="rect">
              <a:avLst/>
            </a:prstGeom>
            <a:noFill/>
            <a:ln>
              <a:noFill/>
            </a:ln>
          </p:spPr>
        </p:pic>
      </p:grpSp>
      <p:sp>
        <p:nvSpPr>
          <p:cNvPr id="317" name="Google Shape;317;p10"/>
          <p:cNvSpPr txBox="1"/>
          <p:nvPr/>
        </p:nvSpPr>
        <p:spPr>
          <a:xfrm>
            <a:off x="1274077" y="1892022"/>
            <a:ext cx="5293843"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Pick something you have recently learned in class.</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Your challenge is to ‘sell’ this learning to as many people as possible.</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Design a slogan and logo you could use to represent the topic.</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Identify why the topic matters and create an advertisement persuading people to learn it.</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Advert options include: TV, Radio, Magazine, Online, Billboard.</a:t>
            </a:r>
            <a:endParaRPr/>
          </a:p>
        </p:txBody>
      </p:sp>
      <p:sp>
        <p:nvSpPr>
          <p:cNvPr id="318" name="Google Shape;318;p10"/>
          <p:cNvSpPr txBox="1"/>
          <p:nvPr/>
        </p:nvSpPr>
        <p:spPr>
          <a:xfrm>
            <a:off x="161308" y="3815696"/>
            <a:ext cx="5293843" cy="116955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Identify the key parts of your learning to use in the advertising. </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Create advertising that is persuasive and interesting.</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Think creatively; present your learning from an unusual angle.</a:t>
            </a:r>
            <a:endParaRPr/>
          </a:p>
        </p:txBody>
      </p:sp>
      <p:pic>
        <p:nvPicPr>
          <p:cNvPr id="319" name="Google Shape;319;p10"/>
          <p:cNvPicPr preferRelativeResize="0"/>
          <p:nvPr/>
        </p:nvPicPr>
        <p:blipFill rotWithShape="1">
          <a:blip r:embed="rId6">
            <a:alphaModFix/>
          </a:blip>
          <a:srcRect b="0" l="0" r="0" t="0"/>
          <a:stretch/>
        </p:blipFill>
        <p:spPr>
          <a:xfrm>
            <a:off x="5409159" y="3969584"/>
            <a:ext cx="1237672" cy="1178480"/>
          </a:xfrm>
          <a:prstGeom prst="rect">
            <a:avLst/>
          </a:prstGeom>
          <a:noFill/>
          <a:ln>
            <a:noFill/>
          </a:ln>
        </p:spPr>
      </p:pic>
      <p:sp>
        <p:nvSpPr>
          <p:cNvPr id="320" name="Google Shape;320;p10"/>
          <p:cNvSpPr txBox="1"/>
          <p:nvPr/>
        </p:nvSpPr>
        <p:spPr>
          <a:xfrm>
            <a:off x="180837" y="8038178"/>
            <a:ext cx="5408403"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Test your advertising out on a group of people. See what they think. Then, use this information to develop a new set of adverts. Be even more creative this time!</a:t>
            </a:r>
            <a:endParaRPr sz="1200">
              <a:solidFill>
                <a:srgbClr val="0070C0"/>
              </a:solidFill>
              <a:latin typeface="Calibri"/>
              <a:ea typeface="Calibri"/>
              <a:cs typeface="Calibri"/>
              <a:sym typeface="Calibri"/>
            </a:endParaRPr>
          </a:p>
        </p:txBody>
      </p:sp>
      <p:pic>
        <p:nvPicPr>
          <p:cNvPr id="321" name="Google Shape;321;p10"/>
          <p:cNvPicPr preferRelativeResize="0"/>
          <p:nvPr/>
        </p:nvPicPr>
        <p:blipFill rotWithShape="1">
          <a:blip r:embed="rId7">
            <a:alphaModFix/>
          </a:blip>
          <a:srcRect b="21354" l="40044" r="41946" t="34896"/>
          <a:stretch/>
        </p:blipFill>
        <p:spPr>
          <a:xfrm>
            <a:off x="93501" y="5436096"/>
            <a:ext cx="645464" cy="881608"/>
          </a:xfrm>
          <a:prstGeom prst="rect">
            <a:avLst/>
          </a:prstGeom>
          <a:noFill/>
          <a:ln>
            <a:noFill/>
          </a:ln>
        </p:spPr>
      </p:pic>
      <p:sp>
        <p:nvSpPr>
          <p:cNvPr id="322" name="Google Shape;322;p10"/>
          <p:cNvSpPr txBox="1"/>
          <p:nvPr/>
        </p:nvSpPr>
        <p:spPr>
          <a:xfrm>
            <a:off x="794136" y="5492923"/>
            <a:ext cx="5803216" cy="224676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Where to find some inspiration!</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Today, advertising is everywhere. Some of it is really creative. You can use this as inspiration for your own advertising campaign. To get some ideas, why not:</a:t>
            </a:r>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Search for adverts on YouTube.</a:t>
            </a:r>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Look at the adverts in a newspaper or magazine.</a:t>
            </a:r>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Watch the adverts which play during one of your favourite television programmes.</a:t>
            </a:r>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Listen to the radio and hear how the adverts try to grab your attention.</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pic>
        <p:nvPicPr>
          <p:cNvPr id="327" name="Google Shape;327;p11"/>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sp>
        <p:nvSpPr>
          <p:cNvPr id="328" name="Google Shape;328;p11"/>
          <p:cNvSpPr txBox="1"/>
          <p:nvPr/>
        </p:nvSpPr>
        <p:spPr>
          <a:xfrm>
            <a:off x="260648" y="107504"/>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Design Brief</a:t>
            </a:r>
            <a:endParaRPr/>
          </a:p>
        </p:txBody>
      </p:sp>
      <p:pic>
        <p:nvPicPr>
          <p:cNvPr id="329" name="Google Shape;329;p11"/>
          <p:cNvPicPr preferRelativeResize="0"/>
          <p:nvPr/>
        </p:nvPicPr>
        <p:blipFill rotWithShape="1">
          <a:blip r:embed="rId4">
            <a:alphaModFix/>
          </a:blip>
          <a:srcRect b="61212" l="32999" r="50000" t="19394"/>
          <a:stretch/>
        </p:blipFill>
        <p:spPr>
          <a:xfrm>
            <a:off x="5454275" y="7706460"/>
            <a:ext cx="1398980" cy="1330036"/>
          </a:xfrm>
          <a:prstGeom prst="rect">
            <a:avLst/>
          </a:prstGeom>
          <a:noFill/>
          <a:ln>
            <a:noFill/>
          </a:ln>
        </p:spPr>
      </p:pic>
      <p:sp>
        <p:nvSpPr>
          <p:cNvPr id="330" name="Google Shape;330;p11"/>
          <p:cNvSpPr txBox="1"/>
          <p:nvPr/>
        </p:nvSpPr>
        <p:spPr>
          <a:xfrm>
            <a:off x="180837" y="850419"/>
            <a:ext cx="5120371"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a:t>
            </a:r>
            <a:r>
              <a:rPr lang="en-GB" sz="1400">
                <a:solidFill>
                  <a:schemeClr val="dk1"/>
                </a:solidFill>
                <a:latin typeface="Calibri"/>
                <a:ea typeface="Calibri"/>
                <a:cs typeface="Calibri"/>
                <a:sym typeface="Calibri"/>
              </a:rPr>
              <a:t> </a:t>
            </a:r>
            <a:r>
              <a:rPr lang="en-GB" sz="1400">
                <a:solidFill>
                  <a:srgbClr val="0070C0"/>
                </a:solidFill>
                <a:latin typeface="Calibri"/>
                <a:ea typeface="Calibri"/>
                <a:cs typeface="Calibri"/>
                <a:sym typeface="Calibri"/>
              </a:rPr>
              <a:t>Designing means being creative. Creating new things is tricky. You have to think about what there already is and what you would like to create. Keeping to the rules of a design brief makes the challenge even trickier.</a:t>
            </a:r>
            <a:endParaRPr b="1" sz="1400">
              <a:solidFill>
                <a:srgbClr val="0070C0"/>
              </a:solidFill>
              <a:latin typeface="Calibri"/>
              <a:ea typeface="Calibri"/>
              <a:cs typeface="Calibri"/>
              <a:sym typeface="Calibri"/>
            </a:endParaRPr>
          </a:p>
        </p:txBody>
      </p:sp>
      <p:grpSp>
        <p:nvGrpSpPr>
          <p:cNvPr id="331" name="Google Shape;331;p11"/>
          <p:cNvGrpSpPr/>
          <p:nvPr/>
        </p:nvGrpSpPr>
        <p:grpSpPr>
          <a:xfrm>
            <a:off x="49658" y="1949746"/>
            <a:ext cx="1335898" cy="1398118"/>
            <a:chOff x="3131127" y="37970"/>
            <a:chExt cx="3673834" cy="3022773"/>
          </a:xfrm>
        </p:grpSpPr>
        <p:pic>
          <p:nvPicPr>
            <p:cNvPr id="332" name="Google Shape;332;p11"/>
            <p:cNvPicPr preferRelativeResize="0"/>
            <p:nvPr/>
          </p:nvPicPr>
          <p:blipFill rotWithShape="1">
            <a:blip r:embed="rId5">
              <a:alphaModFix/>
            </a:blip>
            <a:srcRect b="80774" l="3785" r="76598" t="5461"/>
            <a:stretch/>
          </p:blipFill>
          <p:spPr>
            <a:xfrm>
              <a:off x="4643651" y="2117985"/>
              <a:ext cx="1440873" cy="942758"/>
            </a:xfrm>
            <a:prstGeom prst="rect">
              <a:avLst/>
            </a:prstGeom>
            <a:noFill/>
            <a:ln>
              <a:noFill/>
            </a:ln>
          </p:spPr>
        </p:pic>
        <p:pic>
          <p:nvPicPr>
            <p:cNvPr id="333" name="Google Shape;333;p11"/>
            <p:cNvPicPr preferRelativeResize="0"/>
            <p:nvPr/>
          </p:nvPicPr>
          <p:blipFill rotWithShape="1">
            <a:blip r:embed="rId5">
              <a:alphaModFix/>
            </a:blip>
            <a:srcRect b="80577" l="28060" r="52322" t="5658"/>
            <a:stretch/>
          </p:blipFill>
          <p:spPr>
            <a:xfrm>
              <a:off x="3131127" y="1044863"/>
              <a:ext cx="1440873" cy="942758"/>
            </a:xfrm>
            <a:prstGeom prst="rect">
              <a:avLst/>
            </a:prstGeom>
            <a:noFill/>
            <a:ln>
              <a:noFill/>
            </a:ln>
          </p:spPr>
        </p:pic>
        <p:pic>
          <p:nvPicPr>
            <p:cNvPr id="334" name="Google Shape;334;p11"/>
            <p:cNvPicPr preferRelativeResize="0"/>
            <p:nvPr/>
          </p:nvPicPr>
          <p:blipFill rotWithShape="1">
            <a:blip r:embed="rId5">
              <a:alphaModFix/>
            </a:blip>
            <a:srcRect b="81088" l="51507" r="28875" t="5147"/>
            <a:stretch/>
          </p:blipFill>
          <p:spPr>
            <a:xfrm>
              <a:off x="3491880" y="542026"/>
              <a:ext cx="1440873" cy="942758"/>
            </a:xfrm>
            <a:prstGeom prst="rect">
              <a:avLst/>
            </a:prstGeom>
            <a:noFill/>
            <a:ln>
              <a:noFill/>
            </a:ln>
          </p:spPr>
        </p:pic>
        <p:pic>
          <p:nvPicPr>
            <p:cNvPr id="335" name="Google Shape;335;p11"/>
            <p:cNvPicPr preferRelativeResize="0"/>
            <p:nvPr/>
          </p:nvPicPr>
          <p:blipFill rotWithShape="1">
            <a:blip r:embed="rId5">
              <a:alphaModFix/>
            </a:blip>
            <a:srcRect b="57278" l="2540" r="77843" t="28956"/>
            <a:stretch/>
          </p:blipFill>
          <p:spPr>
            <a:xfrm>
              <a:off x="3923215" y="37970"/>
              <a:ext cx="1440873" cy="942758"/>
            </a:xfrm>
            <a:prstGeom prst="rect">
              <a:avLst/>
            </a:prstGeom>
            <a:noFill/>
            <a:ln>
              <a:noFill/>
            </a:ln>
          </p:spPr>
        </p:pic>
        <p:pic>
          <p:nvPicPr>
            <p:cNvPr id="336" name="Google Shape;336;p11"/>
            <p:cNvPicPr preferRelativeResize="0"/>
            <p:nvPr/>
          </p:nvPicPr>
          <p:blipFill rotWithShape="1">
            <a:blip r:embed="rId5">
              <a:alphaModFix/>
            </a:blip>
            <a:srcRect b="57605" l="28648" r="51735" t="28959"/>
            <a:stretch/>
          </p:blipFill>
          <p:spPr>
            <a:xfrm>
              <a:off x="3851920" y="1628800"/>
              <a:ext cx="1440873" cy="920266"/>
            </a:xfrm>
            <a:prstGeom prst="rect">
              <a:avLst/>
            </a:prstGeom>
            <a:noFill/>
            <a:ln>
              <a:noFill/>
            </a:ln>
          </p:spPr>
        </p:pic>
        <p:pic>
          <p:nvPicPr>
            <p:cNvPr id="337" name="Google Shape;337;p11"/>
            <p:cNvPicPr preferRelativeResize="0"/>
            <p:nvPr/>
          </p:nvPicPr>
          <p:blipFill rotWithShape="1">
            <a:blip r:embed="rId5">
              <a:alphaModFix/>
            </a:blip>
            <a:srcRect b="56678" l="52716" r="27666" t="29557"/>
            <a:stretch/>
          </p:blipFill>
          <p:spPr>
            <a:xfrm>
              <a:off x="5364088" y="1190039"/>
              <a:ext cx="1440873" cy="942758"/>
            </a:xfrm>
            <a:prstGeom prst="rect">
              <a:avLst/>
            </a:prstGeom>
            <a:noFill/>
            <a:ln>
              <a:noFill/>
            </a:ln>
          </p:spPr>
        </p:pic>
        <p:pic>
          <p:nvPicPr>
            <p:cNvPr id="338" name="Google Shape;338;p11"/>
            <p:cNvPicPr preferRelativeResize="0"/>
            <p:nvPr/>
          </p:nvPicPr>
          <p:blipFill rotWithShape="1">
            <a:blip r:embed="rId5">
              <a:alphaModFix/>
            </a:blip>
            <a:srcRect b="57501" l="77235" r="3148" t="28734"/>
            <a:stretch/>
          </p:blipFill>
          <p:spPr>
            <a:xfrm>
              <a:off x="4572356" y="646232"/>
              <a:ext cx="1440873" cy="942758"/>
            </a:xfrm>
            <a:prstGeom prst="rect">
              <a:avLst/>
            </a:prstGeom>
            <a:noFill/>
            <a:ln>
              <a:noFill/>
            </a:ln>
          </p:spPr>
        </p:pic>
        <p:pic>
          <p:nvPicPr>
            <p:cNvPr id="339" name="Google Shape;339;p11"/>
            <p:cNvPicPr preferRelativeResize="0"/>
            <p:nvPr/>
          </p:nvPicPr>
          <p:blipFill rotWithShape="1">
            <a:blip r:embed="rId5">
              <a:alphaModFix/>
            </a:blip>
            <a:srcRect b="34088" l="51156" r="29227" t="52147"/>
            <a:stretch/>
          </p:blipFill>
          <p:spPr>
            <a:xfrm>
              <a:off x="4139239" y="1118090"/>
              <a:ext cx="1440873" cy="942758"/>
            </a:xfrm>
            <a:prstGeom prst="rect">
              <a:avLst/>
            </a:prstGeom>
            <a:noFill/>
            <a:ln>
              <a:noFill/>
            </a:ln>
          </p:spPr>
        </p:pic>
        <p:pic>
          <p:nvPicPr>
            <p:cNvPr id="340" name="Google Shape;340;p11"/>
            <p:cNvPicPr preferRelativeResize="0"/>
            <p:nvPr/>
          </p:nvPicPr>
          <p:blipFill rotWithShape="1">
            <a:blip r:embed="rId5">
              <a:alphaModFix/>
            </a:blip>
            <a:srcRect b="34380" l="77858" r="2524" t="52510"/>
            <a:stretch/>
          </p:blipFill>
          <p:spPr>
            <a:xfrm>
              <a:off x="4995640" y="1683910"/>
              <a:ext cx="1440873" cy="897774"/>
            </a:xfrm>
            <a:prstGeom prst="rect">
              <a:avLst/>
            </a:prstGeom>
            <a:noFill/>
            <a:ln>
              <a:noFill/>
            </a:ln>
          </p:spPr>
        </p:pic>
      </p:grpSp>
      <p:sp>
        <p:nvSpPr>
          <p:cNvPr id="341" name="Google Shape;341;p11"/>
          <p:cNvSpPr txBox="1"/>
          <p:nvPr/>
        </p:nvSpPr>
        <p:spPr>
          <a:xfrm>
            <a:off x="1385556" y="1883276"/>
            <a:ext cx="5105039"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You need to successfully fulfil the design brief outlined below. To do this, you will need to think about what you already know, what you understand and how you can use this to meet the brief. </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You might also need to do further research and investigation. And, you might need to try out a few alternatives before you find the right one.</a:t>
            </a:r>
            <a:endParaRPr/>
          </a:p>
        </p:txBody>
      </p:sp>
      <p:sp>
        <p:nvSpPr>
          <p:cNvPr id="342" name="Google Shape;342;p11"/>
          <p:cNvSpPr txBox="1"/>
          <p:nvPr/>
        </p:nvSpPr>
        <p:spPr>
          <a:xfrm>
            <a:off x="161308" y="3835658"/>
            <a:ext cx="5293843"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Use trial and error to develop your design and improve it.</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Think about the design brief first; make sure you don’t miss anything.</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When you think you are finished, check through and make sure your design meets all parts of the brief.</a:t>
            </a:r>
            <a:endParaRPr/>
          </a:p>
        </p:txBody>
      </p:sp>
      <p:pic>
        <p:nvPicPr>
          <p:cNvPr id="343" name="Google Shape;343;p11"/>
          <p:cNvPicPr preferRelativeResize="0"/>
          <p:nvPr/>
        </p:nvPicPr>
        <p:blipFill rotWithShape="1">
          <a:blip r:embed="rId6">
            <a:alphaModFix/>
          </a:blip>
          <a:srcRect b="0" l="0" r="0" t="0"/>
          <a:stretch/>
        </p:blipFill>
        <p:spPr>
          <a:xfrm>
            <a:off x="5494719" y="3989546"/>
            <a:ext cx="1237672" cy="1178480"/>
          </a:xfrm>
          <a:prstGeom prst="rect">
            <a:avLst/>
          </a:prstGeom>
          <a:noFill/>
          <a:ln>
            <a:noFill/>
          </a:ln>
        </p:spPr>
      </p:pic>
      <p:pic>
        <p:nvPicPr>
          <p:cNvPr id="344" name="Google Shape;344;p11"/>
          <p:cNvPicPr preferRelativeResize="0"/>
          <p:nvPr/>
        </p:nvPicPr>
        <p:blipFill rotWithShape="1">
          <a:blip r:embed="rId7">
            <a:alphaModFix/>
          </a:blip>
          <a:srcRect b="21354" l="40044" r="41946" t="34896"/>
          <a:stretch/>
        </p:blipFill>
        <p:spPr>
          <a:xfrm>
            <a:off x="93501" y="5645547"/>
            <a:ext cx="645464" cy="881608"/>
          </a:xfrm>
          <a:prstGeom prst="rect">
            <a:avLst/>
          </a:prstGeom>
          <a:noFill/>
          <a:ln>
            <a:noFill/>
          </a:ln>
        </p:spPr>
      </p:pic>
      <p:sp>
        <p:nvSpPr>
          <p:cNvPr id="345" name="Google Shape;345;p11"/>
          <p:cNvSpPr txBox="1"/>
          <p:nvPr/>
        </p:nvSpPr>
        <p:spPr>
          <a:xfrm>
            <a:off x="764704" y="5436096"/>
            <a:ext cx="5803216" cy="267765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Design Brief</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Design an experiment into any area of Psychology you like. You could choose an area we have studied recently, or something that isn’t even on the curriculum. Imagine that time and money are no object. Your experiment can be as big or as small as you want. It can take place over an extended period of time, or be short and sharp. Outline what you want to investigate, why you think this is a good topic, and what hypothesis you will use. Then, plan out your experiment, including a rationale explaining your choices. Finally, predict what results you think you might get – and give the reasons behind your predictions.</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p:txBody>
      </p:sp>
      <p:sp>
        <p:nvSpPr>
          <p:cNvPr id="346" name="Google Shape;346;p11"/>
          <p:cNvSpPr txBox="1"/>
          <p:nvPr/>
        </p:nvSpPr>
        <p:spPr>
          <a:xfrm>
            <a:off x="180837" y="8038178"/>
            <a:ext cx="5408403"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Create your own design brief and find someone to test this out on. Compare their thoughts with your own. Would you both have tackled the design brief in the same way?</a:t>
            </a:r>
            <a:endParaRPr sz="1200">
              <a:solidFill>
                <a:srgbClr val="0070C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pic>
        <p:nvPicPr>
          <p:cNvPr id="351" name="Google Shape;351;p12"/>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sp>
        <p:nvSpPr>
          <p:cNvPr id="352" name="Google Shape;352;p12"/>
          <p:cNvSpPr txBox="1"/>
          <p:nvPr/>
        </p:nvSpPr>
        <p:spPr>
          <a:xfrm>
            <a:off x="260648" y="179512"/>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Teach It!</a:t>
            </a:r>
            <a:endParaRPr/>
          </a:p>
        </p:txBody>
      </p:sp>
      <p:pic>
        <p:nvPicPr>
          <p:cNvPr id="353" name="Google Shape;353;p12"/>
          <p:cNvPicPr preferRelativeResize="0"/>
          <p:nvPr/>
        </p:nvPicPr>
        <p:blipFill rotWithShape="1">
          <a:blip r:embed="rId4">
            <a:alphaModFix/>
          </a:blip>
          <a:srcRect b="59494" l="66129" r="16869" t="21111"/>
          <a:stretch/>
        </p:blipFill>
        <p:spPr>
          <a:xfrm>
            <a:off x="5459020" y="7813964"/>
            <a:ext cx="1398980" cy="1330036"/>
          </a:xfrm>
          <a:prstGeom prst="rect">
            <a:avLst/>
          </a:prstGeom>
          <a:noFill/>
          <a:ln>
            <a:noFill/>
          </a:ln>
        </p:spPr>
      </p:pic>
      <p:sp>
        <p:nvSpPr>
          <p:cNvPr id="354" name="Google Shape;354;p12"/>
          <p:cNvSpPr txBox="1"/>
          <p:nvPr/>
        </p:nvSpPr>
        <p:spPr>
          <a:xfrm>
            <a:off x="178601" y="881008"/>
            <a:ext cx="5122607"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a:t>
            </a:r>
            <a:r>
              <a:rPr lang="en-GB" sz="1400">
                <a:solidFill>
                  <a:schemeClr val="dk1"/>
                </a:solidFill>
                <a:latin typeface="Calibri"/>
                <a:ea typeface="Calibri"/>
                <a:cs typeface="Calibri"/>
                <a:sym typeface="Calibri"/>
              </a:rPr>
              <a:t> </a:t>
            </a:r>
            <a:r>
              <a:rPr lang="en-GB" sz="1400">
                <a:solidFill>
                  <a:srgbClr val="0070C0"/>
                </a:solidFill>
                <a:latin typeface="Calibri"/>
                <a:ea typeface="Calibri"/>
                <a:cs typeface="Calibri"/>
                <a:sym typeface="Calibri"/>
              </a:rPr>
              <a:t>To teach others you need to know what you are talking about. You also need to decide the best way to present it. And, you need to do all this in a way that is interesting.</a:t>
            </a:r>
            <a:endParaRPr b="1" sz="1400">
              <a:solidFill>
                <a:srgbClr val="0070C0"/>
              </a:solidFill>
              <a:latin typeface="Calibri"/>
              <a:ea typeface="Calibri"/>
              <a:cs typeface="Calibri"/>
              <a:sym typeface="Calibri"/>
            </a:endParaRPr>
          </a:p>
        </p:txBody>
      </p:sp>
      <p:grpSp>
        <p:nvGrpSpPr>
          <p:cNvPr id="355" name="Google Shape;355;p12"/>
          <p:cNvGrpSpPr/>
          <p:nvPr/>
        </p:nvGrpSpPr>
        <p:grpSpPr>
          <a:xfrm>
            <a:off x="49658" y="1933484"/>
            <a:ext cx="1335898" cy="1398118"/>
            <a:chOff x="3131127" y="37970"/>
            <a:chExt cx="3673834" cy="3022773"/>
          </a:xfrm>
        </p:grpSpPr>
        <p:pic>
          <p:nvPicPr>
            <p:cNvPr id="356" name="Google Shape;356;p12"/>
            <p:cNvPicPr preferRelativeResize="0"/>
            <p:nvPr/>
          </p:nvPicPr>
          <p:blipFill rotWithShape="1">
            <a:blip r:embed="rId5">
              <a:alphaModFix/>
            </a:blip>
            <a:srcRect b="80774" l="3785" r="76598" t="5461"/>
            <a:stretch/>
          </p:blipFill>
          <p:spPr>
            <a:xfrm>
              <a:off x="4643651" y="2117985"/>
              <a:ext cx="1440873" cy="942758"/>
            </a:xfrm>
            <a:prstGeom prst="rect">
              <a:avLst/>
            </a:prstGeom>
            <a:noFill/>
            <a:ln>
              <a:noFill/>
            </a:ln>
          </p:spPr>
        </p:pic>
        <p:pic>
          <p:nvPicPr>
            <p:cNvPr id="357" name="Google Shape;357;p12"/>
            <p:cNvPicPr preferRelativeResize="0"/>
            <p:nvPr/>
          </p:nvPicPr>
          <p:blipFill rotWithShape="1">
            <a:blip r:embed="rId5">
              <a:alphaModFix/>
            </a:blip>
            <a:srcRect b="80577" l="28060" r="52322" t="5658"/>
            <a:stretch/>
          </p:blipFill>
          <p:spPr>
            <a:xfrm>
              <a:off x="3131127" y="1044863"/>
              <a:ext cx="1440873" cy="942758"/>
            </a:xfrm>
            <a:prstGeom prst="rect">
              <a:avLst/>
            </a:prstGeom>
            <a:noFill/>
            <a:ln>
              <a:noFill/>
            </a:ln>
          </p:spPr>
        </p:pic>
        <p:pic>
          <p:nvPicPr>
            <p:cNvPr id="358" name="Google Shape;358;p12"/>
            <p:cNvPicPr preferRelativeResize="0"/>
            <p:nvPr/>
          </p:nvPicPr>
          <p:blipFill rotWithShape="1">
            <a:blip r:embed="rId5">
              <a:alphaModFix/>
            </a:blip>
            <a:srcRect b="81088" l="51507" r="28875" t="5147"/>
            <a:stretch/>
          </p:blipFill>
          <p:spPr>
            <a:xfrm>
              <a:off x="3491880" y="542026"/>
              <a:ext cx="1440873" cy="942758"/>
            </a:xfrm>
            <a:prstGeom prst="rect">
              <a:avLst/>
            </a:prstGeom>
            <a:noFill/>
            <a:ln>
              <a:noFill/>
            </a:ln>
          </p:spPr>
        </p:pic>
        <p:pic>
          <p:nvPicPr>
            <p:cNvPr id="359" name="Google Shape;359;p12"/>
            <p:cNvPicPr preferRelativeResize="0"/>
            <p:nvPr/>
          </p:nvPicPr>
          <p:blipFill rotWithShape="1">
            <a:blip r:embed="rId5">
              <a:alphaModFix/>
            </a:blip>
            <a:srcRect b="57278" l="2540" r="77843" t="28956"/>
            <a:stretch/>
          </p:blipFill>
          <p:spPr>
            <a:xfrm>
              <a:off x="3923215" y="37970"/>
              <a:ext cx="1440873" cy="942758"/>
            </a:xfrm>
            <a:prstGeom prst="rect">
              <a:avLst/>
            </a:prstGeom>
            <a:noFill/>
            <a:ln>
              <a:noFill/>
            </a:ln>
          </p:spPr>
        </p:pic>
        <p:pic>
          <p:nvPicPr>
            <p:cNvPr id="360" name="Google Shape;360;p12"/>
            <p:cNvPicPr preferRelativeResize="0"/>
            <p:nvPr/>
          </p:nvPicPr>
          <p:blipFill rotWithShape="1">
            <a:blip r:embed="rId5">
              <a:alphaModFix/>
            </a:blip>
            <a:srcRect b="57605" l="28648" r="51735" t="28959"/>
            <a:stretch/>
          </p:blipFill>
          <p:spPr>
            <a:xfrm>
              <a:off x="3851920" y="1628800"/>
              <a:ext cx="1440873" cy="920266"/>
            </a:xfrm>
            <a:prstGeom prst="rect">
              <a:avLst/>
            </a:prstGeom>
            <a:noFill/>
            <a:ln>
              <a:noFill/>
            </a:ln>
          </p:spPr>
        </p:pic>
        <p:pic>
          <p:nvPicPr>
            <p:cNvPr id="361" name="Google Shape;361;p12"/>
            <p:cNvPicPr preferRelativeResize="0"/>
            <p:nvPr/>
          </p:nvPicPr>
          <p:blipFill rotWithShape="1">
            <a:blip r:embed="rId5">
              <a:alphaModFix/>
            </a:blip>
            <a:srcRect b="56678" l="52716" r="27666" t="29557"/>
            <a:stretch/>
          </p:blipFill>
          <p:spPr>
            <a:xfrm>
              <a:off x="5364088" y="1190039"/>
              <a:ext cx="1440873" cy="942758"/>
            </a:xfrm>
            <a:prstGeom prst="rect">
              <a:avLst/>
            </a:prstGeom>
            <a:noFill/>
            <a:ln>
              <a:noFill/>
            </a:ln>
          </p:spPr>
        </p:pic>
        <p:pic>
          <p:nvPicPr>
            <p:cNvPr id="362" name="Google Shape;362;p12"/>
            <p:cNvPicPr preferRelativeResize="0"/>
            <p:nvPr/>
          </p:nvPicPr>
          <p:blipFill rotWithShape="1">
            <a:blip r:embed="rId5">
              <a:alphaModFix/>
            </a:blip>
            <a:srcRect b="57501" l="77235" r="3148" t="28734"/>
            <a:stretch/>
          </p:blipFill>
          <p:spPr>
            <a:xfrm>
              <a:off x="4572356" y="646232"/>
              <a:ext cx="1440873" cy="942758"/>
            </a:xfrm>
            <a:prstGeom prst="rect">
              <a:avLst/>
            </a:prstGeom>
            <a:noFill/>
            <a:ln>
              <a:noFill/>
            </a:ln>
          </p:spPr>
        </p:pic>
        <p:pic>
          <p:nvPicPr>
            <p:cNvPr id="363" name="Google Shape;363;p12"/>
            <p:cNvPicPr preferRelativeResize="0"/>
            <p:nvPr/>
          </p:nvPicPr>
          <p:blipFill rotWithShape="1">
            <a:blip r:embed="rId5">
              <a:alphaModFix/>
            </a:blip>
            <a:srcRect b="34088" l="51156" r="29227" t="52147"/>
            <a:stretch/>
          </p:blipFill>
          <p:spPr>
            <a:xfrm>
              <a:off x="4139239" y="1118090"/>
              <a:ext cx="1440873" cy="942758"/>
            </a:xfrm>
            <a:prstGeom prst="rect">
              <a:avLst/>
            </a:prstGeom>
            <a:noFill/>
            <a:ln>
              <a:noFill/>
            </a:ln>
          </p:spPr>
        </p:pic>
        <p:pic>
          <p:nvPicPr>
            <p:cNvPr id="364" name="Google Shape;364;p12"/>
            <p:cNvPicPr preferRelativeResize="0"/>
            <p:nvPr/>
          </p:nvPicPr>
          <p:blipFill rotWithShape="1">
            <a:blip r:embed="rId5">
              <a:alphaModFix/>
            </a:blip>
            <a:srcRect b="34380" l="77858" r="2524" t="52510"/>
            <a:stretch/>
          </p:blipFill>
          <p:spPr>
            <a:xfrm>
              <a:off x="4995640" y="1683910"/>
              <a:ext cx="1440873" cy="897774"/>
            </a:xfrm>
            <a:prstGeom prst="rect">
              <a:avLst/>
            </a:prstGeom>
            <a:noFill/>
            <a:ln>
              <a:noFill/>
            </a:ln>
          </p:spPr>
        </p:pic>
      </p:grpSp>
      <p:sp>
        <p:nvSpPr>
          <p:cNvPr id="365" name="Google Shape;365;p12"/>
          <p:cNvSpPr txBox="1"/>
          <p:nvPr/>
        </p:nvSpPr>
        <p:spPr>
          <a:xfrm>
            <a:off x="1385556" y="1963450"/>
            <a:ext cx="5211796"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Choose a topic you have recently studied.</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Your challenge is to create a set of three lessons you could use to teach the topic to a group of people who know nothing about it. (You can pick who these people are if you like). You should aim to plan lessons completely different to what we have done in class.</a:t>
            </a:r>
            <a:endParaRPr/>
          </a:p>
        </p:txBody>
      </p:sp>
      <p:sp>
        <p:nvSpPr>
          <p:cNvPr id="366" name="Google Shape;366;p12"/>
          <p:cNvSpPr txBox="1"/>
          <p:nvPr/>
        </p:nvSpPr>
        <p:spPr>
          <a:xfrm>
            <a:off x="161308" y="3779912"/>
            <a:ext cx="5293843" cy="116955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Plan three lessons which link together and make sense.</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Think about how people will learn in your lessons.</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Make sure each lesson has a start, a middle and an end.</a:t>
            </a:r>
            <a:endParaRPr/>
          </a:p>
        </p:txBody>
      </p:sp>
      <p:pic>
        <p:nvPicPr>
          <p:cNvPr id="367" name="Google Shape;367;p12"/>
          <p:cNvPicPr preferRelativeResize="0"/>
          <p:nvPr/>
        </p:nvPicPr>
        <p:blipFill rotWithShape="1">
          <a:blip r:embed="rId6">
            <a:alphaModFix/>
          </a:blip>
          <a:srcRect b="0" l="0" r="0" t="0"/>
          <a:stretch/>
        </p:blipFill>
        <p:spPr>
          <a:xfrm>
            <a:off x="5104544" y="3840134"/>
            <a:ext cx="1237672" cy="1178480"/>
          </a:xfrm>
          <a:prstGeom prst="rect">
            <a:avLst/>
          </a:prstGeom>
          <a:noFill/>
          <a:ln>
            <a:noFill/>
          </a:ln>
        </p:spPr>
      </p:pic>
      <p:pic>
        <p:nvPicPr>
          <p:cNvPr id="368" name="Google Shape;368;p12"/>
          <p:cNvPicPr preferRelativeResize="0"/>
          <p:nvPr/>
        </p:nvPicPr>
        <p:blipFill rotWithShape="1">
          <a:blip r:embed="rId7">
            <a:alphaModFix/>
          </a:blip>
          <a:srcRect b="21354" l="40044" r="41946" t="34896"/>
          <a:stretch/>
        </p:blipFill>
        <p:spPr>
          <a:xfrm>
            <a:off x="70803" y="5321970"/>
            <a:ext cx="645464" cy="881608"/>
          </a:xfrm>
          <a:prstGeom prst="rect">
            <a:avLst/>
          </a:prstGeom>
          <a:noFill/>
          <a:ln>
            <a:noFill/>
          </a:ln>
        </p:spPr>
      </p:pic>
      <p:sp>
        <p:nvSpPr>
          <p:cNvPr id="369" name="Google Shape;369;p12"/>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Choose something you are interested in but which we don’t study in school and create a set of lessons about it.</a:t>
            </a:r>
            <a:endParaRPr sz="1200">
              <a:solidFill>
                <a:srgbClr val="0070C0"/>
              </a:solidFill>
              <a:latin typeface="Calibri"/>
              <a:ea typeface="Calibri"/>
              <a:cs typeface="Calibri"/>
              <a:sym typeface="Calibri"/>
            </a:endParaRPr>
          </a:p>
        </p:txBody>
      </p:sp>
      <p:sp>
        <p:nvSpPr>
          <p:cNvPr id="370" name="Google Shape;370;p12"/>
          <p:cNvSpPr txBox="1"/>
          <p:nvPr/>
        </p:nvSpPr>
        <p:spPr>
          <a:xfrm>
            <a:off x="763235" y="5350694"/>
            <a:ext cx="5803216" cy="24622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Hints and Tips</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Make sure each of your lessons has a starter activity, two or three main activities, and a plenary.</a:t>
            </a:r>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Think about lessons you have enjoyed in the past. Use these as inspiration.</a:t>
            </a:r>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Make sure your three lessons connect together but don’t go over the same material.</a:t>
            </a:r>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Use a question as the title for each of your lessons.</a:t>
            </a:r>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Think about how you will judge if people have learned what you want them to learn from each lesson.</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pic>
        <p:nvPicPr>
          <p:cNvPr id="375" name="Google Shape;375;p13"/>
          <p:cNvPicPr preferRelativeResize="0"/>
          <p:nvPr/>
        </p:nvPicPr>
        <p:blipFill rotWithShape="1">
          <a:blip r:embed="rId3">
            <a:alphaModFix/>
          </a:blip>
          <a:srcRect b="0" l="0" r="0" t="0"/>
          <a:stretch/>
        </p:blipFill>
        <p:spPr>
          <a:xfrm>
            <a:off x="5085184" y="824136"/>
            <a:ext cx="1712976" cy="1371600"/>
          </a:xfrm>
          <a:prstGeom prst="rect">
            <a:avLst/>
          </a:prstGeom>
          <a:noFill/>
          <a:ln>
            <a:noFill/>
          </a:ln>
        </p:spPr>
      </p:pic>
      <p:sp>
        <p:nvSpPr>
          <p:cNvPr id="376" name="Google Shape;376;p13"/>
          <p:cNvSpPr txBox="1"/>
          <p:nvPr/>
        </p:nvSpPr>
        <p:spPr>
          <a:xfrm>
            <a:off x="260648" y="179512"/>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Research: Key Players</a:t>
            </a:r>
            <a:endParaRPr/>
          </a:p>
        </p:txBody>
      </p:sp>
      <p:pic>
        <p:nvPicPr>
          <p:cNvPr id="377" name="Google Shape;377;p13"/>
          <p:cNvPicPr preferRelativeResize="0"/>
          <p:nvPr/>
        </p:nvPicPr>
        <p:blipFill rotWithShape="1">
          <a:blip r:embed="rId4">
            <a:alphaModFix/>
          </a:blip>
          <a:srcRect b="42019" l="0" r="82999" t="38586"/>
          <a:stretch/>
        </p:blipFill>
        <p:spPr>
          <a:xfrm>
            <a:off x="5459020" y="7596336"/>
            <a:ext cx="1398980" cy="1330036"/>
          </a:xfrm>
          <a:prstGeom prst="rect">
            <a:avLst/>
          </a:prstGeom>
          <a:noFill/>
          <a:ln>
            <a:noFill/>
          </a:ln>
        </p:spPr>
      </p:pic>
      <p:sp>
        <p:nvSpPr>
          <p:cNvPr id="378" name="Google Shape;378;p13"/>
          <p:cNvSpPr txBox="1"/>
          <p:nvPr/>
        </p:nvSpPr>
        <p:spPr>
          <a:xfrm>
            <a:off x="168847" y="970950"/>
            <a:ext cx="4935698"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 </a:t>
            </a:r>
            <a:r>
              <a:rPr lang="en-GB" sz="1400">
                <a:solidFill>
                  <a:srgbClr val="0070C0"/>
                </a:solidFill>
                <a:latin typeface="Calibri"/>
                <a:ea typeface="Calibri"/>
                <a:cs typeface="Calibri"/>
                <a:sym typeface="Calibri"/>
              </a:rPr>
              <a:t>Good research is detailed and links to the topic. You have to be independent when doing research. You also need to decide where to research, what to look for and how to work out what is the best information.</a:t>
            </a:r>
            <a:endParaRPr b="1" sz="1400">
              <a:solidFill>
                <a:srgbClr val="0070C0"/>
              </a:solidFill>
              <a:latin typeface="Calibri"/>
              <a:ea typeface="Calibri"/>
              <a:cs typeface="Calibri"/>
              <a:sym typeface="Calibri"/>
            </a:endParaRPr>
          </a:p>
        </p:txBody>
      </p:sp>
      <p:grpSp>
        <p:nvGrpSpPr>
          <p:cNvPr id="379" name="Google Shape;379;p13"/>
          <p:cNvGrpSpPr/>
          <p:nvPr/>
        </p:nvGrpSpPr>
        <p:grpSpPr>
          <a:xfrm>
            <a:off x="49658" y="2152410"/>
            <a:ext cx="1335898" cy="1398118"/>
            <a:chOff x="3131127" y="37970"/>
            <a:chExt cx="3673834" cy="3022773"/>
          </a:xfrm>
        </p:grpSpPr>
        <p:pic>
          <p:nvPicPr>
            <p:cNvPr id="380" name="Google Shape;380;p13"/>
            <p:cNvPicPr preferRelativeResize="0"/>
            <p:nvPr/>
          </p:nvPicPr>
          <p:blipFill rotWithShape="1">
            <a:blip r:embed="rId5">
              <a:alphaModFix/>
            </a:blip>
            <a:srcRect b="80774" l="3785" r="76598" t="5461"/>
            <a:stretch/>
          </p:blipFill>
          <p:spPr>
            <a:xfrm>
              <a:off x="4643651" y="2117985"/>
              <a:ext cx="1440873" cy="942758"/>
            </a:xfrm>
            <a:prstGeom prst="rect">
              <a:avLst/>
            </a:prstGeom>
            <a:noFill/>
            <a:ln>
              <a:noFill/>
            </a:ln>
          </p:spPr>
        </p:pic>
        <p:pic>
          <p:nvPicPr>
            <p:cNvPr id="381" name="Google Shape;381;p13"/>
            <p:cNvPicPr preferRelativeResize="0"/>
            <p:nvPr/>
          </p:nvPicPr>
          <p:blipFill rotWithShape="1">
            <a:blip r:embed="rId5">
              <a:alphaModFix/>
            </a:blip>
            <a:srcRect b="80577" l="28060" r="52322" t="5658"/>
            <a:stretch/>
          </p:blipFill>
          <p:spPr>
            <a:xfrm>
              <a:off x="3131127" y="1044863"/>
              <a:ext cx="1440873" cy="942758"/>
            </a:xfrm>
            <a:prstGeom prst="rect">
              <a:avLst/>
            </a:prstGeom>
            <a:noFill/>
            <a:ln>
              <a:noFill/>
            </a:ln>
          </p:spPr>
        </p:pic>
        <p:pic>
          <p:nvPicPr>
            <p:cNvPr id="382" name="Google Shape;382;p13"/>
            <p:cNvPicPr preferRelativeResize="0"/>
            <p:nvPr/>
          </p:nvPicPr>
          <p:blipFill rotWithShape="1">
            <a:blip r:embed="rId5">
              <a:alphaModFix/>
            </a:blip>
            <a:srcRect b="81088" l="51507" r="28875" t="5147"/>
            <a:stretch/>
          </p:blipFill>
          <p:spPr>
            <a:xfrm>
              <a:off x="3491880" y="542026"/>
              <a:ext cx="1440873" cy="942758"/>
            </a:xfrm>
            <a:prstGeom prst="rect">
              <a:avLst/>
            </a:prstGeom>
            <a:noFill/>
            <a:ln>
              <a:noFill/>
            </a:ln>
          </p:spPr>
        </p:pic>
        <p:pic>
          <p:nvPicPr>
            <p:cNvPr id="383" name="Google Shape;383;p13"/>
            <p:cNvPicPr preferRelativeResize="0"/>
            <p:nvPr/>
          </p:nvPicPr>
          <p:blipFill rotWithShape="1">
            <a:blip r:embed="rId5">
              <a:alphaModFix/>
            </a:blip>
            <a:srcRect b="57278" l="2540" r="77843" t="28956"/>
            <a:stretch/>
          </p:blipFill>
          <p:spPr>
            <a:xfrm>
              <a:off x="3923215" y="37970"/>
              <a:ext cx="1440873" cy="942758"/>
            </a:xfrm>
            <a:prstGeom prst="rect">
              <a:avLst/>
            </a:prstGeom>
            <a:noFill/>
            <a:ln>
              <a:noFill/>
            </a:ln>
          </p:spPr>
        </p:pic>
        <p:pic>
          <p:nvPicPr>
            <p:cNvPr id="384" name="Google Shape;384;p13"/>
            <p:cNvPicPr preferRelativeResize="0"/>
            <p:nvPr/>
          </p:nvPicPr>
          <p:blipFill rotWithShape="1">
            <a:blip r:embed="rId5">
              <a:alphaModFix/>
            </a:blip>
            <a:srcRect b="57605" l="28648" r="51735" t="28959"/>
            <a:stretch/>
          </p:blipFill>
          <p:spPr>
            <a:xfrm>
              <a:off x="3851920" y="1628800"/>
              <a:ext cx="1440873" cy="920266"/>
            </a:xfrm>
            <a:prstGeom prst="rect">
              <a:avLst/>
            </a:prstGeom>
            <a:noFill/>
            <a:ln>
              <a:noFill/>
            </a:ln>
          </p:spPr>
        </p:pic>
        <p:pic>
          <p:nvPicPr>
            <p:cNvPr id="385" name="Google Shape;385;p13"/>
            <p:cNvPicPr preferRelativeResize="0"/>
            <p:nvPr/>
          </p:nvPicPr>
          <p:blipFill rotWithShape="1">
            <a:blip r:embed="rId5">
              <a:alphaModFix/>
            </a:blip>
            <a:srcRect b="56678" l="52716" r="27666" t="29557"/>
            <a:stretch/>
          </p:blipFill>
          <p:spPr>
            <a:xfrm>
              <a:off x="5364088" y="1190039"/>
              <a:ext cx="1440873" cy="942758"/>
            </a:xfrm>
            <a:prstGeom prst="rect">
              <a:avLst/>
            </a:prstGeom>
            <a:noFill/>
            <a:ln>
              <a:noFill/>
            </a:ln>
          </p:spPr>
        </p:pic>
        <p:pic>
          <p:nvPicPr>
            <p:cNvPr id="386" name="Google Shape;386;p13"/>
            <p:cNvPicPr preferRelativeResize="0"/>
            <p:nvPr/>
          </p:nvPicPr>
          <p:blipFill rotWithShape="1">
            <a:blip r:embed="rId5">
              <a:alphaModFix/>
            </a:blip>
            <a:srcRect b="57501" l="77235" r="3148" t="28734"/>
            <a:stretch/>
          </p:blipFill>
          <p:spPr>
            <a:xfrm>
              <a:off x="4572356" y="646232"/>
              <a:ext cx="1440873" cy="942758"/>
            </a:xfrm>
            <a:prstGeom prst="rect">
              <a:avLst/>
            </a:prstGeom>
            <a:noFill/>
            <a:ln>
              <a:noFill/>
            </a:ln>
          </p:spPr>
        </p:pic>
        <p:pic>
          <p:nvPicPr>
            <p:cNvPr id="387" name="Google Shape;387;p13"/>
            <p:cNvPicPr preferRelativeResize="0"/>
            <p:nvPr/>
          </p:nvPicPr>
          <p:blipFill rotWithShape="1">
            <a:blip r:embed="rId5">
              <a:alphaModFix/>
            </a:blip>
            <a:srcRect b="34088" l="51156" r="29227" t="52147"/>
            <a:stretch/>
          </p:blipFill>
          <p:spPr>
            <a:xfrm>
              <a:off x="4139239" y="1118090"/>
              <a:ext cx="1440873" cy="942758"/>
            </a:xfrm>
            <a:prstGeom prst="rect">
              <a:avLst/>
            </a:prstGeom>
            <a:noFill/>
            <a:ln>
              <a:noFill/>
            </a:ln>
          </p:spPr>
        </p:pic>
        <p:pic>
          <p:nvPicPr>
            <p:cNvPr id="388" name="Google Shape;388;p13"/>
            <p:cNvPicPr preferRelativeResize="0"/>
            <p:nvPr/>
          </p:nvPicPr>
          <p:blipFill rotWithShape="1">
            <a:blip r:embed="rId5">
              <a:alphaModFix/>
            </a:blip>
            <a:srcRect b="34380" l="77858" r="2524" t="52510"/>
            <a:stretch/>
          </p:blipFill>
          <p:spPr>
            <a:xfrm>
              <a:off x="4995640" y="1683910"/>
              <a:ext cx="1440873" cy="897774"/>
            </a:xfrm>
            <a:prstGeom prst="rect">
              <a:avLst/>
            </a:prstGeom>
            <a:noFill/>
            <a:ln>
              <a:noFill/>
            </a:ln>
          </p:spPr>
        </p:pic>
      </p:grpSp>
      <p:sp>
        <p:nvSpPr>
          <p:cNvPr id="389" name="Google Shape;389;p13"/>
          <p:cNvSpPr txBox="1"/>
          <p:nvPr/>
        </p:nvSpPr>
        <p:spPr>
          <a:xfrm>
            <a:off x="1385556" y="2162631"/>
            <a:ext cx="5182363"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Choose two of the key players from below and research their lives and work. Think about:</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What they did;</a:t>
            </a:r>
            <a:endParaRPr/>
          </a:p>
          <a:p>
            <a:pPr indent="-285750" lvl="0" marL="285750" marR="0" rtl="0" algn="just">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Why they were important;</a:t>
            </a:r>
            <a:endParaRPr/>
          </a:p>
          <a:p>
            <a:pPr indent="-285750" lvl="0" marL="285750" marR="0" rtl="0" algn="just">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How they changed their subject…or the world!</a:t>
            </a:r>
            <a:endParaRPr/>
          </a:p>
        </p:txBody>
      </p:sp>
      <p:sp>
        <p:nvSpPr>
          <p:cNvPr id="390" name="Google Shape;390;p13"/>
          <p:cNvSpPr txBox="1"/>
          <p:nvPr/>
        </p:nvSpPr>
        <p:spPr>
          <a:xfrm>
            <a:off x="161308" y="3835077"/>
            <a:ext cx="5293843"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Use at least two different sources for your research.</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Pick out key information and leave out anything that isn’t useful.</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Compare the key players. How were their lives similar and different?</a:t>
            </a:r>
            <a:endParaRPr/>
          </a:p>
        </p:txBody>
      </p:sp>
      <p:pic>
        <p:nvPicPr>
          <p:cNvPr id="391" name="Google Shape;391;p13"/>
          <p:cNvPicPr preferRelativeResize="0"/>
          <p:nvPr/>
        </p:nvPicPr>
        <p:blipFill rotWithShape="1">
          <a:blip r:embed="rId6">
            <a:alphaModFix/>
          </a:blip>
          <a:srcRect b="0" l="0" r="0" t="0"/>
          <a:stretch/>
        </p:blipFill>
        <p:spPr>
          <a:xfrm>
            <a:off x="5477633" y="3988965"/>
            <a:ext cx="1237672" cy="1178480"/>
          </a:xfrm>
          <a:prstGeom prst="rect">
            <a:avLst/>
          </a:prstGeom>
          <a:noFill/>
          <a:ln>
            <a:noFill/>
          </a:ln>
        </p:spPr>
      </p:pic>
      <p:pic>
        <p:nvPicPr>
          <p:cNvPr id="392" name="Google Shape;392;p13"/>
          <p:cNvPicPr preferRelativeResize="0"/>
          <p:nvPr/>
        </p:nvPicPr>
        <p:blipFill rotWithShape="1">
          <a:blip r:embed="rId7">
            <a:alphaModFix/>
          </a:blip>
          <a:srcRect b="21354" l="40044" r="41946" t="34896"/>
          <a:stretch/>
        </p:blipFill>
        <p:spPr>
          <a:xfrm>
            <a:off x="93501" y="5429523"/>
            <a:ext cx="645464" cy="881608"/>
          </a:xfrm>
          <a:prstGeom prst="rect">
            <a:avLst/>
          </a:prstGeom>
          <a:noFill/>
          <a:ln>
            <a:noFill/>
          </a:ln>
        </p:spPr>
      </p:pic>
      <p:sp>
        <p:nvSpPr>
          <p:cNvPr id="393" name="Google Shape;393;p13"/>
          <p:cNvSpPr txBox="1"/>
          <p:nvPr/>
        </p:nvSpPr>
        <p:spPr>
          <a:xfrm>
            <a:off x="764704" y="5429523"/>
            <a:ext cx="5803216" cy="24622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Players</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lang="en-GB" sz="1400">
                <a:solidFill>
                  <a:schemeClr val="dk1"/>
                </a:solidFill>
                <a:latin typeface="Calibri"/>
                <a:ea typeface="Calibri"/>
                <a:cs typeface="Calibri"/>
                <a:sym typeface="Calibri"/>
              </a:rPr>
              <a:t>Carl Jung</a:t>
            </a:r>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lang="en-GB" sz="1400">
                <a:solidFill>
                  <a:schemeClr val="dk1"/>
                </a:solidFill>
                <a:latin typeface="Calibri"/>
                <a:ea typeface="Calibri"/>
                <a:cs typeface="Calibri"/>
                <a:sym typeface="Calibri"/>
              </a:rPr>
              <a:t>Alan Baddeley</a:t>
            </a:r>
            <a:endParaRPr sz="1400">
              <a:solidFill>
                <a:schemeClr val="dk1"/>
              </a:solidFill>
              <a:latin typeface="Calibri"/>
              <a:ea typeface="Calibri"/>
              <a:cs typeface="Calibri"/>
              <a:sym typeface="Calibri"/>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lang="en-GB" sz="1400">
                <a:solidFill>
                  <a:schemeClr val="dk1"/>
                </a:solidFill>
                <a:latin typeface="Calibri"/>
                <a:ea typeface="Calibri"/>
                <a:cs typeface="Calibri"/>
                <a:sym typeface="Calibri"/>
              </a:rPr>
              <a:t>Margaret Ainsworth</a:t>
            </a:r>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lang="en-GB" sz="1400">
                <a:solidFill>
                  <a:schemeClr val="dk1"/>
                </a:solidFill>
                <a:latin typeface="Calibri"/>
                <a:ea typeface="Calibri"/>
                <a:cs typeface="Calibri"/>
                <a:sym typeface="Calibri"/>
              </a:rPr>
              <a:t>Jean Piaget</a:t>
            </a:r>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lang="en-GB" sz="1400">
                <a:solidFill>
                  <a:schemeClr val="dk1"/>
                </a:solidFill>
                <a:latin typeface="Calibri"/>
                <a:ea typeface="Calibri"/>
                <a:cs typeface="Calibri"/>
                <a:sym typeface="Calibri"/>
              </a:rPr>
              <a:t>William James</a:t>
            </a:r>
            <a:endParaRPr/>
          </a:p>
        </p:txBody>
      </p:sp>
      <p:sp>
        <p:nvSpPr>
          <p:cNvPr id="394" name="Google Shape;394;p13"/>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Create two short biographies – one for each of the key players. Imagine they were going to be put up in a museum for visitors to read.</a:t>
            </a:r>
            <a:endParaRPr sz="1200">
              <a:solidFill>
                <a:srgbClr val="0070C0"/>
              </a:solidFill>
              <a:latin typeface="Calibri"/>
              <a:ea typeface="Calibri"/>
              <a:cs typeface="Calibri"/>
              <a:sym typeface="Calibri"/>
            </a:endParaRPr>
          </a:p>
        </p:txBody>
      </p:sp>
      <p:sp>
        <p:nvSpPr>
          <p:cNvPr id="395" name="Google Shape;395;p13"/>
          <p:cNvSpPr/>
          <p:nvPr/>
        </p:nvSpPr>
        <p:spPr>
          <a:xfrm>
            <a:off x="2938125" y="5760529"/>
            <a:ext cx="3600400" cy="1800200"/>
          </a:xfrm>
          <a:prstGeom prst="stripedRightArrow">
            <a:avLst>
              <a:gd fmla="val 50000" name="adj1"/>
              <a:gd fmla="val 50000" name="adj2"/>
            </a:avLst>
          </a:prstGeom>
          <a:gradFill>
            <a:gsLst>
              <a:gs pos="0">
                <a:srgbClr val="97B4E4"/>
              </a:gs>
              <a:gs pos="50000">
                <a:srgbClr val="BFCFEC"/>
              </a:gs>
              <a:gs pos="100000">
                <a:srgbClr val="E0E8F4"/>
              </a:gs>
            </a:gsLst>
            <a:lin ang="5400000" scaled="0"/>
          </a:gra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pic>
        <p:nvPicPr>
          <p:cNvPr id="400" name="Google Shape;400;p14"/>
          <p:cNvPicPr preferRelativeResize="0"/>
          <p:nvPr/>
        </p:nvPicPr>
        <p:blipFill rotWithShape="1">
          <a:blip r:embed="rId3">
            <a:alphaModFix/>
          </a:blip>
          <a:srcRect b="0" l="0" r="0" t="0"/>
          <a:stretch/>
        </p:blipFill>
        <p:spPr>
          <a:xfrm>
            <a:off x="5085184" y="752128"/>
            <a:ext cx="1712976" cy="1371600"/>
          </a:xfrm>
          <a:prstGeom prst="rect">
            <a:avLst/>
          </a:prstGeom>
          <a:noFill/>
          <a:ln>
            <a:noFill/>
          </a:ln>
        </p:spPr>
      </p:pic>
      <p:pic>
        <p:nvPicPr>
          <p:cNvPr id="401" name="Google Shape;401;p14"/>
          <p:cNvPicPr preferRelativeResize="0"/>
          <p:nvPr/>
        </p:nvPicPr>
        <p:blipFill rotWithShape="1">
          <a:blip r:embed="rId4">
            <a:alphaModFix/>
          </a:blip>
          <a:srcRect b="0" l="0" r="0" t="0"/>
          <a:stretch/>
        </p:blipFill>
        <p:spPr>
          <a:xfrm>
            <a:off x="5503696" y="3861792"/>
            <a:ext cx="1237672" cy="1178480"/>
          </a:xfrm>
          <a:prstGeom prst="rect">
            <a:avLst/>
          </a:prstGeom>
          <a:noFill/>
          <a:ln>
            <a:noFill/>
          </a:ln>
        </p:spPr>
      </p:pic>
      <p:sp>
        <p:nvSpPr>
          <p:cNvPr id="402" name="Google Shape;402;p14"/>
          <p:cNvSpPr txBox="1"/>
          <p:nvPr/>
        </p:nvSpPr>
        <p:spPr>
          <a:xfrm>
            <a:off x="260648" y="179512"/>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Research: In The News</a:t>
            </a:r>
            <a:endParaRPr/>
          </a:p>
        </p:txBody>
      </p:sp>
      <p:pic>
        <p:nvPicPr>
          <p:cNvPr id="403" name="Google Shape;403;p14"/>
          <p:cNvPicPr preferRelativeResize="0"/>
          <p:nvPr/>
        </p:nvPicPr>
        <p:blipFill rotWithShape="1">
          <a:blip r:embed="rId5">
            <a:alphaModFix/>
          </a:blip>
          <a:srcRect b="40303" l="32999" r="50000" t="40302"/>
          <a:stretch/>
        </p:blipFill>
        <p:spPr>
          <a:xfrm>
            <a:off x="5459020" y="7760499"/>
            <a:ext cx="1398980" cy="1330036"/>
          </a:xfrm>
          <a:prstGeom prst="rect">
            <a:avLst/>
          </a:prstGeom>
          <a:noFill/>
          <a:ln>
            <a:noFill/>
          </a:ln>
        </p:spPr>
      </p:pic>
      <p:sp>
        <p:nvSpPr>
          <p:cNvPr id="404" name="Google Shape;404;p14"/>
          <p:cNvSpPr txBox="1"/>
          <p:nvPr/>
        </p:nvSpPr>
        <p:spPr>
          <a:xfrm>
            <a:off x="188639" y="934597"/>
            <a:ext cx="4915905"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 </a:t>
            </a:r>
            <a:r>
              <a:rPr lang="en-GB" sz="1400">
                <a:solidFill>
                  <a:srgbClr val="0070C0"/>
                </a:solidFill>
                <a:latin typeface="Calibri"/>
                <a:ea typeface="Calibri"/>
                <a:cs typeface="Calibri"/>
                <a:sym typeface="Calibri"/>
              </a:rPr>
              <a:t>Good research is detailed and links to the topic. You have to be independent when doing research. You also need to decide where to research, what to look for and how to work out what is the best information.</a:t>
            </a:r>
            <a:endParaRPr b="1" sz="1400">
              <a:solidFill>
                <a:srgbClr val="0070C0"/>
              </a:solidFill>
              <a:latin typeface="Calibri"/>
              <a:ea typeface="Calibri"/>
              <a:cs typeface="Calibri"/>
              <a:sym typeface="Calibri"/>
            </a:endParaRPr>
          </a:p>
        </p:txBody>
      </p:sp>
      <p:grpSp>
        <p:nvGrpSpPr>
          <p:cNvPr id="405" name="Google Shape;405;p14"/>
          <p:cNvGrpSpPr/>
          <p:nvPr/>
        </p:nvGrpSpPr>
        <p:grpSpPr>
          <a:xfrm>
            <a:off x="49658" y="2051720"/>
            <a:ext cx="1335898" cy="1398118"/>
            <a:chOff x="3131127" y="37970"/>
            <a:chExt cx="3673834" cy="3022773"/>
          </a:xfrm>
        </p:grpSpPr>
        <p:pic>
          <p:nvPicPr>
            <p:cNvPr id="406" name="Google Shape;406;p14"/>
            <p:cNvPicPr preferRelativeResize="0"/>
            <p:nvPr/>
          </p:nvPicPr>
          <p:blipFill rotWithShape="1">
            <a:blip r:embed="rId6">
              <a:alphaModFix/>
            </a:blip>
            <a:srcRect b="80774" l="3785" r="76598" t="5461"/>
            <a:stretch/>
          </p:blipFill>
          <p:spPr>
            <a:xfrm>
              <a:off x="4643651" y="2117985"/>
              <a:ext cx="1440873" cy="942758"/>
            </a:xfrm>
            <a:prstGeom prst="rect">
              <a:avLst/>
            </a:prstGeom>
            <a:noFill/>
            <a:ln>
              <a:noFill/>
            </a:ln>
          </p:spPr>
        </p:pic>
        <p:pic>
          <p:nvPicPr>
            <p:cNvPr id="407" name="Google Shape;407;p14"/>
            <p:cNvPicPr preferRelativeResize="0"/>
            <p:nvPr/>
          </p:nvPicPr>
          <p:blipFill rotWithShape="1">
            <a:blip r:embed="rId6">
              <a:alphaModFix/>
            </a:blip>
            <a:srcRect b="80577" l="28060" r="52322" t="5658"/>
            <a:stretch/>
          </p:blipFill>
          <p:spPr>
            <a:xfrm>
              <a:off x="3131127" y="1044863"/>
              <a:ext cx="1440873" cy="942758"/>
            </a:xfrm>
            <a:prstGeom prst="rect">
              <a:avLst/>
            </a:prstGeom>
            <a:noFill/>
            <a:ln>
              <a:noFill/>
            </a:ln>
          </p:spPr>
        </p:pic>
        <p:pic>
          <p:nvPicPr>
            <p:cNvPr id="408" name="Google Shape;408;p14"/>
            <p:cNvPicPr preferRelativeResize="0"/>
            <p:nvPr/>
          </p:nvPicPr>
          <p:blipFill rotWithShape="1">
            <a:blip r:embed="rId6">
              <a:alphaModFix/>
            </a:blip>
            <a:srcRect b="81088" l="51507" r="28875" t="5147"/>
            <a:stretch/>
          </p:blipFill>
          <p:spPr>
            <a:xfrm>
              <a:off x="3491880" y="542026"/>
              <a:ext cx="1440873" cy="942758"/>
            </a:xfrm>
            <a:prstGeom prst="rect">
              <a:avLst/>
            </a:prstGeom>
            <a:noFill/>
            <a:ln>
              <a:noFill/>
            </a:ln>
          </p:spPr>
        </p:pic>
        <p:pic>
          <p:nvPicPr>
            <p:cNvPr id="409" name="Google Shape;409;p14"/>
            <p:cNvPicPr preferRelativeResize="0"/>
            <p:nvPr/>
          </p:nvPicPr>
          <p:blipFill rotWithShape="1">
            <a:blip r:embed="rId6">
              <a:alphaModFix/>
            </a:blip>
            <a:srcRect b="57278" l="2540" r="77843" t="28956"/>
            <a:stretch/>
          </p:blipFill>
          <p:spPr>
            <a:xfrm>
              <a:off x="3923215" y="37970"/>
              <a:ext cx="1440873" cy="942758"/>
            </a:xfrm>
            <a:prstGeom prst="rect">
              <a:avLst/>
            </a:prstGeom>
            <a:noFill/>
            <a:ln>
              <a:noFill/>
            </a:ln>
          </p:spPr>
        </p:pic>
        <p:pic>
          <p:nvPicPr>
            <p:cNvPr id="410" name="Google Shape;410;p14"/>
            <p:cNvPicPr preferRelativeResize="0"/>
            <p:nvPr/>
          </p:nvPicPr>
          <p:blipFill rotWithShape="1">
            <a:blip r:embed="rId6">
              <a:alphaModFix/>
            </a:blip>
            <a:srcRect b="57605" l="28648" r="51735" t="28959"/>
            <a:stretch/>
          </p:blipFill>
          <p:spPr>
            <a:xfrm>
              <a:off x="3851920" y="1628800"/>
              <a:ext cx="1440873" cy="920266"/>
            </a:xfrm>
            <a:prstGeom prst="rect">
              <a:avLst/>
            </a:prstGeom>
            <a:noFill/>
            <a:ln>
              <a:noFill/>
            </a:ln>
          </p:spPr>
        </p:pic>
        <p:pic>
          <p:nvPicPr>
            <p:cNvPr id="411" name="Google Shape;411;p14"/>
            <p:cNvPicPr preferRelativeResize="0"/>
            <p:nvPr/>
          </p:nvPicPr>
          <p:blipFill rotWithShape="1">
            <a:blip r:embed="rId6">
              <a:alphaModFix/>
            </a:blip>
            <a:srcRect b="56678" l="52716" r="27666" t="29557"/>
            <a:stretch/>
          </p:blipFill>
          <p:spPr>
            <a:xfrm>
              <a:off x="5364088" y="1190039"/>
              <a:ext cx="1440873" cy="942758"/>
            </a:xfrm>
            <a:prstGeom prst="rect">
              <a:avLst/>
            </a:prstGeom>
            <a:noFill/>
            <a:ln>
              <a:noFill/>
            </a:ln>
          </p:spPr>
        </p:pic>
        <p:pic>
          <p:nvPicPr>
            <p:cNvPr id="412" name="Google Shape;412;p14"/>
            <p:cNvPicPr preferRelativeResize="0"/>
            <p:nvPr/>
          </p:nvPicPr>
          <p:blipFill rotWithShape="1">
            <a:blip r:embed="rId6">
              <a:alphaModFix/>
            </a:blip>
            <a:srcRect b="57501" l="77235" r="3148" t="28734"/>
            <a:stretch/>
          </p:blipFill>
          <p:spPr>
            <a:xfrm>
              <a:off x="4572356" y="646232"/>
              <a:ext cx="1440873" cy="942758"/>
            </a:xfrm>
            <a:prstGeom prst="rect">
              <a:avLst/>
            </a:prstGeom>
            <a:noFill/>
            <a:ln>
              <a:noFill/>
            </a:ln>
          </p:spPr>
        </p:pic>
        <p:pic>
          <p:nvPicPr>
            <p:cNvPr id="413" name="Google Shape;413;p14"/>
            <p:cNvPicPr preferRelativeResize="0"/>
            <p:nvPr/>
          </p:nvPicPr>
          <p:blipFill rotWithShape="1">
            <a:blip r:embed="rId6">
              <a:alphaModFix/>
            </a:blip>
            <a:srcRect b="34088" l="51156" r="29227" t="52147"/>
            <a:stretch/>
          </p:blipFill>
          <p:spPr>
            <a:xfrm>
              <a:off x="4139239" y="1118090"/>
              <a:ext cx="1440873" cy="942758"/>
            </a:xfrm>
            <a:prstGeom prst="rect">
              <a:avLst/>
            </a:prstGeom>
            <a:noFill/>
            <a:ln>
              <a:noFill/>
            </a:ln>
          </p:spPr>
        </p:pic>
        <p:pic>
          <p:nvPicPr>
            <p:cNvPr id="414" name="Google Shape;414;p14"/>
            <p:cNvPicPr preferRelativeResize="0"/>
            <p:nvPr/>
          </p:nvPicPr>
          <p:blipFill rotWithShape="1">
            <a:blip r:embed="rId6">
              <a:alphaModFix/>
            </a:blip>
            <a:srcRect b="34380" l="77858" r="2524" t="52510"/>
            <a:stretch/>
          </p:blipFill>
          <p:spPr>
            <a:xfrm>
              <a:off x="4995640" y="1683910"/>
              <a:ext cx="1440873" cy="897774"/>
            </a:xfrm>
            <a:prstGeom prst="rect">
              <a:avLst/>
            </a:prstGeom>
            <a:noFill/>
            <a:ln>
              <a:noFill/>
            </a:ln>
          </p:spPr>
        </p:pic>
      </p:grpSp>
      <p:sp>
        <p:nvSpPr>
          <p:cNvPr id="415" name="Google Shape;415;p14"/>
          <p:cNvSpPr txBox="1"/>
          <p:nvPr/>
        </p:nvSpPr>
        <p:spPr>
          <a:xfrm>
            <a:off x="1385556" y="2208279"/>
            <a:ext cx="5211796" cy="116955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Pick three things you have learned in lesson since the start of the year. For each one find a news story which connects to it. Read the stories and sum each one up in a few bullet points. Write a paragraph explaining how they connect to the topics we have been studying.</a:t>
            </a:r>
            <a:endParaRPr/>
          </a:p>
        </p:txBody>
      </p:sp>
      <p:sp>
        <p:nvSpPr>
          <p:cNvPr id="416" name="Google Shape;416;p14"/>
          <p:cNvSpPr txBox="1"/>
          <p:nvPr/>
        </p:nvSpPr>
        <p:spPr>
          <a:xfrm>
            <a:off x="161308" y="3707904"/>
            <a:ext cx="5293843"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Use at least two different sources for your research.</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Pick out key information and leave out anything that isn’t useful.</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Decide what you would like to know more about, based on your research findings.</a:t>
            </a:r>
            <a:endParaRPr/>
          </a:p>
        </p:txBody>
      </p:sp>
      <p:sp>
        <p:nvSpPr>
          <p:cNvPr id="417" name="Google Shape;417;p14"/>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Create your own 60-second news bulletin. This should only contain stories linked to what we have been studying.</a:t>
            </a:r>
            <a:endParaRPr sz="1200">
              <a:solidFill>
                <a:srgbClr val="0070C0"/>
              </a:solidFill>
              <a:latin typeface="Calibri"/>
              <a:ea typeface="Calibri"/>
              <a:cs typeface="Calibri"/>
              <a:sym typeface="Calibri"/>
            </a:endParaRPr>
          </a:p>
        </p:txBody>
      </p:sp>
      <p:pic>
        <p:nvPicPr>
          <p:cNvPr id="418" name="Google Shape;418;p14"/>
          <p:cNvPicPr preferRelativeResize="0"/>
          <p:nvPr/>
        </p:nvPicPr>
        <p:blipFill rotWithShape="1">
          <a:blip r:embed="rId7">
            <a:alphaModFix/>
          </a:blip>
          <a:srcRect b="21354" l="40044" r="41946" t="34896"/>
          <a:stretch/>
        </p:blipFill>
        <p:spPr>
          <a:xfrm>
            <a:off x="93501" y="5292080"/>
            <a:ext cx="645464" cy="881608"/>
          </a:xfrm>
          <a:prstGeom prst="rect">
            <a:avLst/>
          </a:prstGeom>
          <a:noFill/>
          <a:ln>
            <a:noFill/>
          </a:ln>
        </p:spPr>
      </p:pic>
      <p:sp>
        <p:nvSpPr>
          <p:cNvPr id="419" name="Google Shape;419;p14"/>
          <p:cNvSpPr txBox="1"/>
          <p:nvPr/>
        </p:nvSpPr>
        <p:spPr>
          <a:xfrm>
            <a:off x="738965" y="5363552"/>
            <a:ext cx="5803216" cy="24622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Here are a range of useful news websites you can use:</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b="1" lang="en-GB" sz="1400" u="sng">
                <a:solidFill>
                  <a:schemeClr val="dk1"/>
                </a:solidFill>
                <a:latin typeface="Calibri"/>
                <a:ea typeface="Calibri"/>
                <a:cs typeface="Calibri"/>
                <a:sym typeface="Calibri"/>
                <a:hlinkClick r:id="rId8">
                  <a:extLst>
                    <a:ext uri="{A12FA001-AC4F-418D-AE19-62706E023703}">
                      <ahyp:hlinkClr val="tx"/>
                    </a:ext>
                  </a:extLst>
                </a:hlinkClick>
              </a:rPr>
              <a:t>www.bbc.co.uk</a:t>
            </a:r>
            <a:endParaRPr b="1" sz="1400">
              <a:solidFill>
                <a:schemeClr val="dk1"/>
              </a:solidFill>
              <a:latin typeface="Calibri"/>
              <a:ea typeface="Calibri"/>
              <a:cs typeface="Calibri"/>
              <a:sym typeface="Calibri"/>
            </a:endParaRPr>
          </a:p>
          <a:p>
            <a:pPr indent="-196850" lvl="0" marL="285750" marR="0" rtl="0" algn="l">
              <a:spcBef>
                <a:spcPts val="0"/>
              </a:spcBef>
              <a:spcAft>
                <a:spcPts val="0"/>
              </a:spcAft>
              <a:buClr>
                <a:schemeClr val="dk1"/>
              </a:buClr>
              <a:buSzPts val="1400"/>
              <a:buFont typeface="Arial"/>
              <a:buNone/>
            </a:pPr>
            <a:r>
              <a:t/>
            </a:r>
            <a:endParaRPr b="1"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b="1" lang="en-GB" sz="1400" u="sng">
                <a:solidFill>
                  <a:schemeClr val="dk1"/>
                </a:solidFill>
                <a:latin typeface="Calibri"/>
                <a:ea typeface="Calibri"/>
                <a:cs typeface="Calibri"/>
                <a:sym typeface="Calibri"/>
                <a:hlinkClick r:id="rId9">
                  <a:extLst>
                    <a:ext uri="{A12FA001-AC4F-418D-AE19-62706E023703}">
                      <ahyp:hlinkClr val="tx"/>
                    </a:ext>
                  </a:extLst>
                </a:hlinkClick>
              </a:rPr>
              <a:t>www.theguardian.co.uk</a:t>
            </a:r>
            <a:endParaRPr b="1" sz="1400">
              <a:solidFill>
                <a:schemeClr val="dk1"/>
              </a:solidFill>
              <a:latin typeface="Calibri"/>
              <a:ea typeface="Calibri"/>
              <a:cs typeface="Calibri"/>
              <a:sym typeface="Calibri"/>
            </a:endParaRPr>
          </a:p>
          <a:p>
            <a:pPr indent="-196850" lvl="0" marL="285750" marR="0" rtl="0" algn="l">
              <a:spcBef>
                <a:spcPts val="0"/>
              </a:spcBef>
              <a:spcAft>
                <a:spcPts val="0"/>
              </a:spcAft>
              <a:buClr>
                <a:schemeClr val="dk1"/>
              </a:buClr>
              <a:buSzPts val="1400"/>
              <a:buFont typeface="Arial"/>
              <a:buNone/>
            </a:pPr>
            <a:r>
              <a:t/>
            </a:r>
            <a:endParaRPr b="1"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b="1" lang="en-GB" sz="1400" u="sng">
                <a:solidFill>
                  <a:schemeClr val="dk1"/>
                </a:solidFill>
                <a:latin typeface="Calibri"/>
                <a:ea typeface="Calibri"/>
                <a:cs typeface="Calibri"/>
                <a:sym typeface="Calibri"/>
                <a:hlinkClick r:id="rId10">
                  <a:extLst>
                    <a:ext uri="{A12FA001-AC4F-418D-AE19-62706E023703}">
                      <ahyp:hlinkClr val="tx"/>
                    </a:ext>
                  </a:extLst>
                </a:hlinkClick>
              </a:rPr>
              <a:t>www.telegraph.co.uk</a:t>
            </a:r>
            <a:endParaRPr b="1" sz="1400">
              <a:solidFill>
                <a:schemeClr val="dk1"/>
              </a:solidFill>
              <a:latin typeface="Calibri"/>
              <a:ea typeface="Calibri"/>
              <a:cs typeface="Calibri"/>
              <a:sym typeface="Calibri"/>
            </a:endParaRPr>
          </a:p>
          <a:p>
            <a:pPr indent="-196850" lvl="0" marL="285750" marR="0" rtl="0" algn="l">
              <a:spcBef>
                <a:spcPts val="0"/>
              </a:spcBef>
              <a:spcAft>
                <a:spcPts val="0"/>
              </a:spcAft>
              <a:buClr>
                <a:schemeClr val="dk1"/>
              </a:buClr>
              <a:buSzPts val="1400"/>
              <a:buFont typeface="Arial"/>
              <a:buNone/>
            </a:pPr>
            <a:r>
              <a:t/>
            </a:r>
            <a:endParaRPr b="1"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b="1" lang="en-GB" sz="1400" u="sng">
                <a:solidFill>
                  <a:schemeClr val="dk1"/>
                </a:solidFill>
                <a:latin typeface="Calibri"/>
                <a:ea typeface="Calibri"/>
                <a:cs typeface="Calibri"/>
                <a:sym typeface="Calibri"/>
                <a:hlinkClick r:id="rId11">
                  <a:extLst>
                    <a:ext uri="{A12FA001-AC4F-418D-AE19-62706E023703}">
                      <ahyp:hlinkClr val="tx"/>
                    </a:ext>
                  </a:extLst>
                </a:hlinkClick>
              </a:rPr>
              <a:t>http://edition.cnn.com/</a:t>
            </a:r>
            <a:r>
              <a:rPr b="1" lang="en-GB" sz="1400">
                <a:solidFill>
                  <a:schemeClr val="dk1"/>
                </a:solidFill>
                <a:latin typeface="Calibri"/>
                <a:ea typeface="Calibri"/>
                <a:cs typeface="Calibri"/>
                <a:sym typeface="Calibri"/>
              </a:rPr>
              <a:t> </a:t>
            </a:r>
            <a:endParaRPr/>
          </a:p>
          <a:p>
            <a:pPr indent="-196850" lvl="0" marL="285750" marR="0" rtl="0" algn="l">
              <a:spcBef>
                <a:spcPts val="0"/>
              </a:spcBef>
              <a:spcAft>
                <a:spcPts val="0"/>
              </a:spcAft>
              <a:buClr>
                <a:schemeClr val="dk1"/>
              </a:buClr>
              <a:buSzPts val="1400"/>
              <a:buFont typeface="Arial"/>
              <a:buNone/>
            </a:pPr>
            <a:r>
              <a:t/>
            </a:r>
            <a:endParaRPr b="1"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b="1" lang="en-GB" sz="1400" u="sng">
                <a:solidFill>
                  <a:schemeClr val="dk1"/>
                </a:solidFill>
                <a:latin typeface="Calibri"/>
                <a:ea typeface="Calibri"/>
                <a:cs typeface="Calibri"/>
                <a:sym typeface="Calibri"/>
                <a:hlinkClick r:id="rId12">
                  <a:extLst>
                    <a:ext uri="{A12FA001-AC4F-418D-AE19-62706E023703}">
                      <ahyp:hlinkClr val="tx"/>
                    </a:ext>
                  </a:extLst>
                </a:hlinkClick>
              </a:rPr>
              <a:t>http://uk.reuters.com/</a:t>
            </a:r>
            <a:r>
              <a:rPr b="1" lang="en-GB" sz="1400">
                <a:solidFill>
                  <a:schemeClr val="dk1"/>
                </a:solidFill>
                <a:latin typeface="Calibri"/>
                <a:ea typeface="Calibri"/>
                <a:cs typeface="Calibri"/>
                <a:sym typeface="Calibri"/>
              </a:rPr>
              <a:t> </a:t>
            </a:r>
            <a:endParaRPr/>
          </a:p>
        </p:txBody>
      </p:sp>
      <p:sp>
        <p:nvSpPr>
          <p:cNvPr descr="data:image/png;base64,iVBORw0KGgoAAAANSUhEUgAAAQMAAADCCAMAAAB6zFdcAAAAkFBMVEXAJRn///+8AAC+FwDXhIC/GwrSeXW/HhDKVE69DQDTdnLjravAIxa+GAW/IRS/GwvrwsDv1dTCKx/eoJ7ntrT++Pf47u3tycfQbGbcmZfKUUnScm3HQTjkrqv46ejpvrzDMyn14uHMW1Xbko7NYVvFPTTDMCbw0tDISkPZjYnenZrz3dzWgHzhpqPHRj7PaGKkCfyeAAARYElEQVR4nO2d63bqKhCAIxjTtDFR692q9VZrvfT93+4EGAgQSGLMOseuw/zZu4IJ+YRhYGaI13LitWaX9v9aOimDeYj/14JSBi+B978Wx8AxIOIYOAZEHAPHgIhj4BgQcQwcAyKOgWNAxDFwDIg4Bo4BEcfAMSDiGDgGRByDBhmEFYRWTCpU9CtfMmqg6U0xCJfLtxJZDpO0YrIorfi2vBAI4bX8kstBAxCaYoCquLTIrxZeK1QchlUvOYibaPu/zeC9MoORY+AYGBmMxuM/wWB5mzOZnibFDKDefNt5W5UzOJ6+gxCF3c/XpVT7ORn8oICJj1EwLGKQJFCzG6Kp8gPnGVw9hAMyB0RxWvt25dWfk8E7aX8U0TkrRu0CBrQO1MRduSvoDI5f1BCIUl70mQP0+vQMojiIQ4TJ5+tiBulj+QilDxJ82hksSYX0gt785eUjvW7kdTvPziD+SP8drXYobbn8aHkGIUE0mnwEKi2VwTK9jhfGPxv616i/G6DwbzBIZZb2BCT1cQuD9LnIT7uwMDgTBOgksWz1Drzy0zPYpK1HxwoMWgvfC7YWBrSTLFuqnP8KA/ILonPWcDuDaeIlv2YG6/Qi4a5lkadnkI6FqCs12M4gLZEXEjKDtHXxlw3B0zO4km7wU8ygR/6zmafPGUrmgMRghArXWU/LIBq8LhYvZL8gXMgNzjMItovF7wEFXhT2pYoSgwlS9epfYeBFvu8Tq86/KA022AeB7ycxsZQ2ckWJwTJFiu2rp+dlIAQPSmwkLhF6NY8F0q08K4InZhAhKmGsWssGBpjVTA0JjLOuIDF4S//7F/tB/JEucser8/JAjKS3AgbhkNactFGqGyLxqBKDHtEHGZ0/xID/MfVTbScezT43UlMiFHOIxGCMCvcc/gAD8gRIbCMUMGi1sRfcDAyofWBXCH+AQSuQjZ8iBum4jwITA2onqvPL32KwUiycIgadbrriNjFo3ch6QTOWxxzKH2CwTdIiYf0UMCCmULZqUhhsUn3pob1kJ61OaPD0DA7jTSqTn0E3fbKDKDIwuK42m1V/OKXrY9Ep1P2DHoHgo+l6lX4y7l9fEBbbEk/LILUKmH1ANoqybmCyD0JWkfqV9qJE20daI9JCP0RhmNYPA2lr5nkZCIkwkjaXC+xEL0AZgtx+4uaGlDb66PupGfygzCOKwra8X6wxkFynCN1kozq/r7y+oRAHQRwHaXdAUwH2ORlMZlx+lvJaMM9AVJy999SVocm/sBpett+Hj+3iZyIVPCeDAnG+NsfAMWCCq8YfrP9k/IH/Wi4dcp943imvuKX2wKLCJR9veYPxSH63VFiUUVxesRvcd8kHxcWlOQZEHAPHgIhj4BgQcQwcAyKOgWNAxDFwDIg4Bv8mgygOkiRoIu+kaSlhEEJwwD0l1GPQVT6K09r4Y7/ff0cIhYntcuCVCLumjZGEFlraiZEqYYir4y5mEE76qewMj4rWthL6nfNJgoDRx89RbIyd3/YkOEP70rDP5bi+dr40hh7JATqT65oh4N25L8mxN7y2t5h6YypICQMaGjnK3ziYtywlCXOVHMRTdtFlo22Ajd49LRkLabvw5w7SGoVZPIuZQaiHcFLZvM1RlU2WYgYx8xW+5n4VBEH5hhLq/ujztkZaVD6XH/UZdQbpA3yofawGA3KVBSrfcCzRByzStq/fOcJwj2OuZKCwCcK1pXWrb9knl2fQau0VCPUYpG3/NCqtOxh0WZ7AhwYTiwjqT60knJFP+RhJvmT/0SgV6c9X6XkYg9FYqXGT21WXQau1sCnSigyk4DDl0w2/Qa6EPvQV0jk/xRMdd3Oi+/HnYik+O2WNYwwmNJbt4wJh3iu58RUYjP1PJofby+ssixXflUAoY8DcAZruC16y31YtAY3IekcsAs2GnyITxw/RhWuIiwDIGdAqmGepdOTJpQIDFHMhnll/x+/TDo3fqsrAqBVZsMQ41860hMYfg5bgIeurm6qYsIjEf+GmgsSA/snGmqxtKjFQPoxCESz9Ujg9lNqJBq0Isejtfq4kjtgIpLfkXrWJPs2lkwWkoYz4FKkx8NCYFWffuZ8Buc8L64njwrzoUgY+i7o+SL8kaEQIFlNKdtn4gB6UPpjh/mjKCpfQbJ0BKDkv+2odBum3DiPlPkYpXy/ktSLTe2sU8qBqrYRpRDYsUsVm/Al4bg74C3UGDGbrlvGtx8DDoLr0+UtpSymDnFaE8LFtEA61ZiXb7H487+JmuTjk+ADBXD9411tekwFPoFgWqMVyBtCnM93HNOIGeQELCroII0TWiJgaCq2hrRPCZYFtTh+wYBv/0bFAdAKoFrtGqLB21rRi5NPGnDBX/GIdA3GmU6oRYVI4WPsgjJU9nRo0BmCHrh6aF3gZ6wgL+9RQgYE/VZ4GNCKJJcAXpbuzEmgJix6wrPOIQA4XKA+FQQzd4O3BeYFdjIXxDe2DocoeCutNvEFM79E+HjF9yS/PrEcWmxcwY+ndfmf4rdnI4QyCwO9ihCHsTFZktRlAgwt+jSoMmIKCkQt67zvI7g0NA+vxK5aaPC0wTthoWUkMjvPtdtGZsUGiZ8TUZzAp+CatUIEB9CamFdkwBqoQmNymWpHpSujPEHJjVwdCIUgMVJkora7PIGRJJJFVKVbaT5S0ImhEPhewtlMi0Ld/ffnGXoF9Jk+tBgbajPIAAzbP6mtf6fGqMJC0IliCfKbpXsTIYI3k7cgbevm2FTHob7UHeoDBtQkGoBWJnaHqR25FrkXS0Q+UQD/4KmBQOBba+vM8PBbsP0c1BkIrwto4Ywo3CCPYYeTnFYGxW7g10c8azv6/Gg57PD163Vg/aEQnCsO302W/nbRWBHPvhNkOo9BjsNQ6FWxkseXGWZkbQ4S6ayOEBxjQrrt5lIHYKU1oQ+TdBNb6DQppyZ5vCAC1nv3O0HGGuo0kMiLfm5kXIFPsQRvJE0bdQFobg8CpHN9UOUrGLaPfspvpMIpgxpXtRL6N9Ct3ovq28rt0H6NU9bWxR3qXdwt5CbMV6UPMshLQ+icbfn4oAKaQVFsZFtajoAE7EWxZuI/52SoyCKUcfnUtLgcgS9HDsMK2rtcg/bVnXDeC+0K2kh5cO+sqVqlSkUE0EA+q+RSkU18Uyw72ni03x5DDNmf31teNkO3/mo2Gmgx8SPqxWwd3+J2zvCR9DZDN7XvZmwqGlbyDngnfdec89f2DhDV95Ium12PAc6it2xj05lUZiONKcnfq8vOaVmoJPw0mZ+6kD/QJ295f8Iw6Az4asl5UiwEesP40Sh7aU81qQrPzy2GebLFTS+IBfH7VPJ8R2kOJcDDkGPBM8S3/ag0GCZrCffb2ScG7hwHXivmTK7lWjLQx1+V5q5stwrwsSpDHfZDZbm+OgYc7at+6jwE9VW3Lh69xOGZSnQH4Dib564FWzNtD2Wko5/YXjYxACP9m2axS188x4GrmBz7jDPRgC4VB9umtsxT+7kd9bXJVinVviCJhI3+bv0w4bQkZH3vL9WSTfXCVmmZgEEDSNOzUAYORLjhj0BrTT1THbWodlSC4hwFdL61MF6SLA2NJ+G090uY1/6OrfQwOhgJDH7fNlwklBibZ3IqdjfcxoFpxZrwi0YqmuBxykrC5eb2BUt3EgE8sb6g+g9Ep5+h7jAGJLTBPMkQrWqafCB2Guab15sgUi6Mx4G4aum4oZvBmLDtfzFFjmtzDIEps68BUK9qN0RjFbSk9dzxpe7kfx8jAC8Eh95kC697TD8bjTX+YquEqBO5j4AUH25HOibWESIQR+ty/ntrtxTadH7DBbsUk8zvXZPopfBwUHbQd6vNFOjeYbmOU+2I0Y+uD2kt4haSLMfafMUjTxeo6BkQcA8eAiGPgGBBxDBwDIo6BY0CkJoOYvCveao8HpDS7aGJ60XySFZlye9g1jCXad2LMzxura4bXYxDf2ql8WSAEW1L6y6+a/LYNsqAv6XmlNQ0BO8melhgg+FPxddISNGivz6vx5richrkUoWpSjwELvdiYQ1BhjzVzGumv42Bre1IM637Dsjs7YFqTiAW8zdhiUjm3dzT8LN0zMklNBmzT17C/SoR5OcVWA+q1DEL997BL0s4tmrmDJu8phb0Utv6U9yupvFfbMVDlIQawzaVLdQbQR/Jxc9w/k8sigmg2tmMj3sKQSZ2O8BgD87Z1JQbsueH31oOas0PmdT8hRBPQJgffuasaBk+5PMigtTCANzJYnWaKXFgvZ94rPUAiO1BMj7Vmu2ZsrxnCgVenm5d87ulrav4TBq153o1lZNBH6tzYleu29C1Wsf2o++6ZRqQhPhATeiVpQlGchKg9+o8YjL5y37YwMF4JfPqqVvSl0/ovSgnEAtKACjapSHoZ48l/oQ9apjyZexgYtSLTiJOjoYTuPzONyGrJfq8YzepYCI8w2LAem9PqdzHwmU9f1n3gv5wyn/631DqIgmMNZkEe30rj60yNDzE4gl7WnQ53MZDiP8X3IXMGIp2kL7LuD943FquyKHSrV5JHGPR5etpVfb77GDCfvqz72LNfQ7AisV4CyoONhVy28f3yGAPEEna0UJP7GMSxpvsgrmUQQ89v6yXcr8KcSyXBBRXkMQYi/13Jz76PQU4rZn43Hv+plvDBwbNtT5ZlS2V5kIEwam/S2u9OBhADzW1F+PVJ5BdMP7x9oCuFFuTBYL28k+4ueZQBj6IbSYE4FgaRInIbFK3ItACEcitakenKrMPwKI3W6LWCh90ujzLw4oDNkFIuZyU7UZoL4bwANswhGOtH9qmDW1/RiESwWDaePx4YEA8z8BL4NTIFXWnNNM9uqmhF6P+sW4moePIHWI/ymAqz95sN6w+Ixxl4GA6LFxN5JQaybSNrRS1ymaqbjWQXqssrfBCxPqPSsx5s0gADjwfbz/i4vZeBpBUhS4xbwPBCQ/IqC9CI2jI7QFm49LrmeGiCgcfb0YFIuTvHgryC1iMNsxcU6RpR1PgQbwY814PQCAPxmFsWKWdiMDrKJxj1zzd5dYO5VgSNmMV3QfxnEAGnS37UB+jCl9r2CbhImmEgjrw4kD5smRdUURZ4EP95wZA9nG2Tg1bcYdhxMj4kDnnYV+E5BzZpiEGEWVTomKRd3Gkj0TqgFeXdQiihmnCF2L+WFP4I8Qniu4ah0BADL4BgfLLfXoMB14pst1COeIUZcc9eU2VNQ8Bf7P4FCVRWaYqB12UpWmRWq8GA501eGcd8SW9XcpEEUkkKo/Qt926KgQjQfkN1GIBWpD+mmhAIuwmUREFiFn+XlyFqukyaYyDepbVDNRjIr2RT06+kXCFtx1QbF6zDFGVUWqRBBuIFxL+z+xlIVoSed5O9HVnViPE3NtSb/bcMhGdxXYNBIl7PNNea44uVkXqSADpO1SRDendz6HihNMogkl82eScD8eJagyUI2Rj62Ju0flGuWtGpE7Y7N8kgXQGOazOALHGDA5ZnEWmHNZLffZdtHMCqpSjT3iLNMhALaRMDLdhan+lhBW1ICgXvo+5Don2/P0c4iKPYhwThOtZywwxE7maOwfj6psjyW4fA6pksQTbSc8cUMu3T380HwdcCVJEpnqNMmmaQ+cNL1o2tXIwJO23GdK4W88PoZ6uYYjvqmInNM/D4fnsZg3xyGNGKlmuODY4EQ2ZLvcVz8wz4qyjvZ0C0otkSJFox71AKD0f1kr1/df/gwqhbrslcpoKBMR4pPxbI+1wtafLRwOhVj9GLxHcz/Vf3keLDYjqd2kzzKCGl4qrBy9Qgi898g/HJtiAILSUBQr/v62O/P9zdKp2lbJK68YlJKtavRWppkJjE9Jth62PYSxKSPXtH9lJeXJyqY0DEMXAMiDgGjgERx8AxIOIYOAZEHAPHgIhj4BgQcQwcAyKOgWNAxDFwDIg4Bo4BEcfAMSBCGMxD/38thMGp8/+WResfFRFRPFEWh9EAAAAASUVORK5CYII=" id="420" name="Google Shape;420;p14"/>
          <p:cNvSpPr/>
          <p:nvPr/>
        </p:nvSpPr>
        <p:spPr>
          <a:xfrm>
            <a:off x="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1" name="Google Shape;421;p14"/>
          <p:cNvSpPr/>
          <p:nvPr/>
        </p:nvSpPr>
        <p:spPr>
          <a:xfrm>
            <a:off x="3789040" y="5929356"/>
            <a:ext cx="1929000" cy="1594972"/>
          </a:xfrm>
          <a:prstGeom prst="wedgeRoundRectCallout">
            <a:avLst>
              <a:gd fmla="val -86999" name="adj1"/>
              <a:gd fmla="val 45779" name="adj2"/>
              <a:gd fmla="val 16667" name="adj3"/>
            </a:avLst>
          </a:prstGeom>
          <a:gradFill>
            <a:gsLst>
              <a:gs pos="0">
                <a:srgbClr val="C86C1F"/>
              </a:gs>
              <a:gs pos="80000">
                <a:srgbClr val="FF8E29"/>
              </a:gs>
              <a:gs pos="100000">
                <a:srgbClr val="FF8D25"/>
              </a:gs>
            </a:gsLst>
            <a:lin ang="16200000" scaled="0"/>
          </a:gradFill>
          <a:ln cap="flat" cmpd="sng" w="9525">
            <a:solidFill>
              <a:srgbClr val="F5913F"/>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GB" sz="2000">
                <a:solidFill>
                  <a:schemeClr val="lt1"/>
                </a:solidFill>
                <a:latin typeface="Calibri"/>
                <a:ea typeface="Calibri"/>
                <a:cs typeface="Calibri"/>
                <a:sym typeface="Calibri"/>
              </a:rPr>
              <a:t>“And today’s top stories….”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pic>
        <p:nvPicPr>
          <p:cNvPr id="426" name="Google Shape;426;p15"/>
          <p:cNvPicPr preferRelativeResize="0"/>
          <p:nvPr/>
        </p:nvPicPr>
        <p:blipFill rotWithShape="1">
          <a:blip r:embed="rId3">
            <a:alphaModFix/>
          </a:blip>
          <a:srcRect b="0" l="0" r="0" t="0"/>
          <a:stretch/>
        </p:blipFill>
        <p:spPr>
          <a:xfrm>
            <a:off x="5085184" y="611560"/>
            <a:ext cx="1712976" cy="1371600"/>
          </a:xfrm>
          <a:prstGeom prst="rect">
            <a:avLst/>
          </a:prstGeom>
          <a:noFill/>
          <a:ln>
            <a:noFill/>
          </a:ln>
        </p:spPr>
      </p:pic>
      <p:sp>
        <p:nvSpPr>
          <p:cNvPr id="427" name="Google Shape;427;p15"/>
          <p:cNvSpPr txBox="1"/>
          <p:nvPr/>
        </p:nvSpPr>
        <p:spPr>
          <a:xfrm>
            <a:off x="260648" y="179512"/>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What If….?</a:t>
            </a:r>
            <a:endParaRPr/>
          </a:p>
        </p:txBody>
      </p:sp>
      <p:pic>
        <p:nvPicPr>
          <p:cNvPr id="428" name="Google Shape;428;p15"/>
          <p:cNvPicPr preferRelativeResize="0"/>
          <p:nvPr/>
        </p:nvPicPr>
        <p:blipFill rotWithShape="1">
          <a:blip r:embed="rId4">
            <a:alphaModFix/>
          </a:blip>
          <a:srcRect b="40303" l="50000" r="32999" t="40302"/>
          <a:stretch/>
        </p:blipFill>
        <p:spPr>
          <a:xfrm>
            <a:off x="5459020" y="7813964"/>
            <a:ext cx="1398980" cy="1330036"/>
          </a:xfrm>
          <a:prstGeom prst="rect">
            <a:avLst/>
          </a:prstGeom>
          <a:noFill/>
          <a:ln>
            <a:noFill/>
          </a:ln>
        </p:spPr>
      </p:pic>
      <p:sp>
        <p:nvSpPr>
          <p:cNvPr id="429" name="Google Shape;429;p15"/>
          <p:cNvSpPr txBox="1"/>
          <p:nvPr/>
        </p:nvSpPr>
        <p:spPr>
          <a:xfrm>
            <a:off x="188639" y="918958"/>
            <a:ext cx="5270381"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 </a:t>
            </a:r>
            <a:r>
              <a:rPr lang="en-GB" sz="1400">
                <a:solidFill>
                  <a:srgbClr val="0070C0"/>
                </a:solidFill>
                <a:latin typeface="Calibri"/>
                <a:ea typeface="Calibri"/>
                <a:cs typeface="Calibri"/>
                <a:sym typeface="Calibri"/>
              </a:rPr>
              <a:t>‘What if…?’ means thinking big. It means being creative. It means coming up with unusual ideas and explaining why you think them. You can go anywhere with a ‘What if…?’ question. And that’s challenging!</a:t>
            </a:r>
            <a:endParaRPr b="1" sz="1400">
              <a:solidFill>
                <a:srgbClr val="0070C0"/>
              </a:solidFill>
              <a:latin typeface="Calibri"/>
              <a:ea typeface="Calibri"/>
              <a:cs typeface="Calibri"/>
              <a:sym typeface="Calibri"/>
            </a:endParaRPr>
          </a:p>
        </p:txBody>
      </p:sp>
      <p:grpSp>
        <p:nvGrpSpPr>
          <p:cNvPr id="430" name="Google Shape;430;p15"/>
          <p:cNvGrpSpPr/>
          <p:nvPr/>
        </p:nvGrpSpPr>
        <p:grpSpPr>
          <a:xfrm>
            <a:off x="49658" y="2093762"/>
            <a:ext cx="1335898" cy="1398118"/>
            <a:chOff x="3131127" y="37970"/>
            <a:chExt cx="3673834" cy="3022773"/>
          </a:xfrm>
        </p:grpSpPr>
        <p:pic>
          <p:nvPicPr>
            <p:cNvPr id="431" name="Google Shape;431;p15"/>
            <p:cNvPicPr preferRelativeResize="0"/>
            <p:nvPr/>
          </p:nvPicPr>
          <p:blipFill rotWithShape="1">
            <a:blip r:embed="rId5">
              <a:alphaModFix/>
            </a:blip>
            <a:srcRect b="80774" l="3785" r="76598" t="5461"/>
            <a:stretch/>
          </p:blipFill>
          <p:spPr>
            <a:xfrm>
              <a:off x="4643651" y="2117985"/>
              <a:ext cx="1440873" cy="942758"/>
            </a:xfrm>
            <a:prstGeom prst="rect">
              <a:avLst/>
            </a:prstGeom>
            <a:noFill/>
            <a:ln>
              <a:noFill/>
            </a:ln>
          </p:spPr>
        </p:pic>
        <p:pic>
          <p:nvPicPr>
            <p:cNvPr id="432" name="Google Shape;432;p15"/>
            <p:cNvPicPr preferRelativeResize="0"/>
            <p:nvPr/>
          </p:nvPicPr>
          <p:blipFill rotWithShape="1">
            <a:blip r:embed="rId5">
              <a:alphaModFix/>
            </a:blip>
            <a:srcRect b="80577" l="28060" r="52322" t="5658"/>
            <a:stretch/>
          </p:blipFill>
          <p:spPr>
            <a:xfrm>
              <a:off x="3131127" y="1044863"/>
              <a:ext cx="1440873" cy="942758"/>
            </a:xfrm>
            <a:prstGeom prst="rect">
              <a:avLst/>
            </a:prstGeom>
            <a:noFill/>
            <a:ln>
              <a:noFill/>
            </a:ln>
          </p:spPr>
        </p:pic>
        <p:pic>
          <p:nvPicPr>
            <p:cNvPr id="433" name="Google Shape;433;p15"/>
            <p:cNvPicPr preferRelativeResize="0"/>
            <p:nvPr/>
          </p:nvPicPr>
          <p:blipFill rotWithShape="1">
            <a:blip r:embed="rId5">
              <a:alphaModFix/>
            </a:blip>
            <a:srcRect b="81088" l="51507" r="28875" t="5147"/>
            <a:stretch/>
          </p:blipFill>
          <p:spPr>
            <a:xfrm>
              <a:off x="3491880" y="542026"/>
              <a:ext cx="1440873" cy="942758"/>
            </a:xfrm>
            <a:prstGeom prst="rect">
              <a:avLst/>
            </a:prstGeom>
            <a:noFill/>
            <a:ln>
              <a:noFill/>
            </a:ln>
          </p:spPr>
        </p:pic>
        <p:pic>
          <p:nvPicPr>
            <p:cNvPr id="434" name="Google Shape;434;p15"/>
            <p:cNvPicPr preferRelativeResize="0"/>
            <p:nvPr/>
          </p:nvPicPr>
          <p:blipFill rotWithShape="1">
            <a:blip r:embed="rId5">
              <a:alphaModFix/>
            </a:blip>
            <a:srcRect b="57278" l="2540" r="77843" t="28956"/>
            <a:stretch/>
          </p:blipFill>
          <p:spPr>
            <a:xfrm>
              <a:off x="3923215" y="37970"/>
              <a:ext cx="1440873" cy="942758"/>
            </a:xfrm>
            <a:prstGeom prst="rect">
              <a:avLst/>
            </a:prstGeom>
            <a:noFill/>
            <a:ln>
              <a:noFill/>
            </a:ln>
          </p:spPr>
        </p:pic>
        <p:pic>
          <p:nvPicPr>
            <p:cNvPr id="435" name="Google Shape;435;p15"/>
            <p:cNvPicPr preferRelativeResize="0"/>
            <p:nvPr/>
          </p:nvPicPr>
          <p:blipFill rotWithShape="1">
            <a:blip r:embed="rId5">
              <a:alphaModFix/>
            </a:blip>
            <a:srcRect b="57605" l="28648" r="51735" t="28959"/>
            <a:stretch/>
          </p:blipFill>
          <p:spPr>
            <a:xfrm>
              <a:off x="3851920" y="1628800"/>
              <a:ext cx="1440873" cy="920266"/>
            </a:xfrm>
            <a:prstGeom prst="rect">
              <a:avLst/>
            </a:prstGeom>
            <a:noFill/>
            <a:ln>
              <a:noFill/>
            </a:ln>
          </p:spPr>
        </p:pic>
        <p:pic>
          <p:nvPicPr>
            <p:cNvPr id="436" name="Google Shape;436;p15"/>
            <p:cNvPicPr preferRelativeResize="0"/>
            <p:nvPr/>
          </p:nvPicPr>
          <p:blipFill rotWithShape="1">
            <a:blip r:embed="rId5">
              <a:alphaModFix/>
            </a:blip>
            <a:srcRect b="56678" l="52716" r="27666" t="29557"/>
            <a:stretch/>
          </p:blipFill>
          <p:spPr>
            <a:xfrm>
              <a:off x="5364088" y="1190039"/>
              <a:ext cx="1440873" cy="942758"/>
            </a:xfrm>
            <a:prstGeom prst="rect">
              <a:avLst/>
            </a:prstGeom>
            <a:noFill/>
            <a:ln>
              <a:noFill/>
            </a:ln>
          </p:spPr>
        </p:pic>
        <p:pic>
          <p:nvPicPr>
            <p:cNvPr id="437" name="Google Shape;437;p15"/>
            <p:cNvPicPr preferRelativeResize="0"/>
            <p:nvPr/>
          </p:nvPicPr>
          <p:blipFill rotWithShape="1">
            <a:blip r:embed="rId5">
              <a:alphaModFix/>
            </a:blip>
            <a:srcRect b="57501" l="77235" r="3148" t="28734"/>
            <a:stretch/>
          </p:blipFill>
          <p:spPr>
            <a:xfrm>
              <a:off x="4572356" y="646232"/>
              <a:ext cx="1440873" cy="942758"/>
            </a:xfrm>
            <a:prstGeom prst="rect">
              <a:avLst/>
            </a:prstGeom>
            <a:noFill/>
            <a:ln>
              <a:noFill/>
            </a:ln>
          </p:spPr>
        </p:pic>
        <p:pic>
          <p:nvPicPr>
            <p:cNvPr id="438" name="Google Shape;438;p15"/>
            <p:cNvPicPr preferRelativeResize="0"/>
            <p:nvPr/>
          </p:nvPicPr>
          <p:blipFill rotWithShape="1">
            <a:blip r:embed="rId5">
              <a:alphaModFix/>
            </a:blip>
            <a:srcRect b="34088" l="51156" r="29227" t="52147"/>
            <a:stretch/>
          </p:blipFill>
          <p:spPr>
            <a:xfrm>
              <a:off x="4139239" y="1118090"/>
              <a:ext cx="1440873" cy="942758"/>
            </a:xfrm>
            <a:prstGeom prst="rect">
              <a:avLst/>
            </a:prstGeom>
            <a:noFill/>
            <a:ln>
              <a:noFill/>
            </a:ln>
          </p:spPr>
        </p:pic>
        <p:pic>
          <p:nvPicPr>
            <p:cNvPr id="439" name="Google Shape;439;p15"/>
            <p:cNvPicPr preferRelativeResize="0"/>
            <p:nvPr/>
          </p:nvPicPr>
          <p:blipFill rotWithShape="1">
            <a:blip r:embed="rId5">
              <a:alphaModFix/>
            </a:blip>
            <a:srcRect b="34380" l="77858" r="2524" t="52510"/>
            <a:stretch/>
          </p:blipFill>
          <p:spPr>
            <a:xfrm>
              <a:off x="4995640" y="1683910"/>
              <a:ext cx="1440873" cy="897774"/>
            </a:xfrm>
            <a:prstGeom prst="rect">
              <a:avLst/>
            </a:prstGeom>
            <a:noFill/>
            <a:ln>
              <a:noFill/>
            </a:ln>
          </p:spPr>
        </p:pic>
      </p:grpSp>
      <p:sp>
        <p:nvSpPr>
          <p:cNvPr id="440" name="Google Shape;440;p15"/>
          <p:cNvSpPr txBox="1"/>
          <p:nvPr/>
        </p:nvSpPr>
        <p:spPr>
          <a:xfrm>
            <a:off x="1385556" y="2085006"/>
            <a:ext cx="5211796"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Choose one of the ‘What if…?’ questions from below then sit back and think about it. Explore it in your mind. If you can, talk to some other people about it. After this, start to note down your thoughts. Choose something you thought about that interests you and follow it up. Use this to create an answer to the question you picked.</a:t>
            </a:r>
            <a:endParaRPr/>
          </a:p>
        </p:txBody>
      </p:sp>
      <p:sp>
        <p:nvSpPr>
          <p:cNvPr id="441" name="Google Shape;441;p15"/>
          <p:cNvSpPr txBox="1"/>
          <p:nvPr/>
        </p:nvSpPr>
        <p:spPr>
          <a:xfrm>
            <a:off x="161308" y="3779912"/>
            <a:ext cx="5293843" cy="116955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Look at the question from different angles. </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Use what you already know to build new ideas.</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Go through a few ideas – test them out and try to improve them.</a:t>
            </a:r>
            <a:endParaRPr/>
          </a:p>
        </p:txBody>
      </p:sp>
      <p:pic>
        <p:nvPicPr>
          <p:cNvPr id="442" name="Google Shape;442;p15"/>
          <p:cNvPicPr preferRelativeResize="0"/>
          <p:nvPr/>
        </p:nvPicPr>
        <p:blipFill rotWithShape="1">
          <a:blip r:embed="rId6">
            <a:alphaModFix/>
          </a:blip>
          <a:srcRect b="0" l="0" r="0" t="0"/>
          <a:stretch/>
        </p:blipFill>
        <p:spPr>
          <a:xfrm>
            <a:off x="5431688" y="3933800"/>
            <a:ext cx="1237672" cy="1178480"/>
          </a:xfrm>
          <a:prstGeom prst="rect">
            <a:avLst/>
          </a:prstGeom>
          <a:noFill/>
          <a:ln>
            <a:noFill/>
          </a:ln>
        </p:spPr>
      </p:pic>
      <p:pic>
        <p:nvPicPr>
          <p:cNvPr id="443" name="Google Shape;443;p15"/>
          <p:cNvPicPr preferRelativeResize="0"/>
          <p:nvPr/>
        </p:nvPicPr>
        <p:blipFill rotWithShape="1">
          <a:blip r:embed="rId7">
            <a:alphaModFix/>
          </a:blip>
          <a:srcRect b="21354" l="40044" r="41946" t="34896"/>
          <a:stretch/>
        </p:blipFill>
        <p:spPr>
          <a:xfrm>
            <a:off x="93501" y="5285507"/>
            <a:ext cx="645464" cy="881608"/>
          </a:xfrm>
          <a:prstGeom prst="rect">
            <a:avLst/>
          </a:prstGeom>
          <a:noFill/>
          <a:ln>
            <a:noFill/>
          </a:ln>
        </p:spPr>
      </p:pic>
      <p:sp>
        <p:nvSpPr>
          <p:cNvPr id="444" name="Google Shape;444;p15"/>
          <p:cNvSpPr txBox="1"/>
          <p:nvPr/>
        </p:nvSpPr>
        <p:spPr>
          <a:xfrm>
            <a:off x="764704" y="5285507"/>
            <a:ext cx="5803216" cy="267765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if…? Questions</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lang="en-GB" sz="1400">
                <a:solidFill>
                  <a:schemeClr val="dk1"/>
                </a:solidFill>
                <a:latin typeface="Calibri"/>
                <a:ea typeface="Calibri"/>
                <a:cs typeface="Calibri"/>
                <a:sym typeface="Calibri"/>
              </a:rPr>
              <a:t>What if psychologists proved that the soul does not exist?</a:t>
            </a:r>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lang="en-GB" sz="1400">
                <a:solidFill>
                  <a:schemeClr val="dk1"/>
                </a:solidFill>
                <a:latin typeface="Calibri"/>
                <a:ea typeface="Calibri"/>
                <a:cs typeface="Calibri"/>
                <a:sym typeface="Calibri"/>
              </a:rPr>
              <a:t>What if you could control your emotions using a smartphone?</a:t>
            </a:r>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lang="en-GB" sz="1400">
                <a:solidFill>
                  <a:schemeClr val="dk1"/>
                </a:solidFill>
                <a:latin typeface="Calibri"/>
                <a:ea typeface="Calibri"/>
                <a:cs typeface="Calibri"/>
                <a:sym typeface="Calibri"/>
              </a:rPr>
              <a:t>What if psychologists ran the country? </a:t>
            </a:r>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lang="en-GB" sz="1400">
                <a:solidFill>
                  <a:schemeClr val="dk1"/>
                </a:solidFill>
                <a:latin typeface="Calibri"/>
                <a:ea typeface="Calibri"/>
                <a:cs typeface="Calibri"/>
                <a:sym typeface="Calibri"/>
              </a:rPr>
              <a:t>What if unethical research could give us insights into how to cure mental illness?</a:t>
            </a:r>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lang="en-GB" sz="1400">
                <a:solidFill>
                  <a:schemeClr val="dk1"/>
                </a:solidFill>
                <a:latin typeface="Calibri"/>
                <a:ea typeface="Calibri"/>
                <a:cs typeface="Calibri"/>
                <a:sym typeface="Calibri"/>
              </a:rPr>
              <a:t>What if abnormality is a social construction?</a:t>
            </a:r>
            <a:endParaRPr/>
          </a:p>
        </p:txBody>
      </p:sp>
      <p:sp>
        <p:nvSpPr>
          <p:cNvPr id="445" name="Google Shape;445;p15"/>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Create three of your own ‘What if…?’ questions. Then, try to answer them…and ask them to other people to see what they think.</a:t>
            </a:r>
            <a:endParaRPr sz="1200">
              <a:solidFill>
                <a:srgbClr val="0070C0"/>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pic>
        <p:nvPicPr>
          <p:cNvPr id="450" name="Google Shape;450;p16"/>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pic>
        <p:nvPicPr>
          <p:cNvPr id="451" name="Google Shape;451;p16"/>
          <p:cNvPicPr preferRelativeResize="0"/>
          <p:nvPr/>
        </p:nvPicPr>
        <p:blipFill rotWithShape="1">
          <a:blip r:embed="rId4">
            <a:alphaModFix/>
          </a:blip>
          <a:srcRect b="0" l="0" r="0" t="0"/>
          <a:stretch/>
        </p:blipFill>
        <p:spPr>
          <a:xfrm>
            <a:off x="5425752" y="3988965"/>
            <a:ext cx="1237672" cy="1178480"/>
          </a:xfrm>
          <a:prstGeom prst="rect">
            <a:avLst/>
          </a:prstGeom>
          <a:noFill/>
          <a:ln>
            <a:noFill/>
          </a:ln>
        </p:spPr>
      </p:pic>
      <p:sp>
        <p:nvSpPr>
          <p:cNvPr id="452" name="Google Shape;452;p16"/>
          <p:cNvSpPr txBox="1"/>
          <p:nvPr/>
        </p:nvSpPr>
        <p:spPr>
          <a:xfrm>
            <a:off x="260648" y="179512"/>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Quiz Creation</a:t>
            </a:r>
            <a:endParaRPr/>
          </a:p>
        </p:txBody>
      </p:sp>
      <p:pic>
        <p:nvPicPr>
          <p:cNvPr id="453" name="Google Shape;453;p16"/>
          <p:cNvPicPr preferRelativeResize="0"/>
          <p:nvPr/>
        </p:nvPicPr>
        <p:blipFill rotWithShape="1">
          <a:blip r:embed="rId5">
            <a:alphaModFix/>
          </a:blip>
          <a:srcRect b="40303" l="66246" r="16753" t="40302"/>
          <a:stretch/>
        </p:blipFill>
        <p:spPr>
          <a:xfrm>
            <a:off x="5459020" y="7813964"/>
            <a:ext cx="1398980" cy="1330036"/>
          </a:xfrm>
          <a:prstGeom prst="rect">
            <a:avLst/>
          </a:prstGeom>
          <a:noFill/>
          <a:ln>
            <a:noFill/>
          </a:ln>
        </p:spPr>
      </p:pic>
      <p:sp>
        <p:nvSpPr>
          <p:cNvPr id="454" name="Google Shape;454;p16"/>
          <p:cNvSpPr txBox="1"/>
          <p:nvPr/>
        </p:nvSpPr>
        <p:spPr>
          <a:xfrm>
            <a:off x="180837" y="898551"/>
            <a:ext cx="5048363"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 </a:t>
            </a:r>
            <a:r>
              <a:rPr lang="en-GB" sz="1400">
                <a:solidFill>
                  <a:srgbClr val="0070C0"/>
                </a:solidFill>
                <a:latin typeface="Calibri"/>
                <a:ea typeface="Calibri"/>
                <a:cs typeface="Calibri"/>
                <a:sym typeface="Calibri"/>
              </a:rPr>
              <a:t>To write a good quiz you need to have good knowledge about your topic. You also need to create different types of questions. And, you have to work out which questions will be the toughest for other people to answer.</a:t>
            </a:r>
            <a:endParaRPr b="1" sz="1400">
              <a:solidFill>
                <a:srgbClr val="0070C0"/>
              </a:solidFill>
              <a:latin typeface="Calibri"/>
              <a:ea typeface="Calibri"/>
              <a:cs typeface="Calibri"/>
              <a:sym typeface="Calibri"/>
            </a:endParaRPr>
          </a:p>
        </p:txBody>
      </p:sp>
      <p:grpSp>
        <p:nvGrpSpPr>
          <p:cNvPr id="455" name="Google Shape;455;p16"/>
          <p:cNvGrpSpPr/>
          <p:nvPr/>
        </p:nvGrpSpPr>
        <p:grpSpPr>
          <a:xfrm>
            <a:off x="49658" y="2025237"/>
            <a:ext cx="1335898" cy="1398118"/>
            <a:chOff x="3131127" y="37970"/>
            <a:chExt cx="3673834" cy="3022773"/>
          </a:xfrm>
        </p:grpSpPr>
        <p:pic>
          <p:nvPicPr>
            <p:cNvPr id="456" name="Google Shape;456;p16"/>
            <p:cNvPicPr preferRelativeResize="0"/>
            <p:nvPr/>
          </p:nvPicPr>
          <p:blipFill rotWithShape="1">
            <a:blip r:embed="rId6">
              <a:alphaModFix/>
            </a:blip>
            <a:srcRect b="80774" l="3785" r="76598" t="5461"/>
            <a:stretch/>
          </p:blipFill>
          <p:spPr>
            <a:xfrm>
              <a:off x="4643651" y="2117985"/>
              <a:ext cx="1440873" cy="942758"/>
            </a:xfrm>
            <a:prstGeom prst="rect">
              <a:avLst/>
            </a:prstGeom>
            <a:noFill/>
            <a:ln>
              <a:noFill/>
            </a:ln>
          </p:spPr>
        </p:pic>
        <p:pic>
          <p:nvPicPr>
            <p:cNvPr id="457" name="Google Shape;457;p16"/>
            <p:cNvPicPr preferRelativeResize="0"/>
            <p:nvPr/>
          </p:nvPicPr>
          <p:blipFill rotWithShape="1">
            <a:blip r:embed="rId6">
              <a:alphaModFix/>
            </a:blip>
            <a:srcRect b="80577" l="28060" r="52322" t="5658"/>
            <a:stretch/>
          </p:blipFill>
          <p:spPr>
            <a:xfrm>
              <a:off x="3131127" y="1044863"/>
              <a:ext cx="1440873" cy="942758"/>
            </a:xfrm>
            <a:prstGeom prst="rect">
              <a:avLst/>
            </a:prstGeom>
            <a:noFill/>
            <a:ln>
              <a:noFill/>
            </a:ln>
          </p:spPr>
        </p:pic>
        <p:pic>
          <p:nvPicPr>
            <p:cNvPr id="458" name="Google Shape;458;p16"/>
            <p:cNvPicPr preferRelativeResize="0"/>
            <p:nvPr/>
          </p:nvPicPr>
          <p:blipFill rotWithShape="1">
            <a:blip r:embed="rId6">
              <a:alphaModFix/>
            </a:blip>
            <a:srcRect b="81088" l="51507" r="28875" t="5147"/>
            <a:stretch/>
          </p:blipFill>
          <p:spPr>
            <a:xfrm>
              <a:off x="3491880" y="542026"/>
              <a:ext cx="1440873" cy="942758"/>
            </a:xfrm>
            <a:prstGeom prst="rect">
              <a:avLst/>
            </a:prstGeom>
            <a:noFill/>
            <a:ln>
              <a:noFill/>
            </a:ln>
          </p:spPr>
        </p:pic>
        <p:pic>
          <p:nvPicPr>
            <p:cNvPr id="459" name="Google Shape;459;p16"/>
            <p:cNvPicPr preferRelativeResize="0"/>
            <p:nvPr/>
          </p:nvPicPr>
          <p:blipFill rotWithShape="1">
            <a:blip r:embed="rId6">
              <a:alphaModFix/>
            </a:blip>
            <a:srcRect b="57278" l="2540" r="77843" t="28956"/>
            <a:stretch/>
          </p:blipFill>
          <p:spPr>
            <a:xfrm>
              <a:off x="3923215" y="37970"/>
              <a:ext cx="1440873" cy="942758"/>
            </a:xfrm>
            <a:prstGeom prst="rect">
              <a:avLst/>
            </a:prstGeom>
            <a:noFill/>
            <a:ln>
              <a:noFill/>
            </a:ln>
          </p:spPr>
        </p:pic>
        <p:pic>
          <p:nvPicPr>
            <p:cNvPr id="460" name="Google Shape;460;p16"/>
            <p:cNvPicPr preferRelativeResize="0"/>
            <p:nvPr/>
          </p:nvPicPr>
          <p:blipFill rotWithShape="1">
            <a:blip r:embed="rId6">
              <a:alphaModFix/>
            </a:blip>
            <a:srcRect b="57605" l="28648" r="51735" t="28959"/>
            <a:stretch/>
          </p:blipFill>
          <p:spPr>
            <a:xfrm>
              <a:off x="3851920" y="1628800"/>
              <a:ext cx="1440873" cy="920266"/>
            </a:xfrm>
            <a:prstGeom prst="rect">
              <a:avLst/>
            </a:prstGeom>
            <a:noFill/>
            <a:ln>
              <a:noFill/>
            </a:ln>
          </p:spPr>
        </p:pic>
        <p:pic>
          <p:nvPicPr>
            <p:cNvPr id="461" name="Google Shape;461;p16"/>
            <p:cNvPicPr preferRelativeResize="0"/>
            <p:nvPr/>
          </p:nvPicPr>
          <p:blipFill rotWithShape="1">
            <a:blip r:embed="rId6">
              <a:alphaModFix/>
            </a:blip>
            <a:srcRect b="56678" l="52716" r="27666" t="29557"/>
            <a:stretch/>
          </p:blipFill>
          <p:spPr>
            <a:xfrm>
              <a:off x="5364088" y="1190039"/>
              <a:ext cx="1440873" cy="942758"/>
            </a:xfrm>
            <a:prstGeom prst="rect">
              <a:avLst/>
            </a:prstGeom>
            <a:noFill/>
            <a:ln>
              <a:noFill/>
            </a:ln>
          </p:spPr>
        </p:pic>
        <p:pic>
          <p:nvPicPr>
            <p:cNvPr id="462" name="Google Shape;462;p16"/>
            <p:cNvPicPr preferRelativeResize="0"/>
            <p:nvPr/>
          </p:nvPicPr>
          <p:blipFill rotWithShape="1">
            <a:blip r:embed="rId6">
              <a:alphaModFix/>
            </a:blip>
            <a:srcRect b="57501" l="77235" r="3148" t="28734"/>
            <a:stretch/>
          </p:blipFill>
          <p:spPr>
            <a:xfrm>
              <a:off x="4572356" y="646232"/>
              <a:ext cx="1440873" cy="942758"/>
            </a:xfrm>
            <a:prstGeom prst="rect">
              <a:avLst/>
            </a:prstGeom>
            <a:noFill/>
            <a:ln>
              <a:noFill/>
            </a:ln>
          </p:spPr>
        </p:pic>
        <p:pic>
          <p:nvPicPr>
            <p:cNvPr id="463" name="Google Shape;463;p16"/>
            <p:cNvPicPr preferRelativeResize="0"/>
            <p:nvPr/>
          </p:nvPicPr>
          <p:blipFill rotWithShape="1">
            <a:blip r:embed="rId6">
              <a:alphaModFix/>
            </a:blip>
            <a:srcRect b="34088" l="51156" r="29227" t="52147"/>
            <a:stretch/>
          </p:blipFill>
          <p:spPr>
            <a:xfrm>
              <a:off x="4139239" y="1118090"/>
              <a:ext cx="1440873" cy="942758"/>
            </a:xfrm>
            <a:prstGeom prst="rect">
              <a:avLst/>
            </a:prstGeom>
            <a:noFill/>
            <a:ln>
              <a:noFill/>
            </a:ln>
          </p:spPr>
        </p:pic>
        <p:pic>
          <p:nvPicPr>
            <p:cNvPr id="464" name="Google Shape;464;p16"/>
            <p:cNvPicPr preferRelativeResize="0"/>
            <p:nvPr/>
          </p:nvPicPr>
          <p:blipFill rotWithShape="1">
            <a:blip r:embed="rId6">
              <a:alphaModFix/>
            </a:blip>
            <a:srcRect b="34380" l="77858" r="2524" t="52510"/>
            <a:stretch/>
          </p:blipFill>
          <p:spPr>
            <a:xfrm>
              <a:off x="4995640" y="1683910"/>
              <a:ext cx="1440873" cy="897774"/>
            </a:xfrm>
            <a:prstGeom prst="rect">
              <a:avLst/>
            </a:prstGeom>
            <a:noFill/>
            <a:ln>
              <a:noFill/>
            </a:ln>
          </p:spPr>
        </p:pic>
      </p:grpSp>
      <p:sp>
        <p:nvSpPr>
          <p:cNvPr id="465" name="Google Shape;465;p16"/>
          <p:cNvSpPr txBox="1"/>
          <p:nvPr/>
        </p:nvSpPr>
        <p:spPr>
          <a:xfrm>
            <a:off x="1385556" y="2035458"/>
            <a:ext cx="5105039"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Choose a topic we have been studying recently (it could be the topic we are studying right now).</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Create a ten-question quiz about the topic. You should try to come up with a range of different questions. When you have finished your quiz, show it to me and we will try it out together.</a:t>
            </a:r>
            <a:endParaRPr/>
          </a:p>
        </p:txBody>
      </p:sp>
      <p:sp>
        <p:nvSpPr>
          <p:cNvPr id="466" name="Google Shape;466;p16"/>
          <p:cNvSpPr txBox="1"/>
          <p:nvPr/>
        </p:nvSpPr>
        <p:spPr>
          <a:xfrm>
            <a:off x="161308" y="3835077"/>
            <a:ext cx="5997202" cy="116955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Use a range of question types – for example, see below.</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Make some questions harder than others.</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Make sure you have the answers to the questions!</a:t>
            </a:r>
            <a:endParaRPr/>
          </a:p>
        </p:txBody>
      </p:sp>
      <p:pic>
        <p:nvPicPr>
          <p:cNvPr id="467" name="Google Shape;467;p16"/>
          <p:cNvPicPr preferRelativeResize="0"/>
          <p:nvPr/>
        </p:nvPicPr>
        <p:blipFill rotWithShape="1">
          <a:blip r:embed="rId7">
            <a:alphaModFix/>
          </a:blip>
          <a:srcRect b="21354" l="40044" r="41946" t="34896"/>
          <a:stretch/>
        </p:blipFill>
        <p:spPr>
          <a:xfrm>
            <a:off x="93501" y="5529509"/>
            <a:ext cx="645464" cy="881608"/>
          </a:xfrm>
          <a:prstGeom prst="rect">
            <a:avLst/>
          </a:prstGeom>
          <a:noFill/>
          <a:ln>
            <a:noFill/>
          </a:ln>
        </p:spPr>
      </p:pic>
      <p:sp>
        <p:nvSpPr>
          <p:cNvPr id="468" name="Google Shape;468;p16"/>
          <p:cNvSpPr txBox="1"/>
          <p:nvPr/>
        </p:nvSpPr>
        <p:spPr>
          <a:xfrm>
            <a:off x="797083" y="5529509"/>
            <a:ext cx="5803216" cy="20313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Example Question Types</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Arial"/>
              <a:buChar char="•"/>
            </a:pPr>
            <a:r>
              <a:rPr b="1" lang="en-GB" sz="1400">
                <a:solidFill>
                  <a:schemeClr val="dk1"/>
                </a:solidFill>
                <a:latin typeface="Calibri"/>
                <a:ea typeface="Calibri"/>
                <a:cs typeface="Calibri"/>
                <a:sym typeface="Calibri"/>
              </a:rPr>
              <a:t>Multiple Choice</a:t>
            </a:r>
            <a:endParaRPr/>
          </a:p>
          <a:p>
            <a:pPr indent="-285750" lvl="0" marL="285750" marR="0" rtl="0" algn="l">
              <a:spcBef>
                <a:spcPts val="0"/>
              </a:spcBef>
              <a:spcAft>
                <a:spcPts val="0"/>
              </a:spcAft>
              <a:buClr>
                <a:schemeClr val="dk1"/>
              </a:buClr>
              <a:buSzPts val="1400"/>
              <a:buFont typeface="Arial"/>
              <a:buChar char="•"/>
            </a:pPr>
            <a:r>
              <a:rPr b="1" lang="en-GB" sz="1400">
                <a:solidFill>
                  <a:schemeClr val="dk1"/>
                </a:solidFill>
                <a:latin typeface="Calibri"/>
                <a:ea typeface="Calibri"/>
                <a:cs typeface="Calibri"/>
                <a:sym typeface="Calibri"/>
              </a:rPr>
              <a:t>True or False</a:t>
            </a:r>
            <a:endParaRPr/>
          </a:p>
          <a:p>
            <a:pPr indent="-285750" lvl="0" marL="285750" marR="0" rtl="0" algn="l">
              <a:spcBef>
                <a:spcPts val="0"/>
              </a:spcBef>
              <a:spcAft>
                <a:spcPts val="0"/>
              </a:spcAft>
              <a:buClr>
                <a:schemeClr val="dk1"/>
              </a:buClr>
              <a:buSzPts val="1400"/>
              <a:buFont typeface="Arial"/>
              <a:buChar char="•"/>
            </a:pPr>
            <a:r>
              <a:rPr b="1" lang="en-GB" sz="1400">
                <a:solidFill>
                  <a:schemeClr val="dk1"/>
                </a:solidFill>
                <a:latin typeface="Calibri"/>
                <a:ea typeface="Calibri"/>
                <a:cs typeface="Calibri"/>
                <a:sym typeface="Calibri"/>
              </a:rPr>
              <a:t>Open Questions</a:t>
            </a:r>
            <a:endParaRPr/>
          </a:p>
          <a:p>
            <a:pPr indent="-285750" lvl="0" marL="285750" marR="0" rtl="0" algn="l">
              <a:spcBef>
                <a:spcPts val="0"/>
              </a:spcBef>
              <a:spcAft>
                <a:spcPts val="0"/>
              </a:spcAft>
              <a:buClr>
                <a:schemeClr val="dk1"/>
              </a:buClr>
              <a:buSzPts val="1400"/>
              <a:buFont typeface="Arial"/>
              <a:buChar char="•"/>
            </a:pPr>
            <a:r>
              <a:rPr b="1" lang="en-GB" sz="1400">
                <a:solidFill>
                  <a:schemeClr val="dk1"/>
                </a:solidFill>
                <a:latin typeface="Calibri"/>
                <a:ea typeface="Calibri"/>
                <a:cs typeface="Calibri"/>
                <a:sym typeface="Calibri"/>
              </a:rPr>
              <a:t>Closed Questions</a:t>
            </a:r>
            <a:endParaRPr/>
          </a:p>
          <a:p>
            <a:pPr indent="-285750" lvl="0" marL="285750" marR="0" rtl="0" algn="l">
              <a:spcBef>
                <a:spcPts val="0"/>
              </a:spcBef>
              <a:spcAft>
                <a:spcPts val="0"/>
              </a:spcAft>
              <a:buClr>
                <a:schemeClr val="dk1"/>
              </a:buClr>
              <a:buSzPts val="1400"/>
              <a:buFont typeface="Arial"/>
              <a:buChar char="•"/>
            </a:pPr>
            <a:r>
              <a:rPr b="1" lang="en-GB" sz="1400">
                <a:solidFill>
                  <a:schemeClr val="dk1"/>
                </a:solidFill>
                <a:latin typeface="Calibri"/>
                <a:ea typeface="Calibri"/>
                <a:cs typeface="Calibri"/>
                <a:sym typeface="Calibri"/>
              </a:rPr>
              <a:t>Give a Definition</a:t>
            </a:r>
            <a:endParaRPr/>
          </a:p>
          <a:p>
            <a:pPr indent="-285750" lvl="0" marL="285750" marR="0" rtl="0" algn="l">
              <a:spcBef>
                <a:spcPts val="0"/>
              </a:spcBef>
              <a:spcAft>
                <a:spcPts val="0"/>
              </a:spcAft>
              <a:buClr>
                <a:schemeClr val="dk1"/>
              </a:buClr>
              <a:buSzPts val="1400"/>
              <a:buFont typeface="Arial"/>
              <a:buChar char="•"/>
            </a:pPr>
            <a:r>
              <a:rPr b="1" lang="en-GB" sz="1400">
                <a:solidFill>
                  <a:schemeClr val="dk1"/>
                </a:solidFill>
                <a:latin typeface="Calibri"/>
                <a:ea typeface="Calibri"/>
                <a:cs typeface="Calibri"/>
                <a:sym typeface="Calibri"/>
              </a:rPr>
              <a:t>Problem-Solving</a:t>
            </a:r>
            <a:endParaRPr/>
          </a:p>
          <a:p>
            <a:pPr indent="-285750" lvl="0" marL="285750" marR="0" rtl="0" algn="l">
              <a:spcBef>
                <a:spcPts val="0"/>
              </a:spcBef>
              <a:spcAft>
                <a:spcPts val="0"/>
              </a:spcAft>
              <a:buClr>
                <a:schemeClr val="dk1"/>
              </a:buClr>
              <a:buSzPts val="1400"/>
              <a:buFont typeface="Arial"/>
              <a:buChar char="•"/>
            </a:pPr>
            <a:r>
              <a:rPr b="1" lang="en-GB" sz="1400">
                <a:solidFill>
                  <a:schemeClr val="dk1"/>
                </a:solidFill>
                <a:latin typeface="Calibri"/>
                <a:ea typeface="Calibri"/>
                <a:cs typeface="Calibri"/>
                <a:sym typeface="Calibri"/>
              </a:rPr>
              <a:t>What do you think and why?</a:t>
            </a:r>
            <a:endParaRPr/>
          </a:p>
        </p:txBody>
      </p:sp>
      <p:sp>
        <p:nvSpPr>
          <p:cNvPr id="469" name="Google Shape;469;p16"/>
          <p:cNvSpPr txBox="1"/>
          <p:nvPr/>
        </p:nvSpPr>
        <p:spPr>
          <a:xfrm>
            <a:off x="49659" y="8038178"/>
            <a:ext cx="5539582" cy="98488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Choose a question type (for example, True or False). Create a ten question quiz using only this type of question. Each question should be slightly harder than the last. Questions can be on anything we have studied.</a:t>
            </a:r>
            <a:endParaRPr/>
          </a:p>
        </p:txBody>
      </p:sp>
      <p:sp>
        <p:nvSpPr>
          <p:cNvPr id="470" name="Google Shape;470;p16"/>
          <p:cNvSpPr/>
          <p:nvPr/>
        </p:nvSpPr>
        <p:spPr>
          <a:xfrm>
            <a:off x="3861048" y="5518264"/>
            <a:ext cx="867546" cy="186204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1500" cap="none">
                <a:solidFill>
                  <a:srgbClr val="A04400"/>
                </a:solidFill>
                <a:latin typeface="Calibri"/>
                <a:ea typeface="Calibri"/>
                <a:cs typeface="Calibri"/>
                <a:sym typeface="Calibri"/>
              </a:rPr>
              <a:t>?</a:t>
            </a:r>
            <a:endParaRPr/>
          </a:p>
        </p:txBody>
      </p:sp>
      <p:sp>
        <p:nvSpPr>
          <p:cNvPr id="471" name="Google Shape;471;p16"/>
          <p:cNvSpPr/>
          <p:nvPr/>
        </p:nvSpPr>
        <p:spPr>
          <a:xfrm>
            <a:off x="4509120" y="5508104"/>
            <a:ext cx="867546" cy="186204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1500" cap="none">
                <a:solidFill>
                  <a:srgbClr val="A04400"/>
                </a:solidFill>
                <a:latin typeface="Calibri"/>
                <a:ea typeface="Calibri"/>
                <a:cs typeface="Calibri"/>
                <a:sym typeface="Calibri"/>
              </a:rPr>
              <a:t>?</a:t>
            </a:r>
            <a:endParaRPr/>
          </a:p>
        </p:txBody>
      </p:sp>
      <p:sp>
        <p:nvSpPr>
          <p:cNvPr id="472" name="Google Shape;472;p16"/>
          <p:cNvSpPr/>
          <p:nvPr/>
        </p:nvSpPr>
        <p:spPr>
          <a:xfrm>
            <a:off x="5153742" y="5508104"/>
            <a:ext cx="867546" cy="186204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1500" cap="none">
                <a:solidFill>
                  <a:srgbClr val="A04400"/>
                </a:solidFill>
                <a:latin typeface="Calibri"/>
                <a:ea typeface="Calibri"/>
                <a:cs typeface="Calibri"/>
                <a:sym typeface="Calibri"/>
              </a:rPr>
              <a:t>?</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pic>
        <p:nvPicPr>
          <p:cNvPr id="477" name="Google Shape;477;p17"/>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pic>
        <p:nvPicPr>
          <p:cNvPr id="478" name="Google Shape;478;p17"/>
          <p:cNvPicPr preferRelativeResize="0"/>
          <p:nvPr/>
        </p:nvPicPr>
        <p:blipFill rotWithShape="1">
          <a:blip r:embed="rId4">
            <a:alphaModFix/>
          </a:blip>
          <a:srcRect b="0" l="0" r="0" t="0"/>
          <a:stretch/>
        </p:blipFill>
        <p:spPr>
          <a:xfrm>
            <a:off x="5455151" y="4266456"/>
            <a:ext cx="1237672" cy="1178480"/>
          </a:xfrm>
          <a:prstGeom prst="rect">
            <a:avLst/>
          </a:prstGeom>
          <a:noFill/>
          <a:ln>
            <a:noFill/>
          </a:ln>
        </p:spPr>
      </p:pic>
      <p:sp>
        <p:nvSpPr>
          <p:cNvPr id="479" name="Google Shape;479;p17"/>
          <p:cNvSpPr txBox="1"/>
          <p:nvPr/>
        </p:nvSpPr>
        <p:spPr>
          <a:xfrm>
            <a:off x="260648" y="179512"/>
            <a:ext cx="6336704"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Model Questions</a:t>
            </a:r>
            <a:endParaRPr/>
          </a:p>
          <a:p>
            <a:pPr indent="0" lvl="0" marL="0" marR="0" rtl="0" algn="ctr">
              <a:spcBef>
                <a:spcPts val="0"/>
              </a:spcBef>
              <a:spcAft>
                <a:spcPts val="0"/>
              </a:spcAft>
              <a:buNone/>
            </a:pPr>
            <a:r>
              <a:rPr b="1" lang="en-GB" sz="4000">
                <a:solidFill>
                  <a:srgbClr val="00B050"/>
                </a:solidFill>
                <a:latin typeface="Calibri"/>
                <a:ea typeface="Calibri"/>
                <a:cs typeface="Calibri"/>
                <a:sym typeface="Calibri"/>
              </a:rPr>
              <a:t>Model Answers</a:t>
            </a:r>
            <a:endParaRPr/>
          </a:p>
        </p:txBody>
      </p:sp>
      <p:pic>
        <p:nvPicPr>
          <p:cNvPr id="480" name="Google Shape;480;p17"/>
          <p:cNvPicPr preferRelativeResize="0"/>
          <p:nvPr/>
        </p:nvPicPr>
        <p:blipFill rotWithShape="1">
          <a:blip r:embed="rId5">
            <a:alphaModFix/>
          </a:blip>
          <a:srcRect b="40303" l="82731" r="267" t="40302"/>
          <a:stretch/>
        </p:blipFill>
        <p:spPr>
          <a:xfrm>
            <a:off x="5445224" y="7668344"/>
            <a:ext cx="1398980" cy="1330036"/>
          </a:xfrm>
          <a:prstGeom prst="rect">
            <a:avLst/>
          </a:prstGeom>
          <a:noFill/>
          <a:ln>
            <a:noFill/>
          </a:ln>
        </p:spPr>
      </p:pic>
      <p:sp>
        <p:nvSpPr>
          <p:cNvPr id="481" name="Google Shape;481;p17"/>
          <p:cNvSpPr txBox="1"/>
          <p:nvPr/>
        </p:nvSpPr>
        <p:spPr>
          <a:xfrm>
            <a:off x="188639" y="1533337"/>
            <a:ext cx="5040561"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 </a:t>
            </a:r>
            <a:r>
              <a:rPr lang="en-GB" sz="1400">
                <a:solidFill>
                  <a:srgbClr val="0070C0"/>
                </a:solidFill>
                <a:latin typeface="Calibri"/>
                <a:ea typeface="Calibri"/>
                <a:cs typeface="Calibri"/>
                <a:sym typeface="Calibri"/>
              </a:rPr>
              <a:t>Exams are challenging! Coming up with your own exam questions, as well as the answers, is just the same. You need to be on top of your game to do a great job here.</a:t>
            </a:r>
            <a:endParaRPr b="1" sz="1400">
              <a:solidFill>
                <a:srgbClr val="0070C0"/>
              </a:solidFill>
              <a:latin typeface="Calibri"/>
              <a:ea typeface="Calibri"/>
              <a:cs typeface="Calibri"/>
              <a:sym typeface="Calibri"/>
            </a:endParaRPr>
          </a:p>
        </p:txBody>
      </p:sp>
      <p:grpSp>
        <p:nvGrpSpPr>
          <p:cNvPr id="482" name="Google Shape;482;p17"/>
          <p:cNvGrpSpPr/>
          <p:nvPr/>
        </p:nvGrpSpPr>
        <p:grpSpPr>
          <a:xfrm>
            <a:off x="121157" y="2436290"/>
            <a:ext cx="1335898" cy="1398118"/>
            <a:chOff x="3131127" y="37970"/>
            <a:chExt cx="3673834" cy="3022773"/>
          </a:xfrm>
        </p:grpSpPr>
        <p:pic>
          <p:nvPicPr>
            <p:cNvPr id="483" name="Google Shape;483;p17"/>
            <p:cNvPicPr preferRelativeResize="0"/>
            <p:nvPr/>
          </p:nvPicPr>
          <p:blipFill rotWithShape="1">
            <a:blip r:embed="rId6">
              <a:alphaModFix/>
            </a:blip>
            <a:srcRect b="80774" l="3785" r="76598" t="5461"/>
            <a:stretch/>
          </p:blipFill>
          <p:spPr>
            <a:xfrm>
              <a:off x="4643651" y="2117985"/>
              <a:ext cx="1440873" cy="942758"/>
            </a:xfrm>
            <a:prstGeom prst="rect">
              <a:avLst/>
            </a:prstGeom>
            <a:noFill/>
            <a:ln>
              <a:noFill/>
            </a:ln>
          </p:spPr>
        </p:pic>
        <p:pic>
          <p:nvPicPr>
            <p:cNvPr id="484" name="Google Shape;484;p17"/>
            <p:cNvPicPr preferRelativeResize="0"/>
            <p:nvPr/>
          </p:nvPicPr>
          <p:blipFill rotWithShape="1">
            <a:blip r:embed="rId6">
              <a:alphaModFix/>
            </a:blip>
            <a:srcRect b="80577" l="28060" r="52322" t="5658"/>
            <a:stretch/>
          </p:blipFill>
          <p:spPr>
            <a:xfrm>
              <a:off x="3131127" y="1044863"/>
              <a:ext cx="1440873" cy="942758"/>
            </a:xfrm>
            <a:prstGeom prst="rect">
              <a:avLst/>
            </a:prstGeom>
            <a:noFill/>
            <a:ln>
              <a:noFill/>
            </a:ln>
          </p:spPr>
        </p:pic>
        <p:pic>
          <p:nvPicPr>
            <p:cNvPr id="485" name="Google Shape;485;p17"/>
            <p:cNvPicPr preferRelativeResize="0"/>
            <p:nvPr/>
          </p:nvPicPr>
          <p:blipFill rotWithShape="1">
            <a:blip r:embed="rId6">
              <a:alphaModFix/>
            </a:blip>
            <a:srcRect b="81088" l="51507" r="28875" t="5147"/>
            <a:stretch/>
          </p:blipFill>
          <p:spPr>
            <a:xfrm>
              <a:off x="3491880" y="542026"/>
              <a:ext cx="1440873" cy="942758"/>
            </a:xfrm>
            <a:prstGeom prst="rect">
              <a:avLst/>
            </a:prstGeom>
            <a:noFill/>
            <a:ln>
              <a:noFill/>
            </a:ln>
          </p:spPr>
        </p:pic>
        <p:pic>
          <p:nvPicPr>
            <p:cNvPr id="486" name="Google Shape;486;p17"/>
            <p:cNvPicPr preferRelativeResize="0"/>
            <p:nvPr/>
          </p:nvPicPr>
          <p:blipFill rotWithShape="1">
            <a:blip r:embed="rId6">
              <a:alphaModFix/>
            </a:blip>
            <a:srcRect b="57278" l="2540" r="77843" t="28956"/>
            <a:stretch/>
          </p:blipFill>
          <p:spPr>
            <a:xfrm>
              <a:off x="3923215" y="37970"/>
              <a:ext cx="1440873" cy="942758"/>
            </a:xfrm>
            <a:prstGeom prst="rect">
              <a:avLst/>
            </a:prstGeom>
            <a:noFill/>
            <a:ln>
              <a:noFill/>
            </a:ln>
          </p:spPr>
        </p:pic>
        <p:pic>
          <p:nvPicPr>
            <p:cNvPr id="487" name="Google Shape;487;p17"/>
            <p:cNvPicPr preferRelativeResize="0"/>
            <p:nvPr/>
          </p:nvPicPr>
          <p:blipFill rotWithShape="1">
            <a:blip r:embed="rId6">
              <a:alphaModFix/>
            </a:blip>
            <a:srcRect b="57605" l="28648" r="51735" t="28959"/>
            <a:stretch/>
          </p:blipFill>
          <p:spPr>
            <a:xfrm>
              <a:off x="3851920" y="1628800"/>
              <a:ext cx="1440873" cy="920266"/>
            </a:xfrm>
            <a:prstGeom prst="rect">
              <a:avLst/>
            </a:prstGeom>
            <a:noFill/>
            <a:ln>
              <a:noFill/>
            </a:ln>
          </p:spPr>
        </p:pic>
        <p:pic>
          <p:nvPicPr>
            <p:cNvPr id="488" name="Google Shape;488;p17"/>
            <p:cNvPicPr preferRelativeResize="0"/>
            <p:nvPr/>
          </p:nvPicPr>
          <p:blipFill rotWithShape="1">
            <a:blip r:embed="rId6">
              <a:alphaModFix/>
            </a:blip>
            <a:srcRect b="56678" l="52716" r="27666" t="29557"/>
            <a:stretch/>
          </p:blipFill>
          <p:spPr>
            <a:xfrm>
              <a:off x="5364088" y="1190039"/>
              <a:ext cx="1440873" cy="942758"/>
            </a:xfrm>
            <a:prstGeom prst="rect">
              <a:avLst/>
            </a:prstGeom>
            <a:noFill/>
            <a:ln>
              <a:noFill/>
            </a:ln>
          </p:spPr>
        </p:pic>
        <p:pic>
          <p:nvPicPr>
            <p:cNvPr id="489" name="Google Shape;489;p17"/>
            <p:cNvPicPr preferRelativeResize="0"/>
            <p:nvPr/>
          </p:nvPicPr>
          <p:blipFill rotWithShape="1">
            <a:blip r:embed="rId6">
              <a:alphaModFix/>
            </a:blip>
            <a:srcRect b="57501" l="77235" r="3148" t="28734"/>
            <a:stretch/>
          </p:blipFill>
          <p:spPr>
            <a:xfrm>
              <a:off x="4572356" y="646232"/>
              <a:ext cx="1440873" cy="942758"/>
            </a:xfrm>
            <a:prstGeom prst="rect">
              <a:avLst/>
            </a:prstGeom>
            <a:noFill/>
            <a:ln>
              <a:noFill/>
            </a:ln>
          </p:spPr>
        </p:pic>
        <p:pic>
          <p:nvPicPr>
            <p:cNvPr id="490" name="Google Shape;490;p17"/>
            <p:cNvPicPr preferRelativeResize="0"/>
            <p:nvPr/>
          </p:nvPicPr>
          <p:blipFill rotWithShape="1">
            <a:blip r:embed="rId6">
              <a:alphaModFix/>
            </a:blip>
            <a:srcRect b="34088" l="51156" r="29227" t="52147"/>
            <a:stretch/>
          </p:blipFill>
          <p:spPr>
            <a:xfrm>
              <a:off x="4139239" y="1118090"/>
              <a:ext cx="1440873" cy="942758"/>
            </a:xfrm>
            <a:prstGeom prst="rect">
              <a:avLst/>
            </a:prstGeom>
            <a:noFill/>
            <a:ln>
              <a:noFill/>
            </a:ln>
          </p:spPr>
        </p:pic>
        <p:pic>
          <p:nvPicPr>
            <p:cNvPr id="491" name="Google Shape;491;p17"/>
            <p:cNvPicPr preferRelativeResize="0"/>
            <p:nvPr/>
          </p:nvPicPr>
          <p:blipFill rotWithShape="1">
            <a:blip r:embed="rId6">
              <a:alphaModFix/>
            </a:blip>
            <a:srcRect b="34380" l="77858" r="2524" t="52510"/>
            <a:stretch/>
          </p:blipFill>
          <p:spPr>
            <a:xfrm>
              <a:off x="4995640" y="1683910"/>
              <a:ext cx="1440873" cy="897774"/>
            </a:xfrm>
            <a:prstGeom prst="rect">
              <a:avLst/>
            </a:prstGeom>
            <a:noFill/>
            <a:ln>
              <a:noFill/>
            </a:ln>
          </p:spPr>
        </p:pic>
      </p:grpSp>
      <p:sp>
        <p:nvSpPr>
          <p:cNvPr id="492" name="Google Shape;492;p17"/>
          <p:cNvSpPr txBox="1"/>
          <p:nvPr/>
        </p:nvSpPr>
        <p:spPr>
          <a:xfrm>
            <a:off x="1457055" y="2469886"/>
            <a:ext cx="5120741"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You need to design three questions based on one of the topics we have been studying. These questions should be suitable for use in an exam.</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Then, you should come up with three model answers, showing how to answer each question successfully.</a:t>
            </a:r>
            <a:endParaRPr/>
          </a:p>
        </p:txBody>
      </p:sp>
      <p:sp>
        <p:nvSpPr>
          <p:cNvPr id="493" name="Google Shape;493;p17"/>
          <p:cNvSpPr txBox="1"/>
          <p:nvPr/>
        </p:nvSpPr>
        <p:spPr>
          <a:xfrm>
            <a:off x="161308" y="4030687"/>
            <a:ext cx="5797652"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Use questions you have answered in the past to help you to create your own. </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Make your questions about different areas of the topic.</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Check your model answers carefully to make sure they are just right!</a:t>
            </a:r>
            <a:endParaRPr/>
          </a:p>
        </p:txBody>
      </p:sp>
      <p:sp>
        <p:nvSpPr>
          <p:cNvPr id="494" name="Google Shape;494;p17"/>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Ask the teacher for three real exam questions on the topic. Then, have a go at coming up with model answers for each one.</a:t>
            </a:r>
            <a:endParaRPr sz="1200">
              <a:solidFill>
                <a:srgbClr val="0070C0"/>
              </a:solidFill>
              <a:latin typeface="Calibri"/>
              <a:ea typeface="Calibri"/>
              <a:cs typeface="Calibri"/>
              <a:sym typeface="Calibri"/>
            </a:endParaRPr>
          </a:p>
        </p:txBody>
      </p:sp>
      <p:pic>
        <p:nvPicPr>
          <p:cNvPr id="495" name="Google Shape;495;p17"/>
          <p:cNvPicPr preferRelativeResize="0"/>
          <p:nvPr/>
        </p:nvPicPr>
        <p:blipFill rotWithShape="1">
          <a:blip r:embed="rId7">
            <a:alphaModFix/>
          </a:blip>
          <a:srcRect b="21354" l="40044" r="41946" t="34896"/>
          <a:stretch/>
        </p:blipFill>
        <p:spPr>
          <a:xfrm>
            <a:off x="93501" y="5782443"/>
            <a:ext cx="645464" cy="881608"/>
          </a:xfrm>
          <a:prstGeom prst="rect">
            <a:avLst/>
          </a:prstGeom>
          <a:noFill/>
          <a:ln>
            <a:noFill/>
          </a:ln>
        </p:spPr>
      </p:pic>
      <p:sp>
        <p:nvSpPr>
          <p:cNvPr id="496" name="Google Shape;496;p17"/>
          <p:cNvSpPr txBox="1"/>
          <p:nvPr/>
        </p:nvSpPr>
        <p:spPr>
          <a:xfrm>
            <a:off x="738965" y="5782443"/>
            <a:ext cx="5803216" cy="20313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Some ideas…</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Questions need to have a clear aim in mind. Ask yourself what the question is trying to find out. Is it testing knowledge? Is it testing understanding? Or perhaps it is presenting a problem that needs to be solved?</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When writing your questions, don’t settle on the first thing that comes to mind. Try out a range of possibilities and see which ones are the most challenging, the most interesting or, potentially, the most stimulating.</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pic>
        <p:nvPicPr>
          <p:cNvPr id="501" name="Google Shape;501;p18"/>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pic>
        <p:nvPicPr>
          <p:cNvPr id="502" name="Google Shape;502;p18"/>
          <p:cNvPicPr preferRelativeResize="0"/>
          <p:nvPr/>
        </p:nvPicPr>
        <p:blipFill rotWithShape="1">
          <a:blip r:embed="rId4">
            <a:alphaModFix/>
          </a:blip>
          <a:srcRect b="0" l="0" r="0" t="0"/>
          <a:stretch/>
        </p:blipFill>
        <p:spPr>
          <a:xfrm>
            <a:off x="5589240" y="3851920"/>
            <a:ext cx="1237672" cy="1178480"/>
          </a:xfrm>
          <a:prstGeom prst="rect">
            <a:avLst/>
          </a:prstGeom>
          <a:noFill/>
          <a:ln>
            <a:noFill/>
          </a:ln>
        </p:spPr>
      </p:pic>
      <p:sp>
        <p:nvSpPr>
          <p:cNvPr id="503" name="Google Shape;503;p18"/>
          <p:cNvSpPr txBox="1"/>
          <p:nvPr/>
        </p:nvSpPr>
        <p:spPr>
          <a:xfrm>
            <a:off x="260648" y="179512"/>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Convince Me!</a:t>
            </a:r>
            <a:endParaRPr/>
          </a:p>
        </p:txBody>
      </p:sp>
      <p:pic>
        <p:nvPicPr>
          <p:cNvPr id="504" name="Google Shape;504;p18"/>
          <p:cNvPicPr preferRelativeResize="0"/>
          <p:nvPr/>
        </p:nvPicPr>
        <p:blipFill rotWithShape="1">
          <a:blip r:embed="rId5">
            <a:alphaModFix/>
          </a:blip>
          <a:srcRect b="20909" l="16500" r="66499" t="59696"/>
          <a:stretch/>
        </p:blipFill>
        <p:spPr>
          <a:xfrm>
            <a:off x="5459020" y="7668344"/>
            <a:ext cx="1398980" cy="1330036"/>
          </a:xfrm>
          <a:prstGeom prst="rect">
            <a:avLst/>
          </a:prstGeom>
          <a:noFill/>
          <a:ln>
            <a:noFill/>
          </a:ln>
        </p:spPr>
      </p:pic>
      <p:sp>
        <p:nvSpPr>
          <p:cNvPr id="505" name="Google Shape;505;p18"/>
          <p:cNvSpPr txBox="1"/>
          <p:nvPr/>
        </p:nvSpPr>
        <p:spPr>
          <a:xfrm>
            <a:off x="161415" y="784334"/>
            <a:ext cx="5067785"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a:t>
            </a:r>
            <a:r>
              <a:rPr lang="en-GB" sz="1400">
                <a:solidFill>
                  <a:schemeClr val="dk1"/>
                </a:solidFill>
                <a:latin typeface="Calibri"/>
                <a:ea typeface="Calibri"/>
                <a:cs typeface="Calibri"/>
                <a:sym typeface="Calibri"/>
              </a:rPr>
              <a:t> </a:t>
            </a:r>
            <a:r>
              <a:rPr lang="en-GB" sz="1400">
                <a:solidFill>
                  <a:srgbClr val="0070C0"/>
                </a:solidFill>
                <a:latin typeface="Calibri"/>
                <a:ea typeface="Calibri"/>
                <a:cs typeface="Calibri"/>
                <a:sym typeface="Calibri"/>
              </a:rPr>
              <a:t>Convincing people isn’t easy. To be persuasive, you need to know what you are talking or writing about. You also need to think about how you communicate. </a:t>
            </a:r>
            <a:endParaRPr b="1" sz="1400">
              <a:solidFill>
                <a:srgbClr val="0070C0"/>
              </a:solidFill>
              <a:latin typeface="Calibri"/>
              <a:ea typeface="Calibri"/>
              <a:cs typeface="Calibri"/>
              <a:sym typeface="Calibri"/>
            </a:endParaRPr>
          </a:p>
        </p:txBody>
      </p:sp>
      <p:grpSp>
        <p:nvGrpSpPr>
          <p:cNvPr id="506" name="Google Shape;506;p18"/>
          <p:cNvGrpSpPr/>
          <p:nvPr/>
        </p:nvGrpSpPr>
        <p:grpSpPr>
          <a:xfrm>
            <a:off x="156415" y="1661714"/>
            <a:ext cx="1335898" cy="1398118"/>
            <a:chOff x="3131127" y="37970"/>
            <a:chExt cx="3673834" cy="3022773"/>
          </a:xfrm>
        </p:grpSpPr>
        <p:pic>
          <p:nvPicPr>
            <p:cNvPr id="507" name="Google Shape;507;p18"/>
            <p:cNvPicPr preferRelativeResize="0"/>
            <p:nvPr/>
          </p:nvPicPr>
          <p:blipFill rotWithShape="1">
            <a:blip r:embed="rId6">
              <a:alphaModFix/>
            </a:blip>
            <a:srcRect b="80774" l="3785" r="76598" t="5461"/>
            <a:stretch/>
          </p:blipFill>
          <p:spPr>
            <a:xfrm>
              <a:off x="4643651" y="2117985"/>
              <a:ext cx="1440873" cy="942758"/>
            </a:xfrm>
            <a:prstGeom prst="rect">
              <a:avLst/>
            </a:prstGeom>
            <a:noFill/>
            <a:ln>
              <a:noFill/>
            </a:ln>
          </p:spPr>
        </p:pic>
        <p:pic>
          <p:nvPicPr>
            <p:cNvPr id="508" name="Google Shape;508;p18"/>
            <p:cNvPicPr preferRelativeResize="0"/>
            <p:nvPr/>
          </p:nvPicPr>
          <p:blipFill rotWithShape="1">
            <a:blip r:embed="rId6">
              <a:alphaModFix/>
            </a:blip>
            <a:srcRect b="80577" l="28060" r="52322" t="5658"/>
            <a:stretch/>
          </p:blipFill>
          <p:spPr>
            <a:xfrm>
              <a:off x="3131127" y="1044863"/>
              <a:ext cx="1440873" cy="942758"/>
            </a:xfrm>
            <a:prstGeom prst="rect">
              <a:avLst/>
            </a:prstGeom>
            <a:noFill/>
            <a:ln>
              <a:noFill/>
            </a:ln>
          </p:spPr>
        </p:pic>
        <p:pic>
          <p:nvPicPr>
            <p:cNvPr id="509" name="Google Shape;509;p18"/>
            <p:cNvPicPr preferRelativeResize="0"/>
            <p:nvPr/>
          </p:nvPicPr>
          <p:blipFill rotWithShape="1">
            <a:blip r:embed="rId6">
              <a:alphaModFix/>
            </a:blip>
            <a:srcRect b="81088" l="51507" r="28875" t="5147"/>
            <a:stretch/>
          </p:blipFill>
          <p:spPr>
            <a:xfrm>
              <a:off x="3491880" y="542026"/>
              <a:ext cx="1440873" cy="942758"/>
            </a:xfrm>
            <a:prstGeom prst="rect">
              <a:avLst/>
            </a:prstGeom>
            <a:noFill/>
            <a:ln>
              <a:noFill/>
            </a:ln>
          </p:spPr>
        </p:pic>
        <p:pic>
          <p:nvPicPr>
            <p:cNvPr id="510" name="Google Shape;510;p18"/>
            <p:cNvPicPr preferRelativeResize="0"/>
            <p:nvPr/>
          </p:nvPicPr>
          <p:blipFill rotWithShape="1">
            <a:blip r:embed="rId6">
              <a:alphaModFix/>
            </a:blip>
            <a:srcRect b="57278" l="2540" r="77843" t="28956"/>
            <a:stretch/>
          </p:blipFill>
          <p:spPr>
            <a:xfrm>
              <a:off x="3923215" y="37970"/>
              <a:ext cx="1440873" cy="942758"/>
            </a:xfrm>
            <a:prstGeom prst="rect">
              <a:avLst/>
            </a:prstGeom>
            <a:noFill/>
            <a:ln>
              <a:noFill/>
            </a:ln>
          </p:spPr>
        </p:pic>
        <p:pic>
          <p:nvPicPr>
            <p:cNvPr id="511" name="Google Shape;511;p18"/>
            <p:cNvPicPr preferRelativeResize="0"/>
            <p:nvPr/>
          </p:nvPicPr>
          <p:blipFill rotWithShape="1">
            <a:blip r:embed="rId6">
              <a:alphaModFix/>
            </a:blip>
            <a:srcRect b="57605" l="28648" r="51735" t="28959"/>
            <a:stretch/>
          </p:blipFill>
          <p:spPr>
            <a:xfrm>
              <a:off x="3851920" y="1628800"/>
              <a:ext cx="1440873" cy="920266"/>
            </a:xfrm>
            <a:prstGeom prst="rect">
              <a:avLst/>
            </a:prstGeom>
            <a:noFill/>
            <a:ln>
              <a:noFill/>
            </a:ln>
          </p:spPr>
        </p:pic>
        <p:pic>
          <p:nvPicPr>
            <p:cNvPr id="512" name="Google Shape;512;p18"/>
            <p:cNvPicPr preferRelativeResize="0"/>
            <p:nvPr/>
          </p:nvPicPr>
          <p:blipFill rotWithShape="1">
            <a:blip r:embed="rId6">
              <a:alphaModFix/>
            </a:blip>
            <a:srcRect b="56678" l="52716" r="27666" t="29557"/>
            <a:stretch/>
          </p:blipFill>
          <p:spPr>
            <a:xfrm>
              <a:off x="5364088" y="1190039"/>
              <a:ext cx="1440873" cy="942758"/>
            </a:xfrm>
            <a:prstGeom prst="rect">
              <a:avLst/>
            </a:prstGeom>
            <a:noFill/>
            <a:ln>
              <a:noFill/>
            </a:ln>
          </p:spPr>
        </p:pic>
        <p:pic>
          <p:nvPicPr>
            <p:cNvPr id="513" name="Google Shape;513;p18"/>
            <p:cNvPicPr preferRelativeResize="0"/>
            <p:nvPr/>
          </p:nvPicPr>
          <p:blipFill rotWithShape="1">
            <a:blip r:embed="rId6">
              <a:alphaModFix/>
            </a:blip>
            <a:srcRect b="57501" l="77235" r="3148" t="28734"/>
            <a:stretch/>
          </p:blipFill>
          <p:spPr>
            <a:xfrm>
              <a:off x="4572356" y="646232"/>
              <a:ext cx="1440873" cy="942758"/>
            </a:xfrm>
            <a:prstGeom prst="rect">
              <a:avLst/>
            </a:prstGeom>
            <a:noFill/>
            <a:ln>
              <a:noFill/>
            </a:ln>
          </p:spPr>
        </p:pic>
        <p:pic>
          <p:nvPicPr>
            <p:cNvPr id="514" name="Google Shape;514;p18"/>
            <p:cNvPicPr preferRelativeResize="0"/>
            <p:nvPr/>
          </p:nvPicPr>
          <p:blipFill rotWithShape="1">
            <a:blip r:embed="rId6">
              <a:alphaModFix/>
            </a:blip>
            <a:srcRect b="34088" l="51156" r="29227" t="52147"/>
            <a:stretch/>
          </p:blipFill>
          <p:spPr>
            <a:xfrm>
              <a:off x="4139239" y="1118090"/>
              <a:ext cx="1440873" cy="942758"/>
            </a:xfrm>
            <a:prstGeom prst="rect">
              <a:avLst/>
            </a:prstGeom>
            <a:noFill/>
            <a:ln>
              <a:noFill/>
            </a:ln>
          </p:spPr>
        </p:pic>
        <p:pic>
          <p:nvPicPr>
            <p:cNvPr id="515" name="Google Shape;515;p18"/>
            <p:cNvPicPr preferRelativeResize="0"/>
            <p:nvPr/>
          </p:nvPicPr>
          <p:blipFill rotWithShape="1">
            <a:blip r:embed="rId6">
              <a:alphaModFix/>
            </a:blip>
            <a:srcRect b="34380" l="77858" r="2524" t="52510"/>
            <a:stretch/>
          </p:blipFill>
          <p:spPr>
            <a:xfrm>
              <a:off x="4995640" y="1683910"/>
              <a:ext cx="1440873" cy="897774"/>
            </a:xfrm>
            <a:prstGeom prst="rect">
              <a:avLst/>
            </a:prstGeom>
            <a:noFill/>
            <a:ln>
              <a:noFill/>
            </a:ln>
          </p:spPr>
        </p:pic>
      </p:grpSp>
      <p:sp>
        <p:nvSpPr>
          <p:cNvPr id="516" name="Google Shape;516;p18"/>
          <p:cNvSpPr txBox="1"/>
          <p:nvPr/>
        </p:nvSpPr>
        <p:spPr>
          <a:xfrm>
            <a:off x="1492313" y="1763688"/>
            <a:ext cx="5033031"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Choose one of the options from below.</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Your challenge is to convince me that it is true!</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You should write down your ideas first, and then use them to try to convince me. You can do this in writing, through speaking, or both.</a:t>
            </a:r>
            <a:endParaRPr/>
          </a:p>
        </p:txBody>
      </p:sp>
      <p:sp>
        <p:nvSpPr>
          <p:cNvPr id="517" name="Google Shape;517;p18"/>
          <p:cNvSpPr txBox="1"/>
          <p:nvPr/>
        </p:nvSpPr>
        <p:spPr>
          <a:xfrm>
            <a:off x="161308" y="3491880"/>
            <a:ext cx="5571948"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just">
              <a:spcBef>
                <a:spcPts val="0"/>
              </a:spcBef>
              <a:spcAft>
                <a:spcPts val="0"/>
              </a:spcAft>
              <a:buNone/>
            </a:pPr>
            <a:r>
              <a:t/>
            </a:r>
            <a:endParaRPr b="1" sz="1400">
              <a:solidFill>
                <a:srgbClr val="7030A0"/>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Use a range of different ideas to try to convince me.</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Practise before you do the real thing. This will help you to improve your work.</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Think about why I might disagree with you – and try to get round this.</a:t>
            </a:r>
            <a:endParaRPr/>
          </a:p>
        </p:txBody>
      </p:sp>
      <p:sp>
        <p:nvSpPr>
          <p:cNvPr id="518" name="Google Shape;518;p18"/>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Pick something you do not agree with. Then, try to find a way to convince someone it is right.</a:t>
            </a:r>
            <a:endParaRPr sz="1200">
              <a:solidFill>
                <a:srgbClr val="0070C0"/>
              </a:solidFill>
              <a:latin typeface="Calibri"/>
              <a:ea typeface="Calibri"/>
              <a:cs typeface="Calibri"/>
              <a:sym typeface="Calibri"/>
            </a:endParaRPr>
          </a:p>
        </p:txBody>
      </p:sp>
      <p:pic>
        <p:nvPicPr>
          <p:cNvPr id="519" name="Google Shape;519;p18"/>
          <p:cNvPicPr preferRelativeResize="0"/>
          <p:nvPr/>
        </p:nvPicPr>
        <p:blipFill rotWithShape="1">
          <a:blip r:embed="rId7">
            <a:alphaModFix/>
          </a:blip>
          <a:srcRect b="21354" l="40044" r="41946" t="34896"/>
          <a:stretch/>
        </p:blipFill>
        <p:spPr>
          <a:xfrm>
            <a:off x="67670" y="5307807"/>
            <a:ext cx="645464" cy="881608"/>
          </a:xfrm>
          <a:prstGeom prst="rect">
            <a:avLst/>
          </a:prstGeom>
          <a:noFill/>
          <a:ln>
            <a:noFill/>
          </a:ln>
        </p:spPr>
      </p:pic>
      <p:sp>
        <p:nvSpPr>
          <p:cNvPr id="520" name="Google Shape;520;p18"/>
          <p:cNvSpPr txBox="1"/>
          <p:nvPr/>
        </p:nvSpPr>
        <p:spPr>
          <a:xfrm>
            <a:off x="764704" y="5357515"/>
            <a:ext cx="5803216" cy="243143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600">
                <a:solidFill>
                  <a:schemeClr val="dk1"/>
                </a:solidFill>
                <a:latin typeface="Calibri"/>
                <a:ea typeface="Calibri"/>
                <a:cs typeface="Calibri"/>
                <a:sym typeface="Calibri"/>
              </a:rPr>
              <a:t>Convince me that…</a:t>
            </a:r>
            <a:endParaRPr/>
          </a:p>
          <a:p>
            <a:pPr indent="0" lvl="0" marL="0" marR="0" rtl="0" algn="l">
              <a:spcBef>
                <a:spcPts val="0"/>
              </a:spcBef>
              <a:spcAft>
                <a:spcPts val="0"/>
              </a:spcAft>
              <a:buNone/>
            </a:pPr>
            <a:r>
              <a:t/>
            </a:r>
            <a:endParaRPr b="1" sz="16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You understand what it takes to be an expert psychologist</a:t>
            </a:r>
            <a:endParaRPr/>
          </a:p>
          <a:p>
            <a:pPr indent="-158750" lvl="0" marL="285750" marR="0" rtl="0" algn="l">
              <a:spcBef>
                <a:spcPts val="0"/>
              </a:spcBef>
              <a:spcAft>
                <a:spcPts val="0"/>
              </a:spcAft>
              <a:buClr>
                <a:schemeClr val="dk1"/>
              </a:buClr>
              <a:buSzPts val="2000"/>
              <a:buFont typeface="Arial"/>
              <a:buNone/>
            </a:pPr>
            <a:r>
              <a:t/>
            </a:r>
            <a:endParaRPr sz="20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Nature is more important than nurture</a:t>
            </a:r>
            <a:endParaRPr/>
          </a:p>
          <a:p>
            <a:pPr indent="-158750" lvl="0" marL="285750" marR="0" rtl="0" algn="l">
              <a:spcBef>
                <a:spcPts val="0"/>
              </a:spcBef>
              <a:spcAft>
                <a:spcPts val="0"/>
              </a:spcAft>
              <a:buClr>
                <a:schemeClr val="dk1"/>
              </a:buClr>
              <a:buSzPts val="2000"/>
              <a:buFont typeface="Arial"/>
              <a:buNone/>
            </a:pPr>
            <a:r>
              <a:t/>
            </a:r>
            <a:endParaRPr sz="20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You have free will</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pic>
        <p:nvPicPr>
          <p:cNvPr id="525" name="Google Shape;525;p19"/>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pic>
        <p:nvPicPr>
          <p:cNvPr id="526" name="Google Shape;526;p19"/>
          <p:cNvPicPr preferRelativeResize="0"/>
          <p:nvPr/>
        </p:nvPicPr>
        <p:blipFill rotWithShape="1">
          <a:blip r:embed="rId4">
            <a:alphaModFix/>
          </a:blip>
          <a:srcRect b="0" l="0" r="0" t="0"/>
          <a:stretch/>
        </p:blipFill>
        <p:spPr>
          <a:xfrm>
            <a:off x="5517232" y="4217839"/>
            <a:ext cx="1237672" cy="1178480"/>
          </a:xfrm>
          <a:prstGeom prst="rect">
            <a:avLst/>
          </a:prstGeom>
          <a:noFill/>
          <a:ln>
            <a:noFill/>
          </a:ln>
        </p:spPr>
      </p:pic>
      <p:sp>
        <p:nvSpPr>
          <p:cNvPr id="527" name="Google Shape;527;p19"/>
          <p:cNvSpPr txBox="1"/>
          <p:nvPr/>
        </p:nvSpPr>
        <p:spPr>
          <a:xfrm>
            <a:off x="260648" y="107504"/>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Poetry</a:t>
            </a:r>
            <a:endParaRPr/>
          </a:p>
        </p:txBody>
      </p:sp>
      <p:pic>
        <p:nvPicPr>
          <p:cNvPr id="528" name="Google Shape;528;p19"/>
          <p:cNvPicPr preferRelativeResize="0"/>
          <p:nvPr/>
        </p:nvPicPr>
        <p:blipFill rotWithShape="1">
          <a:blip r:embed="rId5">
            <a:alphaModFix/>
          </a:blip>
          <a:srcRect b="19730" l="50000" r="32999" t="60876"/>
          <a:stretch/>
        </p:blipFill>
        <p:spPr>
          <a:xfrm>
            <a:off x="5459020" y="7813964"/>
            <a:ext cx="1398980" cy="1330036"/>
          </a:xfrm>
          <a:prstGeom prst="rect">
            <a:avLst/>
          </a:prstGeom>
          <a:noFill/>
          <a:ln>
            <a:noFill/>
          </a:ln>
        </p:spPr>
      </p:pic>
      <p:sp>
        <p:nvSpPr>
          <p:cNvPr id="529" name="Google Shape;529;p19"/>
          <p:cNvSpPr txBox="1"/>
          <p:nvPr/>
        </p:nvSpPr>
        <p:spPr>
          <a:xfrm>
            <a:off x="172383" y="794673"/>
            <a:ext cx="5128826"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 </a:t>
            </a:r>
            <a:r>
              <a:rPr lang="en-GB" sz="1400">
                <a:solidFill>
                  <a:srgbClr val="0070C0"/>
                </a:solidFill>
                <a:latin typeface="Calibri"/>
                <a:ea typeface="Calibri"/>
                <a:cs typeface="Calibri"/>
                <a:sym typeface="Calibri"/>
              </a:rPr>
              <a:t>Writing poetry isn’t easy. Writing poetry about something you have been looking at in class is even harder! Doing it will be a serious challenge. Do you have what it takes to have a go?</a:t>
            </a:r>
            <a:endParaRPr b="1" sz="1400">
              <a:solidFill>
                <a:srgbClr val="0070C0"/>
              </a:solidFill>
              <a:latin typeface="Calibri"/>
              <a:ea typeface="Calibri"/>
              <a:cs typeface="Calibri"/>
              <a:sym typeface="Calibri"/>
            </a:endParaRPr>
          </a:p>
        </p:txBody>
      </p:sp>
      <p:grpSp>
        <p:nvGrpSpPr>
          <p:cNvPr id="530" name="Google Shape;530;p19"/>
          <p:cNvGrpSpPr/>
          <p:nvPr/>
        </p:nvGrpSpPr>
        <p:grpSpPr>
          <a:xfrm>
            <a:off x="49658" y="1869642"/>
            <a:ext cx="1335898" cy="1398118"/>
            <a:chOff x="3131127" y="37970"/>
            <a:chExt cx="3673834" cy="3022773"/>
          </a:xfrm>
        </p:grpSpPr>
        <p:pic>
          <p:nvPicPr>
            <p:cNvPr id="531" name="Google Shape;531;p19"/>
            <p:cNvPicPr preferRelativeResize="0"/>
            <p:nvPr/>
          </p:nvPicPr>
          <p:blipFill rotWithShape="1">
            <a:blip r:embed="rId6">
              <a:alphaModFix/>
            </a:blip>
            <a:srcRect b="80774" l="3785" r="76598" t="5461"/>
            <a:stretch/>
          </p:blipFill>
          <p:spPr>
            <a:xfrm>
              <a:off x="4643651" y="2117985"/>
              <a:ext cx="1440873" cy="942758"/>
            </a:xfrm>
            <a:prstGeom prst="rect">
              <a:avLst/>
            </a:prstGeom>
            <a:noFill/>
            <a:ln>
              <a:noFill/>
            </a:ln>
          </p:spPr>
        </p:pic>
        <p:pic>
          <p:nvPicPr>
            <p:cNvPr id="532" name="Google Shape;532;p19"/>
            <p:cNvPicPr preferRelativeResize="0"/>
            <p:nvPr/>
          </p:nvPicPr>
          <p:blipFill rotWithShape="1">
            <a:blip r:embed="rId6">
              <a:alphaModFix/>
            </a:blip>
            <a:srcRect b="80577" l="28060" r="52322" t="5658"/>
            <a:stretch/>
          </p:blipFill>
          <p:spPr>
            <a:xfrm>
              <a:off x="3131127" y="1044863"/>
              <a:ext cx="1440873" cy="942758"/>
            </a:xfrm>
            <a:prstGeom prst="rect">
              <a:avLst/>
            </a:prstGeom>
            <a:noFill/>
            <a:ln>
              <a:noFill/>
            </a:ln>
          </p:spPr>
        </p:pic>
        <p:pic>
          <p:nvPicPr>
            <p:cNvPr id="533" name="Google Shape;533;p19"/>
            <p:cNvPicPr preferRelativeResize="0"/>
            <p:nvPr/>
          </p:nvPicPr>
          <p:blipFill rotWithShape="1">
            <a:blip r:embed="rId6">
              <a:alphaModFix/>
            </a:blip>
            <a:srcRect b="81088" l="51507" r="28875" t="5147"/>
            <a:stretch/>
          </p:blipFill>
          <p:spPr>
            <a:xfrm>
              <a:off x="3491880" y="542026"/>
              <a:ext cx="1440873" cy="942758"/>
            </a:xfrm>
            <a:prstGeom prst="rect">
              <a:avLst/>
            </a:prstGeom>
            <a:noFill/>
            <a:ln>
              <a:noFill/>
            </a:ln>
          </p:spPr>
        </p:pic>
        <p:pic>
          <p:nvPicPr>
            <p:cNvPr id="534" name="Google Shape;534;p19"/>
            <p:cNvPicPr preferRelativeResize="0"/>
            <p:nvPr/>
          </p:nvPicPr>
          <p:blipFill rotWithShape="1">
            <a:blip r:embed="rId6">
              <a:alphaModFix/>
            </a:blip>
            <a:srcRect b="57278" l="2540" r="77843" t="28956"/>
            <a:stretch/>
          </p:blipFill>
          <p:spPr>
            <a:xfrm>
              <a:off x="3923215" y="37970"/>
              <a:ext cx="1440873" cy="942758"/>
            </a:xfrm>
            <a:prstGeom prst="rect">
              <a:avLst/>
            </a:prstGeom>
            <a:noFill/>
            <a:ln>
              <a:noFill/>
            </a:ln>
          </p:spPr>
        </p:pic>
        <p:pic>
          <p:nvPicPr>
            <p:cNvPr id="535" name="Google Shape;535;p19"/>
            <p:cNvPicPr preferRelativeResize="0"/>
            <p:nvPr/>
          </p:nvPicPr>
          <p:blipFill rotWithShape="1">
            <a:blip r:embed="rId6">
              <a:alphaModFix/>
            </a:blip>
            <a:srcRect b="57605" l="28648" r="51735" t="28959"/>
            <a:stretch/>
          </p:blipFill>
          <p:spPr>
            <a:xfrm>
              <a:off x="3851920" y="1628800"/>
              <a:ext cx="1440873" cy="920266"/>
            </a:xfrm>
            <a:prstGeom prst="rect">
              <a:avLst/>
            </a:prstGeom>
            <a:noFill/>
            <a:ln>
              <a:noFill/>
            </a:ln>
          </p:spPr>
        </p:pic>
        <p:pic>
          <p:nvPicPr>
            <p:cNvPr id="536" name="Google Shape;536;p19"/>
            <p:cNvPicPr preferRelativeResize="0"/>
            <p:nvPr/>
          </p:nvPicPr>
          <p:blipFill rotWithShape="1">
            <a:blip r:embed="rId6">
              <a:alphaModFix/>
            </a:blip>
            <a:srcRect b="56678" l="52716" r="27666" t="29557"/>
            <a:stretch/>
          </p:blipFill>
          <p:spPr>
            <a:xfrm>
              <a:off x="5364088" y="1190039"/>
              <a:ext cx="1440873" cy="942758"/>
            </a:xfrm>
            <a:prstGeom prst="rect">
              <a:avLst/>
            </a:prstGeom>
            <a:noFill/>
            <a:ln>
              <a:noFill/>
            </a:ln>
          </p:spPr>
        </p:pic>
        <p:pic>
          <p:nvPicPr>
            <p:cNvPr id="537" name="Google Shape;537;p19"/>
            <p:cNvPicPr preferRelativeResize="0"/>
            <p:nvPr/>
          </p:nvPicPr>
          <p:blipFill rotWithShape="1">
            <a:blip r:embed="rId6">
              <a:alphaModFix/>
            </a:blip>
            <a:srcRect b="57501" l="77235" r="3148" t="28734"/>
            <a:stretch/>
          </p:blipFill>
          <p:spPr>
            <a:xfrm>
              <a:off x="4572356" y="646232"/>
              <a:ext cx="1440873" cy="942758"/>
            </a:xfrm>
            <a:prstGeom prst="rect">
              <a:avLst/>
            </a:prstGeom>
            <a:noFill/>
            <a:ln>
              <a:noFill/>
            </a:ln>
          </p:spPr>
        </p:pic>
        <p:pic>
          <p:nvPicPr>
            <p:cNvPr id="538" name="Google Shape;538;p19"/>
            <p:cNvPicPr preferRelativeResize="0"/>
            <p:nvPr/>
          </p:nvPicPr>
          <p:blipFill rotWithShape="1">
            <a:blip r:embed="rId6">
              <a:alphaModFix/>
            </a:blip>
            <a:srcRect b="34088" l="51156" r="29227" t="52147"/>
            <a:stretch/>
          </p:blipFill>
          <p:spPr>
            <a:xfrm>
              <a:off x="4139239" y="1118090"/>
              <a:ext cx="1440873" cy="942758"/>
            </a:xfrm>
            <a:prstGeom prst="rect">
              <a:avLst/>
            </a:prstGeom>
            <a:noFill/>
            <a:ln>
              <a:noFill/>
            </a:ln>
          </p:spPr>
        </p:pic>
        <p:pic>
          <p:nvPicPr>
            <p:cNvPr id="539" name="Google Shape;539;p19"/>
            <p:cNvPicPr preferRelativeResize="0"/>
            <p:nvPr/>
          </p:nvPicPr>
          <p:blipFill rotWithShape="1">
            <a:blip r:embed="rId6">
              <a:alphaModFix/>
            </a:blip>
            <a:srcRect b="34380" l="77858" r="2524" t="52510"/>
            <a:stretch/>
          </p:blipFill>
          <p:spPr>
            <a:xfrm>
              <a:off x="4995640" y="1683910"/>
              <a:ext cx="1440873" cy="897774"/>
            </a:xfrm>
            <a:prstGeom prst="rect">
              <a:avLst/>
            </a:prstGeom>
            <a:noFill/>
            <a:ln>
              <a:noFill/>
            </a:ln>
          </p:spPr>
        </p:pic>
      </p:grpSp>
      <p:sp>
        <p:nvSpPr>
          <p:cNvPr id="540" name="Google Shape;540;p19"/>
          <p:cNvSpPr txBox="1"/>
          <p:nvPr/>
        </p:nvSpPr>
        <p:spPr>
          <a:xfrm>
            <a:off x="1385556" y="1891442"/>
            <a:ext cx="5067780"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You have three options:</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Create a poem about your learning.</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Create a poem containing as many keywords as possible.</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Create a poem which could help someone learn about the topic we are studying.</a:t>
            </a:r>
            <a:endParaRPr/>
          </a:p>
        </p:txBody>
      </p:sp>
      <p:sp>
        <p:nvSpPr>
          <p:cNvPr id="541" name="Google Shape;541;p19"/>
          <p:cNvSpPr txBox="1"/>
          <p:nvPr/>
        </p:nvSpPr>
        <p:spPr>
          <a:xfrm>
            <a:off x="161308" y="3635896"/>
            <a:ext cx="5571948"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Poems don’t have to rhyme. They can if you want, but don’t feel they have to! </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Speak your poem out loud. Do this to help you understand how it sounds – you will then be able to improve it.</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Make sure your final poem matches the challenge you picked from above.</a:t>
            </a:r>
            <a:endParaRPr/>
          </a:p>
        </p:txBody>
      </p:sp>
      <p:pic>
        <p:nvPicPr>
          <p:cNvPr id="542" name="Google Shape;542;p19"/>
          <p:cNvPicPr preferRelativeResize="0"/>
          <p:nvPr/>
        </p:nvPicPr>
        <p:blipFill rotWithShape="1">
          <a:blip r:embed="rId7">
            <a:alphaModFix/>
          </a:blip>
          <a:srcRect b="21354" l="40044" r="41946" t="34896"/>
          <a:stretch/>
        </p:blipFill>
        <p:spPr>
          <a:xfrm>
            <a:off x="232337" y="5779874"/>
            <a:ext cx="645464" cy="881608"/>
          </a:xfrm>
          <a:prstGeom prst="rect">
            <a:avLst/>
          </a:prstGeom>
          <a:noFill/>
          <a:ln>
            <a:noFill/>
          </a:ln>
        </p:spPr>
      </p:pic>
      <p:sp>
        <p:nvSpPr>
          <p:cNvPr id="543" name="Google Shape;543;p19"/>
          <p:cNvSpPr txBox="1"/>
          <p:nvPr/>
        </p:nvSpPr>
        <p:spPr>
          <a:xfrm>
            <a:off x="940170" y="5779874"/>
            <a:ext cx="5803216"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600">
                <a:solidFill>
                  <a:schemeClr val="dk1"/>
                </a:solidFill>
                <a:latin typeface="Calibri"/>
                <a:ea typeface="Calibri"/>
                <a:cs typeface="Calibri"/>
                <a:sym typeface="Calibri"/>
              </a:rPr>
              <a:t>Here are some poetry styles you could use…</a:t>
            </a:r>
            <a:endParaRPr/>
          </a:p>
          <a:p>
            <a:pPr indent="0" lvl="0" marL="0" marR="0" rtl="0" algn="l">
              <a:spcBef>
                <a:spcPts val="0"/>
              </a:spcBef>
              <a:spcAft>
                <a:spcPts val="0"/>
              </a:spcAft>
              <a:buNone/>
            </a:pPr>
            <a:r>
              <a:t/>
            </a:r>
            <a:endParaRPr b="1" sz="16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Haiku (three lines – 5 syllables; 7 syllables; 5 syllables)</a:t>
            </a:r>
            <a:endParaRPr/>
          </a:p>
          <a:p>
            <a:pPr indent="-285750" lvl="0" marL="285750" marR="0" rtl="0" algn="l">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Acrostic</a:t>
            </a:r>
            <a:endParaRPr/>
          </a:p>
          <a:p>
            <a:pPr indent="-285750" lvl="0" marL="285750" marR="0" rtl="0" algn="l">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Rhyming Couplets</a:t>
            </a:r>
            <a:endParaRPr/>
          </a:p>
          <a:p>
            <a:pPr indent="-285750" lvl="0" marL="285750" marR="0" rtl="0" algn="l">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Blank Verse (lines do not have to rhyme)</a:t>
            </a:r>
            <a:endParaRPr/>
          </a:p>
          <a:p>
            <a:pPr indent="-285750" lvl="0" marL="285750" marR="0" rtl="0" algn="l">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Limerick</a:t>
            </a:r>
            <a:endParaRPr/>
          </a:p>
        </p:txBody>
      </p:sp>
      <p:sp>
        <p:nvSpPr>
          <p:cNvPr id="544" name="Google Shape;544;p19"/>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Pick three words at random which link to our topic. These words need to be at the start, middle and end of a new poem you have to create!</a:t>
            </a:r>
            <a:endParaRPr sz="1200">
              <a:solidFill>
                <a:srgbClr val="0070C0"/>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8" name="Shape 548"/>
        <p:cNvGrpSpPr/>
        <p:nvPr/>
      </p:nvGrpSpPr>
      <p:grpSpPr>
        <a:xfrm>
          <a:off x="0" y="0"/>
          <a:ext cx="0" cy="0"/>
          <a:chOff x="0" y="0"/>
          <a:chExt cx="0" cy="0"/>
        </a:xfrm>
      </p:grpSpPr>
      <p:pic>
        <p:nvPicPr>
          <p:cNvPr id="549" name="Google Shape;549;p20"/>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pic>
        <p:nvPicPr>
          <p:cNvPr id="550" name="Google Shape;550;p20"/>
          <p:cNvPicPr preferRelativeResize="0"/>
          <p:nvPr/>
        </p:nvPicPr>
        <p:blipFill rotWithShape="1">
          <a:blip r:embed="rId4">
            <a:alphaModFix/>
          </a:blip>
          <a:srcRect b="0" l="0" r="0" t="0"/>
          <a:stretch/>
        </p:blipFill>
        <p:spPr>
          <a:xfrm>
            <a:off x="5359680" y="4059602"/>
            <a:ext cx="1237672" cy="1178480"/>
          </a:xfrm>
          <a:prstGeom prst="rect">
            <a:avLst/>
          </a:prstGeom>
          <a:noFill/>
          <a:ln>
            <a:noFill/>
          </a:ln>
        </p:spPr>
      </p:pic>
      <p:sp>
        <p:nvSpPr>
          <p:cNvPr id="551" name="Google Shape;551;p20"/>
          <p:cNvSpPr txBox="1"/>
          <p:nvPr/>
        </p:nvSpPr>
        <p:spPr>
          <a:xfrm>
            <a:off x="260648" y="107504"/>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How would you…</a:t>
            </a:r>
            <a:endParaRPr/>
          </a:p>
        </p:txBody>
      </p:sp>
      <p:pic>
        <p:nvPicPr>
          <p:cNvPr id="552" name="Google Shape;552;p20"/>
          <p:cNvPicPr preferRelativeResize="0"/>
          <p:nvPr/>
        </p:nvPicPr>
        <p:blipFill rotWithShape="1">
          <a:blip r:embed="rId5">
            <a:alphaModFix/>
          </a:blip>
          <a:srcRect b="21075" l="65611" r="17387" t="59531"/>
          <a:stretch/>
        </p:blipFill>
        <p:spPr>
          <a:xfrm>
            <a:off x="5373216" y="7668344"/>
            <a:ext cx="1398980" cy="1330036"/>
          </a:xfrm>
          <a:prstGeom prst="rect">
            <a:avLst/>
          </a:prstGeom>
          <a:noFill/>
          <a:ln>
            <a:noFill/>
          </a:ln>
        </p:spPr>
      </p:pic>
      <p:sp>
        <p:nvSpPr>
          <p:cNvPr id="553" name="Google Shape;553;p20"/>
          <p:cNvSpPr txBox="1"/>
          <p:nvPr/>
        </p:nvSpPr>
        <p:spPr>
          <a:xfrm>
            <a:off x="178601" y="880473"/>
            <a:ext cx="5194615"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 </a:t>
            </a:r>
            <a:r>
              <a:rPr lang="en-GB" sz="1400">
                <a:solidFill>
                  <a:srgbClr val="0070C0"/>
                </a:solidFill>
                <a:latin typeface="Calibri"/>
                <a:ea typeface="Calibri"/>
                <a:cs typeface="Calibri"/>
                <a:sym typeface="Calibri"/>
              </a:rPr>
              <a:t>Deciding how you would do something means trying out different options and choosing which is best. This isn’t easy. You have to go through each one and think about what might happen. It takes time and effort to get it right.</a:t>
            </a:r>
            <a:endParaRPr b="1" sz="1400">
              <a:solidFill>
                <a:srgbClr val="0070C0"/>
              </a:solidFill>
              <a:latin typeface="Calibri"/>
              <a:ea typeface="Calibri"/>
              <a:cs typeface="Calibri"/>
              <a:sym typeface="Calibri"/>
            </a:endParaRPr>
          </a:p>
        </p:txBody>
      </p:sp>
      <p:grpSp>
        <p:nvGrpSpPr>
          <p:cNvPr id="554" name="Google Shape;554;p20"/>
          <p:cNvGrpSpPr/>
          <p:nvPr/>
        </p:nvGrpSpPr>
        <p:grpSpPr>
          <a:xfrm>
            <a:off x="121666" y="2021754"/>
            <a:ext cx="1335898" cy="1398118"/>
            <a:chOff x="3131127" y="37970"/>
            <a:chExt cx="3673834" cy="3022773"/>
          </a:xfrm>
        </p:grpSpPr>
        <p:pic>
          <p:nvPicPr>
            <p:cNvPr id="555" name="Google Shape;555;p20"/>
            <p:cNvPicPr preferRelativeResize="0"/>
            <p:nvPr/>
          </p:nvPicPr>
          <p:blipFill rotWithShape="1">
            <a:blip r:embed="rId6">
              <a:alphaModFix/>
            </a:blip>
            <a:srcRect b="80774" l="3785" r="76598" t="5461"/>
            <a:stretch/>
          </p:blipFill>
          <p:spPr>
            <a:xfrm>
              <a:off x="4643651" y="2117985"/>
              <a:ext cx="1440873" cy="942758"/>
            </a:xfrm>
            <a:prstGeom prst="rect">
              <a:avLst/>
            </a:prstGeom>
            <a:noFill/>
            <a:ln>
              <a:noFill/>
            </a:ln>
          </p:spPr>
        </p:pic>
        <p:pic>
          <p:nvPicPr>
            <p:cNvPr id="556" name="Google Shape;556;p20"/>
            <p:cNvPicPr preferRelativeResize="0"/>
            <p:nvPr/>
          </p:nvPicPr>
          <p:blipFill rotWithShape="1">
            <a:blip r:embed="rId6">
              <a:alphaModFix/>
            </a:blip>
            <a:srcRect b="80577" l="28060" r="52322" t="5658"/>
            <a:stretch/>
          </p:blipFill>
          <p:spPr>
            <a:xfrm>
              <a:off x="3131127" y="1044863"/>
              <a:ext cx="1440873" cy="942758"/>
            </a:xfrm>
            <a:prstGeom prst="rect">
              <a:avLst/>
            </a:prstGeom>
            <a:noFill/>
            <a:ln>
              <a:noFill/>
            </a:ln>
          </p:spPr>
        </p:pic>
        <p:pic>
          <p:nvPicPr>
            <p:cNvPr id="557" name="Google Shape;557;p20"/>
            <p:cNvPicPr preferRelativeResize="0"/>
            <p:nvPr/>
          </p:nvPicPr>
          <p:blipFill rotWithShape="1">
            <a:blip r:embed="rId6">
              <a:alphaModFix/>
            </a:blip>
            <a:srcRect b="81088" l="51507" r="28875" t="5147"/>
            <a:stretch/>
          </p:blipFill>
          <p:spPr>
            <a:xfrm>
              <a:off x="3491880" y="542026"/>
              <a:ext cx="1440873" cy="942758"/>
            </a:xfrm>
            <a:prstGeom prst="rect">
              <a:avLst/>
            </a:prstGeom>
            <a:noFill/>
            <a:ln>
              <a:noFill/>
            </a:ln>
          </p:spPr>
        </p:pic>
        <p:pic>
          <p:nvPicPr>
            <p:cNvPr id="558" name="Google Shape;558;p20"/>
            <p:cNvPicPr preferRelativeResize="0"/>
            <p:nvPr/>
          </p:nvPicPr>
          <p:blipFill rotWithShape="1">
            <a:blip r:embed="rId6">
              <a:alphaModFix/>
            </a:blip>
            <a:srcRect b="57278" l="2540" r="77843" t="28956"/>
            <a:stretch/>
          </p:blipFill>
          <p:spPr>
            <a:xfrm>
              <a:off x="3923215" y="37970"/>
              <a:ext cx="1440873" cy="942758"/>
            </a:xfrm>
            <a:prstGeom prst="rect">
              <a:avLst/>
            </a:prstGeom>
            <a:noFill/>
            <a:ln>
              <a:noFill/>
            </a:ln>
          </p:spPr>
        </p:pic>
        <p:pic>
          <p:nvPicPr>
            <p:cNvPr id="559" name="Google Shape;559;p20"/>
            <p:cNvPicPr preferRelativeResize="0"/>
            <p:nvPr/>
          </p:nvPicPr>
          <p:blipFill rotWithShape="1">
            <a:blip r:embed="rId6">
              <a:alphaModFix/>
            </a:blip>
            <a:srcRect b="57605" l="28648" r="51735" t="28959"/>
            <a:stretch/>
          </p:blipFill>
          <p:spPr>
            <a:xfrm>
              <a:off x="3851920" y="1628800"/>
              <a:ext cx="1440873" cy="920266"/>
            </a:xfrm>
            <a:prstGeom prst="rect">
              <a:avLst/>
            </a:prstGeom>
            <a:noFill/>
            <a:ln>
              <a:noFill/>
            </a:ln>
          </p:spPr>
        </p:pic>
        <p:pic>
          <p:nvPicPr>
            <p:cNvPr id="560" name="Google Shape;560;p20"/>
            <p:cNvPicPr preferRelativeResize="0"/>
            <p:nvPr/>
          </p:nvPicPr>
          <p:blipFill rotWithShape="1">
            <a:blip r:embed="rId6">
              <a:alphaModFix/>
            </a:blip>
            <a:srcRect b="56678" l="52716" r="27666" t="29557"/>
            <a:stretch/>
          </p:blipFill>
          <p:spPr>
            <a:xfrm>
              <a:off x="5364088" y="1190039"/>
              <a:ext cx="1440873" cy="942758"/>
            </a:xfrm>
            <a:prstGeom prst="rect">
              <a:avLst/>
            </a:prstGeom>
            <a:noFill/>
            <a:ln>
              <a:noFill/>
            </a:ln>
          </p:spPr>
        </p:pic>
        <p:pic>
          <p:nvPicPr>
            <p:cNvPr id="561" name="Google Shape;561;p20"/>
            <p:cNvPicPr preferRelativeResize="0"/>
            <p:nvPr/>
          </p:nvPicPr>
          <p:blipFill rotWithShape="1">
            <a:blip r:embed="rId6">
              <a:alphaModFix/>
            </a:blip>
            <a:srcRect b="57501" l="77235" r="3148" t="28734"/>
            <a:stretch/>
          </p:blipFill>
          <p:spPr>
            <a:xfrm>
              <a:off x="4572356" y="646232"/>
              <a:ext cx="1440873" cy="942758"/>
            </a:xfrm>
            <a:prstGeom prst="rect">
              <a:avLst/>
            </a:prstGeom>
            <a:noFill/>
            <a:ln>
              <a:noFill/>
            </a:ln>
          </p:spPr>
        </p:pic>
        <p:pic>
          <p:nvPicPr>
            <p:cNvPr id="562" name="Google Shape;562;p20"/>
            <p:cNvPicPr preferRelativeResize="0"/>
            <p:nvPr/>
          </p:nvPicPr>
          <p:blipFill rotWithShape="1">
            <a:blip r:embed="rId6">
              <a:alphaModFix/>
            </a:blip>
            <a:srcRect b="34088" l="51156" r="29227" t="52147"/>
            <a:stretch/>
          </p:blipFill>
          <p:spPr>
            <a:xfrm>
              <a:off x="4139239" y="1118090"/>
              <a:ext cx="1440873" cy="942758"/>
            </a:xfrm>
            <a:prstGeom prst="rect">
              <a:avLst/>
            </a:prstGeom>
            <a:noFill/>
            <a:ln>
              <a:noFill/>
            </a:ln>
          </p:spPr>
        </p:pic>
        <p:pic>
          <p:nvPicPr>
            <p:cNvPr id="563" name="Google Shape;563;p20"/>
            <p:cNvPicPr preferRelativeResize="0"/>
            <p:nvPr/>
          </p:nvPicPr>
          <p:blipFill rotWithShape="1">
            <a:blip r:embed="rId6">
              <a:alphaModFix/>
            </a:blip>
            <a:srcRect b="34380" l="77858" r="2524" t="52510"/>
            <a:stretch/>
          </p:blipFill>
          <p:spPr>
            <a:xfrm>
              <a:off x="4995640" y="1683910"/>
              <a:ext cx="1440873" cy="897774"/>
            </a:xfrm>
            <a:prstGeom prst="rect">
              <a:avLst/>
            </a:prstGeom>
            <a:noFill/>
            <a:ln>
              <a:noFill/>
            </a:ln>
          </p:spPr>
        </p:pic>
      </p:grpSp>
      <p:sp>
        <p:nvSpPr>
          <p:cNvPr id="564" name="Google Shape;564;p20"/>
          <p:cNvSpPr txBox="1"/>
          <p:nvPr/>
        </p:nvSpPr>
        <p:spPr>
          <a:xfrm>
            <a:off x="1457564" y="2031975"/>
            <a:ext cx="5211796"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Choose one of the options below.</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Think about how you would do it. Look at different approaches you could take. Imagine what problems you might face. Then, create a piece of writing, diagram or flow-chart showing what you would do.</a:t>
            </a:r>
            <a:endParaRPr/>
          </a:p>
        </p:txBody>
      </p:sp>
      <p:sp>
        <p:nvSpPr>
          <p:cNvPr id="565" name="Google Shape;565;p20"/>
          <p:cNvSpPr txBox="1"/>
          <p:nvPr/>
        </p:nvSpPr>
        <p:spPr>
          <a:xfrm>
            <a:off x="161308" y="3691642"/>
            <a:ext cx="5293843"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Try out different options to help decide which is best. </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Think through the problems you might face. Work out how you would beat these.</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Be ready to explain your final piece of work; and to convince people that it is the best way to do things!</a:t>
            </a:r>
            <a:endParaRPr/>
          </a:p>
        </p:txBody>
      </p:sp>
      <p:sp>
        <p:nvSpPr>
          <p:cNvPr id="566" name="Google Shape;566;p20"/>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Come up with another way you could do the thing you picked. Try to go for something completely different. Then, compare your two ideas.</a:t>
            </a:r>
            <a:endParaRPr sz="1200">
              <a:solidFill>
                <a:srgbClr val="0070C0"/>
              </a:solidFill>
              <a:latin typeface="Calibri"/>
              <a:ea typeface="Calibri"/>
              <a:cs typeface="Calibri"/>
              <a:sym typeface="Calibri"/>
            </a:endParaRPr>
          </a:p>
        </p:txBody>
      </p:sp>
      <p:pic>
        <p:nvPicPr>
          <p:cNvPr id="567" name="Google Shape;567;p20"/>
          <p:cNvPicPr preferRelativeResize="0"/>
          <p:nvPr/>
        </p:nvPicPr>
        <p:blipFill rotWithShape="1">
          <a:blip r:embed="rId7">
            <a:alphaModFix/>
          </a:blip>
          <a:srcRect b="21354" l="40044" r="41946" t="34896"/>
          <a:stretch/>
        </p:blipFill>
        <p:spPr>
          <a:xfrm>
            <a:off x="93501" y="5436096"/>
            <a:ext cx="645464" cy="881608"/>
          </a:xfrm>
          <a:prstGeom prst="rect">
            <a:avLst/>
          </a:prstGeom>
          <a:noFill/>
          <a:ln>
            <a:noFill/>
          </a:ln>
        </p:spPr>
      </p:pic>
      <p:sp>
        <p:nvSpPr>
          <p:cNvPr id="568" name="Google Shape;568;p20"/>
          <p:cNvSpPr txBox="1"/>
          <p:nvPr/>
        </p:nvSpPr>
        <p:spPr>
          <a:xfrm>
            <a:off x="764704" y="5436096"/>
            <a:ext cx="5803216" cy="218521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How would you…</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Investigate the limits of human memory?</a:t>
            </a:r>
            <a:endParaRPr/>
          </a:p>
          <a:p>
            <a:pPr indent="-171450" lvl="0" marL="285750" marR="0" rtl="0" algn="l">
              <a:spcBef>
                <a:spcPts val="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Test whether levels of conformity differ in relation to cultural norms?</a:t>
            </a:r>
            <a:endParaRPr/>
          </a:p>
          <a:p>
            <a:pPr indent="-171450" lvl="0" marL="285750" marR="0" rtl="0" algn="l">
              <a:spcBef>
                <a:spcPts val="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Assess the quality of a piece of psychological research?</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2" name="Shape 572"/>
        <p:cNvGrpSpPr/>
        <p:nvPr/>
      </p:nvGrpSpPr>
      <p:grpSpPr>
        <a:xfrm>
          <a:off x="0" y="0"/>
          <a:ext cx="0" cy="0"/>
          <a:chOff x="0" y="0"/>
          <a:chExt cx="0" cy="0"/>
        </a:xfrm>
      </p:grpSpPr>
      <p:pic>
        <p:nvPicPr>
          <p:cNvPr id="573" name="Google Shape;573;p21"/>
          <p:cNvPicPr preferRelativeResize="0"/>
          <p:nvPr/>
        </p:nvPicPr>
        <p:blipFill rotWithShape="1">
          <a:blip r:embed="rId3">
            <a:alphaModFix/>
          </a:blip>
          <a:srcRect b="0" l="0" r="0" t="0"/>
          <a:stretch/>
        </p:blipFill>
        <p:spPr>
          <a:xfrm>
            <a:off x="5229200" y="523290"/>
            <a:ext cx="1568960" cy="1371600"/>
          </a:xfrm>
          <a:prstGeom prst="rect">
            <a:avLst/>
          </a:prstGeom>
          <a:noFill/>
          <a:ln>
            <a:noFill/>
          </a:ln>
        </p:spPr>
      </p:pic>
      <p:pic>
        <p:nvPicPr>
          <p:cNvPr id="574" name="Google Shape;574;p21"/>
          <p:cNvPicPr preferRelativeResize="0"/>
          <p:nvPr/>
        </p:nvPicPr>
        <p:blipFill rotWithShape="1">
          <a:blip r:embed="rId4">
            <a:alphaModFix/>
          </a:blip>
          <a:srcRect b="0" l="0" r="0" t="0"/>
          <a:stretch/>
        </p:blipFill>
        <p:spPr>
          <a:xfrm>
            <a:off x="5575704" y="3907085"/>
            <a:ext cx="1237672" cy="1178480"/>
          </a:xfrm>
          <a:prstGeom prst="rect">
            <a:avLst/>
          </a:prstGeom>
          <a:noFill/>
          <a:ln>
            <a:noFill/>
          </a:ln>
        </p:spPr>
      </p:pic>
      <p:sp>
        <p:nvSpPr>
          <p:cNvPr id="575" name="Google Shape;575;p21"/>
          <p:cNvSpPr txBox="1"/>
          <p:nvPr/>
        </p:nvSpPr>
        <p:spPr>
          <a:xfrm>
            <a:off x="260648" y="179512"/>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Hide the Lie</a:t>
            </a:r>
            <a:endParaRPr/>
          </a:p>
        </p:txBody>
      </p:sp>
      <p:pic>
        <p:nvPicPr>
          <p:cNvPr id="576" name="Google Shape;576;p21"/>
          <p:cNvPicPr preferRelativeResize="0"/>
          <p:nvPr/>
        </p:nvPicPr>
        <p:blipFill rotWithShape="1">
          <a:blip r:embed="rId5">
            <a:alphaModFix/>
          </a:blip>
          <a:srcRect b="0" l="518" r="82481" t="80606"/>
          <a:stretch/>
        </p:blipFill>
        <p:spPr>
          <a:xfrm>
            <a:off x="5458817" y="7740352"/>
            <a:ext cx="1398980" cy="1330036"/>
          </a:xfrm>
          <a:prstGeom prst="rect">
            <a:avLst/>
          </a:prstGeom>
          <a:noFill/>
          <a:ln>
            <a:noFill/>
          </a:ln>
        </p:spPr>
      </p:pic>
      <p:sp>
        <p:nvSpPr>
          <p:cNvPr id="577" name="Google Shape;577;p21"/>
          <p:cNvSpPr txBox="1"/>
          <p:nvPr/>
        </p:nvSpPr>
        <p:spPr>
          <a:xfrm>
            <a:off x="180838" y="849838"/>
            <a:ext cx="5277980"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a:t>
            </a:r>
            <a:r>
              <a:rPr lang="en-GB" sz="1400">
                <a:solidFill>
                  <a:schemeClr val="dk1"/>
                </a:solidFill>
                <a:latin typeface="Calibri"/>
                <a:ea typeface="Calibri"/>
                <a:cs typeface="Calibri"/>
                <a:sym typeface="Calibri"/>
              </a:rPr>
              <a:t> </a:t>
            </a:r>
            <a:r>
              <a:rPr lang="en-GB" sz="1400">
                <a:solidFill>
                  <a:srgbClr val="0070C0"/>
                </a:solidFill>
                <a:latin typeface="Calibri"/>
                <a:ea typeface="Calibri"/>
                <a:cs typeface="Calibri"/>
                <a:sym typeface="Calibri"/>
              </a:rPr>
              <a:t>Hiding a wrong answer means knowing how to get the right answer. Hiding it well also means knowing how to make your wrong answer look like a right answer…while still being wrong!</a:t>
            </a:r>
            <a:endParaRPr b="1" sz="1400">
              <a:solidFill>
                <a:srgbClr val="0070C0"/>
              </a:solidFill>
              <a:latin typeface="Calibri"/>
              <a:ea typeface="Calibri"/>
              <a:cs typeface="Calibri"/>
              <a:sym typeface="Calibri"/>
            </a:endParaRPr>
          </a:p>
        </p:txBody>
      </p:sp>
      <p:grpSp>
        <p:nvGrpSpPr>
          <p:cNvPr id="578" name="Google Shape;578;p21"/>
          <p:cNvGrpSpPr/>
          <p:nvPr/>
        </p:nvGrpSpPr>
        <p:grpSpPr>
          <a:xfrm>
            <a:off x="49658" y="1788887"/>
            <a:ext cx="1335898" cy="1398118"/>
            <a:chOff x="3131127" y="37970"/>
            <a:chExt cx="3673834" cy="3022773"/>
          </a:xfrm>
        </p:grpSpPr>
        <p:pic>
          <p:nvPicPr>
            <p:cNvPr id="579" name="Google Shape;579;p21"/>
            <p:cNvPicPr preferRelativeResize="0"/>
            <p:nvPr/>
          </p:nvPicPr>
          <p:blipFill rotWithShape="1">
            <a:blip r:embed="rId6">
              <a:alphaModFix/>
            </a:blip>
            <a:srcRect b="80774" l="3785" r="76598" t="5461"/>
            <a:stretch/>
          </p:blipFill>
          <p:spPr>
            <a:xfrm>
              <a:off x="4643651" y="2117985"/>
              <a:ext cx="1440873" cy="942758"/>
            </a:xfrm>
            <a:prstGeom prst="rect">
              <a:avLst/>
            </a:prstGeom>
            <a:noFill/>
            <a:ln>
              <a:noFill/>
            </a:ln>
          </p:spPr>
        </p:pic>
        <p:pic>
          <p:nvPicPr>
            <p:cNvPr id="580" name="Google Shape;580;p21"/>
            <p:cNvPicPr preferRelativeResize="0"/>
            <p:nvPr/>
          </p:nvPicPr>
          <p:blipFill rotWithShape="1">
            <a:blip r:embed="rId6">
              <a:alphaModFix/>
            </a:blip>
            <a:srcRect b="80577" l="28060" r="52322" t="5658"/>
            <a:stretch/>
          </p:blipFill>
          <p:spPr>
            <a:xfrm>
              <a:off x="3131127" y="1044863"/>
              <a:ext cx="1440873" cy="942758"/>
            </a:xfrm>
            <a:prstGeom prst="rect">
              <a:avLst/>
            </a:prstGeom>
            <a:noFill/>
            <a:ln>
              <a:noFill/>
            </a:ln>
          </p:spPr>
        </p:pic>
        <p:pic>
          <p:nvPicPr>
            <p:cNvPr id="581" name="Google Shape;581;p21"/>
            <p:cNvPicPr preferRelativeResize="0"/>
            <p:nvPr/>
          </p:nvPicPr>
          <p:blipFill rotWithShape="1">
            <a:blip r:embed="rId6">
              <a:alphaModFix/>
            </a:blip>
            <a:srcRect b="81088" l="51507" r="28875" t="5147"/>
            <a:stretch/>
          </p:blipFill>
          <p:spPr>
            <a:xfrm>
              <a:off x="3491880" y="542026"/>
              <a:ext cx="1440873" cy="942758"/>
            </a:xfrm>
            <a:prstGeom prst="rect">
              <a:avLst/>
            </a:prstGeom>
            <a:noFill/>
            <a:ln>
              <a:noFill/>
            </a:ln>
          </p:spPr>
        </p:pic>
        <p:pic>
          <p:nvPicPr>
            <p:cNvPr id="582" name="Google Shape;582;p21"/>
            <p:cNvPicPr preferRelativeResize="0"/>
            <p:nvPr/>
          </p:nvPicPr>
          <p:blipFill rotWithShape="1">
            <a:blip r:embed="rId6">
              <a:alphaModFix/>
            </a:blip>
            <a:srcRect b="57278" l="2540" r="77843" t="28956"/>
            <a:stretch/>
          </p:blipFill>
          <p:spPr>
            <a:xfrm>
              <a:off x="3923215" y="37970"/>
              <a:ext cx="1440873" cy="942758"/>
            </a:xfrm>
            <a:prstGeom prst="rect">
              <a:avLst/>
            </a:prstGeom>
            <a:noFill/>
            <a:ln>
              <a:noFill/>
            </a:ln>
          </p:spPr>
        </p:pic>
        <p:pic>
          <p:nvPicPr>
            <p:cNvPr id="583" name="Google Shape;583;p21"/>
            <p:cNvPicPr preferRelativeResize="0"/>
            <p:nvPr/>
          </p:nvPicPr>
          <p:blipFill rotWithShape="1">
            <a:blip r:embed="rId6">
              <a:alphaModFix/>
            </a:blip>
            <a:srcRect b="57605" l="28648" r="51735" t="28959"/>
            <a:stretch/>
          </p:blipFill>
          <p:spPr>
            <a:xfrm>
              <a:off x="3851920" y="1628800"/>
              <a:ext cx="1440873" cy="920266"/>
            </a:xfrm>
            <a:prstGeom prst="rect">
              <a:avLst/>
            </a:prstGeom>
            <a:noFill/>
            <a:ln>
              <a:noFill/>
            </a:ln>
          </p:spPr>
        </p:pic>
        <p:pic>
          <p:nvPicPr>
            <p:cNvPr id="584" name="Google Shape;584;p21"/>
            <p:cNvPicPr preferRelativeResize="0"/>
            <p:nvPr/>
          </p:nvPicPr>
          <p:blipFill rotWithShape="1">
            <a:blip r:embed="rId6">
              <a:alphaModFix/>
            </a:blip>
            <a:srcRect b="56678" l="52716" r="27666" t="29557"/>
            <a:stretch/>
          </p:blipFill>
          <p:spPr>
            <a:xfrm>
              <a:off x="5364088" y="1190039"/>
              <a:ext cx="1440873" cy="942758"/>
            </a:xfrm>
            <a:prstGeom prst="rect">
              <a:avLst/>
            </a:prstGeom>
            <a:noFill/>
            <a:ln>
              <a:noFill/>
            </a:ln>
          </p:spPr>
        </p:pic>
        <p:pic>
          <p:nvPicPr>
            <p:cNvPr id="585" name="Google Shape;585;p21"/>
            <p:cNvPicPr preferRelativeResize="0"/>
            <p:nvPr/>
          </p:nvPicPr>
          <p:blipFill rotWithShape="1">
            <a:blip r:embed="rId6">
              <a:alphaModFix/>
            </a:blip>
            <a:srcRect b="57501" l="77235" r="3148" t="28734"/>
            <a:stretch/>
          </p:blipFill>
          <p:spPr>
            <a:xfrm>
              <a:off x="4572356" y="646232"/>
              <a:ext cx="1440873" cy="942758"/>
            </a:xfrm>
            <a:prstGeom prst="rect">
              <a:avLst/>
            </a:prstGeom>
            <a:noFill/>
            <a:ln>
              <a:noFill/>
            </a:ln>
          </p:spPr>
        </p:pic>
        <p:pic>
          <p:nvPicPr>
            <p:cNvPr id="586" name="Google Shape;586;p21"/>
            <p:cNvPicPr preferRelativeResize="0"/>
            <p:nvPr/>
          </p:nvPicPr>
          <p:blipFill rotWithShape="1">
            <a:blip r:embed="rId6">
              <a:alphaModFix/>
            </a:blip>
            <a:srcRect b="34088" l="51156" r="29227" t="52147"/>
            <a:stretch/>
          </p:blipFill>
          <p:spPr>
            <a:xfrm>
              <a:off x="4139239" y="1118090"/>
              <a:ext cx="1440873" cy="942758"/>
            </a:xfrm>
            <a:prstGeom prst="rect">
              <a:avLst/>
            </a:prstGeom>
            <a:noFill/>
            <a:ln>
              <a:noFill/>
            </a:ln>
          </p:spPr>
        </p:pic>
        <p:pic>
          <p:nvPicPr>
            <p:cNvPr id="587" name="Google Shape;587;p21"/>
            <p:cNvPicPr preferRelativeResize="0"/>
            <p:nvPr/>
          </p:nvPicPr>
          <p:blipFill rotWithShape="1">
            <a:blip r:embed="rId6">
              <a:alphaModFix/>
            </a:blip>
            <a:srcRect b="34380" l="77858" r="2524" t="52510"/>
            <a:stretch/>
          </p:blipFill>
          <p:spPr>
            <a:xfrm>
              <a:off x="4995640" y="1683910"/>
              <a:ext cx="1440873" cy="897774"/>
            </a:xfrm>
            <a:prstGeom prst="rect">
              <a:avLst/>
            </a:prstGeom>
            <a:noFill/>
            <a:ln>
              <a:noFill/>
            </a:ln>
          </p:spPr>
        </p:pic>
      </p:grpSp>
      <p:sp>
        <p:nvSpPr>
          <p:cNvPr id="588" name="Google Shape;588;p21"/>
          <p:cNvSpPr txBox="1"/>
          <p:nvPr/>
        </p:nvSpPr>
        <p:spPr>
          <a:xfrm>
            <a:off x="1385556" y="1818853"/>
            <a:ext cx="5105100" cy="1816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Create a question about the topic we are studying.</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Write out the correct answer.</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Write out four wrong answers which look like they could, possibly, be right.</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Hide the right answer among the wrong answers.</a:t>
            </a:r>
            <a:endParaRPr/>
          </a:p>
          <a:p>
            <a:pPr indent="-342900" lvl="0" marL="342900" marR="0" rtl="0" algn="just">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Test this out on other people in the class</a:t>
            </a:r>
            <a:r>
              <a:rPr lang="en-GB">
                <a:solidFill>
                  <a:schemeClr val="dk1"/>
                </a:solidFill>
                <a:latin typeface="Calibri"/>
                <a:ea typeface="Calibri"/>
                <a:cs typeface="Calibri"/>
                <a:sym typeface="Calibri"/>
              </a:rPr>
              <a:t>!</a:t>
            </a:r>
            <a:endParaRPr/>
          </a:p>
        </p:txBody>
      </p:sp>
      <p:sp>
        <p:nvSpPr>
          <p:cNvPr id="589" name="Google Shape;589;p21"/>
          <p:cNvSpPr txBox="1"/>
          <p:nvPr/>
        </p:nvSpPr>
        <p:spPr>
          <a:xfrm>
            <a:off x="161308" y="3835077"/>
            <a:ext cx="5797652"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Try a couple of questions out before deciding on the one you like best.</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Make sure your lies are similar to right answers. </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Be ready to explain why your wrong answers are wrong and why your right answer is right!</a:t>
            </a:r>
            <a:endParaRPr/>
          </a:p>
        </p:txBody>
      </p:sp>
      <p:sp>
        <p:nvSpPr>
          <p:cNvPr id="590" name="Google Shape;590;p21"/>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See if you can hide three lies among seven right answers. Test this out on your peers and the teacher.</a:t>
            </a:r>
            <a:endParaRPr sz="1200">
              <a:solidFill>
                <a:srgbClr val="0070C0"/>
              </a:solidFill>
              <a:latin typeface="Calibri"/>
              <a:ea typeface="Calibri"/>
              <a:cs typeface="Calibri"/>
              <a:sym typeface="Calibri"/>
            </a:endParaRPr>
          </a:p>
        </p:txBody>
      </p:sp>
      <p:pic>
        <p:nvPicPr>
          <p:cNvPr id="591" name="Google Shape;591;p21"/>
          <p:cNvPicPr preferRelativeResize="0"/>
          <p:nvPr/>
        </p:nvPicPr>
        <p:blipFill rotWithShape="1">
          <a:blip r:embed="rId7">
            <a:alphaModFix/>
          </a:blip>
          <a:srcRect b="21354" l="40044" r="41946" t="34896"/>
          <a:stretch/>
        </p:blipFill>
        <p:spPr>
          <a:xfrm>
            <a:off x="165509" y="5640013"/>
            <a:ext cx="645464" cy="881608"/>
          </a:xfrm>
          <a:prstGeom prst="rect">
            <a:avLst/>
          </a:prstGeom>
          <a:noFill/>
          <a:ln>
            <a:noFill/>
          </a:ln>
        </p:spPr>
      </p:pic>
      <p:sp>
        <p:nvSpPr>
          <p:cNvPr id="592" name="Google Shape;592;p21"/>
          <p:cNvSpPr txBox="1"/>
          <p:nvPr/>
        </p:nvSpPr>
        <p:spPr>
          <a:xfrm>
            <a:off x="894625" y="5773040"/>
            <a:ext cx="5803216"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Example Question: Why is it important to stretch and challenge your thinking?</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l">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Because this helps you to develop your ideas further and in more depth.</a:t>
            </a:r>
            <a:endParaRPr/>
          </a:p>
          <a:p>
            <a:pPr indent="-342900" lvl="0" marL="342900" marR="0" rtl="0" algn="l">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Doing this helps maintain motivation and keeps you interested.</a:t>
            </a:r>
            <a:endParaRPr/>
          </a:p>
          <a:p>
            <a:pPr indent="-342900" lvl="0" marL="342900" marR="0" rtl="0" algn="l">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(Lie) Your thinking could start to disappear if you don’t keep stretching it. </a:t>
            </a:r>
            <a:endParaRPr/>
          </a:p>
          <a:p>
            <a:pPr indent="-342900" lvl="0" marL="342900" marR="0" rtl="0" algn="l">
              <a:spcBef>
                <a:spcPts val="0"/>
              </a:spcBef>
              <a:spcAft>
                <a:spcPts val="0"/>
              </a:spcAft>
              <a:buClr>
                <a:schemeClr val="dk1"/>
              </a:buClr>
              <a:buSzPts val="1400"/>
              <a:buFont typeface="Calibri"/>
              <a:buAutoNum type="arabicPeriod"/>
            </a:pPr>
            <a:r>
              <a:rPr lang="en-GB" sz="1400">
                <a:solidFill>
                  <a:schemeClr val="dk1"/>
                </a:solidFill>
                <a:latin typeface="Calibri"/>
                <a:ea typeface="Calibri"/>
                <a:cs typeface="Calibri"/>
                <a:sym typeface="Calibri"/>
              </a:rPr>
              <a:t>Through stretch and challenge you can start to look at what you already know in a different way.</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6" name="Shape 596"/>
        <p:cNvGrpSpPr/>
        <p:nvPr/>
      </p:nvGrpSpPr>
      <p:grpSpPr>
        <a:xfrm>
          <a:off x="0" y="0"/>
          <a:ext cx="0" cy="0"/>
          <a:chOff x="0" y="0"/>
          <a:chExt cx="0" cy="0"/>
        </a:xfrm>
      </p:grpSpPr>
      <p:pic>
        <p:nvPicPr>
          <p:cNvPr id="597" name="Google Shape;597;p22"/>
          <p:cNvPicPr preferRelativeResize="0"/>
          <p:nvPr/>
        </p:nvPicPr>
        <p:blipFill rotWithShape="1">
          <a:blip r:embed="rId3">
            <a:alphaModFix/>
          </a:blip>
          <a:srcRect b="0" l="0" r="0" t="0"/>
          <a:stretch/>
        </p:blipFill>
        <p:spPr>
          <a:xfrm>
            <a:off x="5085184" y="539552"/>
            <a:ext cx="1712976" cy="1371600"/>
          </a:xfrm>
          <a:prstGeom prst="rect">
            <a:avLst/>
          </a:prstGeom>
          <a:noFill/>
          <a:ln>
            <a:noFill/>
          </a:ln>
        </p:spPr>
      </p:pic>
      <p:sp>
        <p:nvSpPr>
          <p:cNvPr id="598" name="Google Shape;598;p22"/>
          <p:cNvSpPr txBox="1"/>
          <p:nvPr/>
        </p:nvSpPr>
        <p:spPr>
          <a:xfrm>
            <a:off x="260648" y="107504"/>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Mind Mapping</a:t>
            </a:r>
            <a:endParaRPr/>
          </a:p>
        </p:txBody>
      </p:sp>
      <p:pic>
        <p:nvPicPr>
          <p:cNvPr id="599" name="Google Shape;599;p22"/>
          <p:cNvPicPr preferRelativeResize="0"/>
          <p:nvPr/>
        </p:nvPicPr>
        <p:blipFill rotWithShape="1">
          <a:blip r:embed="rId4">
            <a:alphaModFix/>
          </a:blip>
          <a:srcRect b="0" l="16330" r="66668" t="80606"/>
          <a:stretch/>
        </p:blipFill>
        <p:spPr>
          <a:xfrm>
            <a:off x="5459223" y="7813964"/>
            <a:ext cx="1398980" cy="1330036"/>
          </a:xfrm>
          <a:prstGeom prst="rect">
            <a:avLst/>
          </a:prstGeom>
          <a:noFill/>
          <a:ln>
            <a:noFill/>
          </a:ln>
        </p:spPr>
      </p:pic>
      <p:sp>
        <p:nvSpPr>
          <p:cNvPr id="600" name="Google Shape;600;p22"/>
          <p:cNvSpPr txBox="1"/>
          <p:nvPr/>
        </p:nvSpPr>
        <p:spPr>
          <a:xfrm>
            <a:off x="180837" y="846956"/>
            <a:ext cx="5120371"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 </a:t>
            </a:r>
            <a:r>
              <a:rPr lang="en-GB" sz="1400">
                <a:solidFill>
                  <a:srgbClr val="0070C0"/>
                </a:solidFill>
                <a:latin typeface="Calibri"/>
                <a:ea typeface="Calibri"/>
                <a:cs typeface="Calibri"/>
                <a:sym typeface="Calibri"/>
              </a:rPr>
              <a:t>A really good mind-map shows everything you know about a topic. This means words, pictures, ideas, links and anything else. The biggest challenge is to have lots of detail…while also making it look good!</a:t>
            </a:r>
            <a:endParaRPr b="1" sz="1400">
              <a:solidFill>
                <a:srgbClr val="0070C0"/>
              </a:solidFill>
              <a:latin typeface="Calibri"/>
              <a:ea typeface="Calibri"/>
              <a:cs typeface="Calibri"/>
              <a:sym typeface="Calibri"/>
            </a:endParaRPr>
          </a:p>
        </p:txBody>
      </p:sp>
      <p:grpSp>
        <p:nvGrpSpPr>
          <p:cNvPr id="601" name="Google Shape;601;p22"/>
          <p:cNvGrpSpPr/>
          <p:nvPr/>
        </p:nvGrpSpPr>
        <p:grpSpPr>
          <a:xfrm>
            <a:off x="49658" y="1835696"/>
            <a:ext cx="1335898" cy="1398118"/>
            <a:chOff x="3131127" y="37970"/>
            <a:chExt cx="3673834" cy="3022773"/>
          </a:xfrm>
        </p:grpSpPr>
        <p:pic>
          <p:nvPicPr>
            <p:cNvPr id="602" name="Google Shape;602;p22"/>
            <p:cNvPicPr preferRelativeResize="0"/>
            <p:nvPr/>
          </p:nvPicPr>
          <p:blipFill rotWithShape="1">
            <a:blip r:embed="rId5">
              <a:alphaModFix/>
            </a:blip>
            <a:srcRect b="80774" l="3785" r="76598" t="5461"/>
            <a:stretch/>
          </p:blipFill>
          <p:spPr>
            <a:xfrm>
              <a:off x="4643651" y="2117985"/>
              <a:ext cx="1440873" cy="942758"/>
            </a:xfrm>
            <a:prstGeom prst="rect">
              <a:avLst/>
            </a:prstGeom>
            <a:noFill/>
            <a:ln>
              <a:noFill/>
            </a:ln>
          </p:spPr>
        </p:pic>
        <p:pic>
          <p:nvPicPr>
            <p:cNvPr id="603" name="Google Shape;603;p22"/>
            <p:cNvPicPr preferRelativeResize="0"/>
            <p:nvPr/>
          </p:nvPicPr>
          <p:blipFill rotWithShape="1">
            <a:blip r:embed="rId5">
              <a:alphaModFix/>
            </a:blip>
            <a:srcRect b="80577" l="28060" r="52322" t="5658"/>
            <a:stretch/>
          </p:blipFill>
          <p:spPr>
            <a:xfrm>
              <a:off x="3131127" y="1044863"/>
              <a:ext cx="1440873" cy="942758"/>
            </a:xfrm>
            <a:prstGeom prst="rect">
              <a:avLst/>
            </a:prstGeom>
            <a:noFill/>
            <a:ln>
              <a:noFill/>
            </a:ln>
          </p:spPr>
        </p:pic>
        <p:pic>
          <p:nvPicPr>
            <p:cNvPr id="604" name="Google Shape;604;p22"/>
            <p:cNvPicPr preferRelativeResize="0"/>
            <p:nvPr/>
          </p:nvPicPr>
          <p:blipFill rotWithShape="1">
            <a:blip r:embed="rId5">
              <a:alphaModFix/>
            </a:blip>
            <a:srcRect b="81088" l="51507" r="28875" t="5147"/>
            <a:stretch/>
          </p:blipFill>
          <p:spPr>
            <a:xfrm>
              <a:off x="3491880" y="542026"/>
              <a:ext cx="1440873" cy="942758"/>
            </a:xfrm>
            <a:prstGeom prst="rect">
              <a:avLst/>
            </a:prstGeom>
            <a:noFill/>
            <a:ln>
              <a:noFill/>
            </a:ln>
          </p:spPr>
        </p:pic>
        <p:pic>
          <p:nvPicPr>
            <p:cNvPr id="605" name="Google Shape;605;p22"/>
            <p:cNvPicPr preferRelativeResize="0"/>
            <p:nvPr/>
          </p:nvPicPr>
          <p:blipFill rotWithShape="1">
            <a:blip r:embed="rId5">
              <a:alphaModFix/>
            </a:blip>
            <a:srcRect b="57278" l="2540" r="77843" t="28956"/>
            <a:stretch/>
          </p:blipFill>
          <p:spPr>
            <a:xfrm>
              <a:off x="3923215" y="37970"/>
              <a:ext cx="1440873" cy="942758"/>
            </a:xfrm>
            <a:prstGeom prst="rect">
              <a:avLst/>
            </a:prstGeom>
            <a:noFill/>
            <a:ln>
              <a:noFill/>
            </a:ln>
          </p:spPr>
        </p:pic>
        <p:pic>
          <p:nvPicPr>
            <p:cNvPr id="606" name="Google Shape;606;p22"/>
            <p:cNvPicPr preferRelativeResize="0"/>
            <p:nvPr/>
          </p:nvPicPr>
          <p:blipFill rotWithShape="1">
            <a:blip r:embed="rId5">
              <a:alphaModFix/>
            </a:blip>
            <a:srcRect b="57605" l="28648" r="51735" t="28959"/>
            <a:stretch/>
          </p:blipFill>
          <p:spPr>
            <a:xfrm>
              <a:off x="3851920" y="1628800"/>
              <a:ext cx="1440873" cy="920266"/>
            </a:xfrm>
            <a:prstGeom prst="rect">
              <a:avLst/>
            </a:prstGeom>
            <a:noFill/>
            <a:ln>
              <a:noFill/>
            </a:ln>
          </p:spPr>
        </p:pic>
        <p:pic>
          <p:nvPicPr>
            <p:cNvPr id="607" name="Google Shape;607;p22"/>
            <p:cNvPicPr preferRelativeResize="0"/>
            <p:nvPr/>
          </p:nvPicPr>
          <p:blipFill rotWithShape="1">
            <a:blip r:embed="rId5">
              <a:alphaModFix/>
            </a:blip>
            <a:srcRect b="56678" l="52716" r="27666" t="29557"/>
            <a:stretch/>
          </p:blipFill>
          <p:spPr>
            <a:xfrm>
              <a:off x="5364088" y="1190039"/>
              <a:ext cx="1440873" cy="942758"/>
            </a:xfrm>
            <a:prstGeom prst="rect">
              <a:avLst/>
            </a:prstGeom>
            <a:noFill/>
            <a:ln>
              <a:noFill/>
            </a:ln>
          </p:spPr>
        </p:pic>
        <p:pic>
          <p:nvPicPr>
            <p:cNvPr id="608" name="Google Shape;608;p22"/>
            <p:cNvPicPr preferRelativeResize="0"/>
            <p:nvPr/>
          </p:nvPicPr>
          <p:blipFill rotWithShape="1">
            <a:blip r:embed="rId5">
              <a:alphaModFix/>
            </a:blip>
            <a:srcRect b="57501" l="77235" r="3148" t="28734"/>
            <a:stretch/>
          </p:blipFill>
          <p:spPr>
            <a:xfrm>
              <a:off x="4572356" y="646232"/>
              <a:ext cx="1440873" cy="942758"/>
            </a:xfrm>
            <a:prstGeom prst="rect">
              <a:avLst/>
            </a:prstGeom>
            <a:noFill/>
            <a:ln>
              <a:noFill/>
            </a:ln>
          </p:spPr>
        </p:pic>
        <p:pic>
          <p:nvPicPr>
            <p:cNvPr id="609" name="Google Shape;609;p22"/>
            <p:cNvPicPr preferRelativeResize="0"/>
            <p:nvPr/>
          </p:nvPicPr>
          <p:blipFill rotWithShape="1">
            <a:blip r:embed="rId5">
              <a:alphaModFix/>
            </a:blip>
            <a:srcRect b="34088" l="51156" r="29227" t="52147"/>
            <a:stretch/>
          </p:blipFill>
          <p:spPr>
            <a:xfrm>
              <a:off x="4139239" y="1118090"/>
              <a:ext cx="1440873" cy="942758"/>
            </a:xfrm>
            <a:prstGeom prst="rect">
              <a:avLst/>
            </a:prstGeom>
            <a:noFill/>
            <a:ln>
              <a:noFill/>
            </a:ln>
          </p:spPr>
        </p:pic>
        <p:pic>
          <p:nvPicPr>
            <p:cNvPr id="610" name="Google Shape;610;p22"/>
            <p:cNvPicPr preferRelativeResize="0"/>
            <p:nvPr/>
          </p:nvPicPr>
          <p:blipFill rotWithShape="1">
            <a:blip r:embed="rId5">
              <a:alphaModFix/>
            </a:blip>
            <a:srcRect b="34380" l="77858" r="2524" t="52510"/>
            <a:stretch/>
          </p:blipFill>
          <p:spPr>
            <a:xfrm>
              <a:off x="4995640" y="1683910"/>
              <a:ext cx="1440873" cy="897774"/>
            </a:xfrm>
            <a:prstGeom prst="rect">
              <a:avLst/>
            </a:prstGeom>
            <a:noFill/>
            <a:ln>
              <a:noFill/>
            </a:ln>
          </p:spPr>
        </p:pic>
      </p:grpSp>
      <p:sp>
        <p:nvSpPr>
          <p:cNvPr id="611" name="Google Shape;611;p22"/>
          <p:cNvSpPr txBox="1"/>
          <p:nvPr/>
        </p:nvSpPr>
        <p:spPr>
          <a:xfrm>
            <a:off x="1385556" y="1845917"/>
            <a:ext cx="5105039" cy="116955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Create a mind-map of the topic </a:t>
            </a:r>
            <a:r>
              <a:rPr lang="en-GB">
                <a:solidFill>
                  <a:schemeClr val="dk1"/>
                </a:solidFill>
                <a:latin typeface="Calibri"/>
                <a:ea typeface="Calibri"/>
                <a:cs typeface="Calibri"/>
                <a:sym typeface="Calibri"/>
              </a:rPr>
              <a:t>you want to revise</a:t>
            </a:r>
            <a:r>
              <a:rPr lang="en-GB" sz="1400">
                <a:solidFill>
                  <a:schemeClr val="dk1"/>
                </a:solidFill>
                <a:latin typeface="Calibri"/>
                <a:ea typeface="Calibri"/>
                <a:cs typeface="Calibri"/>
                <a:sym typeface="Calibri"/>
              </a:rPr>
              <a:t>). The mind-map should include words, images and colours. Take a look at the one below as an example.</a:t>
            </a:r>
            <a:endParaRPr/>
          </a:p>
        </p:txBody>
      </p:sp>
      <p:sp>
        <p:nvSpPr>
          <p:cNvPr id="612" name="Google Shape;612;p22"/>
          <p:cNvSpPr txBox="1"/>
          <p:nvPr/>
        </p:nvSpPr>
        <p:spPr>
          <a:xfrm>
            <a:off x="478123" y="3347864"/>
            <a:ext cx="5293843" cy="116955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Include a high level of detail on your mind-map.</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Use a mixture of words, images and colours. </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Show how different ideas connect together.</a:t>
            </a:r>
            <a:endParaRPr/>
          </a:p>
        </p:txBody>
      </p:sp>
      <p:pic>
        <p:nvPicPr>
          <p:cNvPr id="613" name="Google Shape;613;p22"/>
          <p:cNvPicPr preferRelativeResize="0"/>
          <p:nvPr/>
        </p:nvPicPr>
        <p:blipFill rotWithShape="1">
          <a:blip r:embed="rId6">
            <a:alphaModFix/>
          </a:blip>
          <a:srcRect b="0" l="0" r="0" t="0"/>
          <a:stretch/>
        </p:blipFill>
        <p:spPr>
          <a:xfrm>
            <a:off x="5104544" y="3360595"/>
            <a:ext cx="1237672" cy="1178480"/>
          </a:xfrm>
          <a:prstGeom prst="rect">
            <a:avLst/>
          </a:prstGeom>
          <a:noFill/>
          <a:ln>
            <a:noFill/>
          </a:ln>
        </p:spPr>
      </p:pic>
      <p:pic>
        <p:nvPicPr>
          <p:cNvPr id="614" name="Google Shape;614;p22"/>
          <p:cNvPicPr preferRelativeResize="0"/>
          <p:nvPr/>
        </p:nvPicPr>
        <p:blipFill rotWithShape="1">
          <a:blip r:embed="rId7">
            <a:alphaModFix/>
          </a:blip>
          <a:srcRect b="21354" l="40044" r="41946" t="34896"/>
          <a:stretch/>
        </p:blipFill>
        <p:spPr>
          <a:xfrm>
            <a:off x="93501" y="4644008"/>
            <a:ext cx="645464" cy="881608"/>
          </a:xfrm>
          <a:prstGeom prst="rect">
            <a:avLst/>
          </a:prstGeom>
          <a:noFill/>
          <a:ln>
            <a:noFill/>
          </a:ln>
        </p:spPr>
      </p:pic>
      <p:sp>
        <p:nvSpPr>
          <p:cNvPr id="615" name="Google Shape;615;p22"/>
          <p:cNvSpPr txBox="1"/>
          <p:nvPr/>
        </p:nvSpPr>
        <p:spPr>
          <a:xfrm>
            <a:off x="764704" y="4644008"/>
            <a:ext cx="580321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Example</a:t>
            </a:r>
            <a:endParaRPr/>
          </a:p>
        </p:txBody>
      </p:sp>
      <p:sp>
        <p:nvSpPr>
          <p:cNvPr id="616" name="Google Shape;616;p22"/>
          <p:cNvSpPr txBox="1"/>
          <p:nvPr/>
        </p:nvSpPr>
        <p:spPr>
          <a:xfrm>
            <a:off x="180837" y="8038178"/>
            <a:ext cx="5408403"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What does you mind-map tell you about the topic? What do you know? What gaps are there in your knowledge? Where do you know the most and where do you know the least?</a:t>
            </a:r>
            <a:endParaRPr sz="1200">
              <a:solidFill>
                <a:srgbClr val="0070C0"/>
              </a:solidFill>
              <a:latin typeface="Calibri"/>
              <a:ea typeface="Calibri"/>
              <a:cs typeface="Calibri"/>
              <a:sym typeface="Calibri"/>
            </a:endParaRPr>
          </a:p>
        </p:txBody>
      </p:sp>
      <p:pic>
        <p:nvPicPr>
          <p:cNvPr id="617" name="Google Shape;617;p22"/>
          <p:cNvPicPr preferRelativeResize="0"/>
          <p:nvPr/>
        </p:nvPicPr>
        <p:blipFill rotWithShape="1">
          <a:blip r:embed="rId8">
            <a:alphaModFix/>
          </a:blip>
          <a:srcRect b="0" l="0" r="0" t="0"/>
          <a:stretch/>
        </p:blipFill>
        <p:spPr>
          <a:xfrm>
            <a:off x="1250657" y="4951785"/>
            <a:ext cx="4279392" cy="3023616"/>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1" name="Shape 621"/>
        <p:cNvGrpSpPr/>
        <p:nvPr/>
      </p:nvGrpSpPr>
      <p:grpSpPr>
        <a:xfrm>
          <a:off x="0" y="0"/>
          <a:ext cx="0" cy="0"/>
          <a:chOff x="0" y="0"/>
          <a:chExt cx="0" cy="0"/>
        </a:xfrm>
      </p:grpSpPr>
      <p:pic>
        <p:nvPicPr>
          <p:cNvPr id="622" name="Google Shape;622;p23"/>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sp>
        <p:nvSpPr>
          <p:cNvPr id="623" name="Google Shape;623;p23"/>
          <p:cNvSpPr txBox="1"/>
          <p:nvPr/>
        </p:nvSpPr>
        <p:spPr>
          <a:xfrm>
            <a:off x="260648" y="107504"/>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Prediction</a:t>
            </a:r>
            <a:endParaRPr/>
          </a:p>
        </p:txBody>
      </p:sp>
      <p:pic>
        <p:nvPicPr>
          <p:cNvPr id="624" name="Google Shape;624;p23"/>
          <p:cNvPicPr preferRelativeResize="0"/>
          <p:nvPr/>
        </p:nvPicPr>
        <p:blipFill rotWithShape="1">
          <a:blip r:embed="rId4">
            <a:alphaModFix/>
          </a:blip>
          <a:srcRect b="82" l="32999" r="50000" t="80523"/>
          <a:stretch/>
        </p:blipFill>
        <p:spPr>
          <a:xfrm>
            <a:off x="5459020" y="7806662"/>
            <a:ext cx="1398980" cy="1330036"/>
          </a:xfrm>
          <a:prstGeom prst="rect">
            <a:avLst/>
          </a:prstGeom>
          <a:noFill/>
          <a:ln>
            <a:noFill/>
          </a:ln>
        </p:spPr>
      </p:pic>
      <p:sp>
        <p:nvSpPr>
          <p:cNvPr id="625" name="Google Shape;625;p23"/>
          <p:cNvSpPr txBox="1"/>
          <p:nvPr/>
        </p:nvSpPr>
        <p:spPr>
          <a:xfrm>
            <a:off x="180837" y="815390"/>
            <a:ext cx="5120371"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a:t>
            </a:r>
            <a:r>
              <a:rPr lang="en-GB" sz="1400">
                <a:solidFill>
                  <a:schemeClr val="dk1"/>
                </a:solidFill>
                <a:latin typeface="Calibri"/>
                <a:ea typeface="Calibri"/>
                <a:cs typeface="Calibri"/>
                <a:sym typeface="Calibri"/>
              </a:rPr>
              <a:t> </a:t>
            </a:r>
            <a:r>
              <a:rPr lang="en-GB" sz="1400">
                <a:solidFill>
                  <a:srgbClr val="0070C0"/>
                </a:solidFill>
                <a:latin typeface="Calibri"/>
                <a:ea typeface="Calibri"/>
                <a:cs typeface="Calibri"/>
                <a:sym typeface="Calibri"/>
              </a:rPr>
              <a:t>Predicting the future isn’t easy. One way is to use what you already know. But, you need to be creative and to think carefully as well. Putting all this together can be difficult. </a:t>
            </a:r>
            <a:endParaRPr/>
          </a:p>
          <a:p>
            <a:pPr indent="0" lvl="0" marL="0" marR="0" rtl="0" algn="l">
              <a:spcBef>
                <a:spcPts val="0"/>
              </a:spcBef>
              <a:spcAft>
                <a:spcPts val="0"/>
              </a:spcAft>
              <a:buNone/>
            </a:pPr>
            <a:r>
              <a:rPr lang="en-GB" sz="1400">
                <a:solidFill>
                  <a:srgbClr val="0070C0"/>
                </a:solidFill>
                <a:latin typeface="Calibri"/>
                <a:ea typeface="Calibri"/>
                <a:cs typeface="Calibri"/>
                <a:sym typeface="Calibri"/>
              </a:rPr>
              <a:t>Oh, and you’ll need to explain you predictions as well!</a:t>
            </a:r>
            <a:endParaRPr b="1" sz="1400">
              <a:solidFill>
                <a:srgbClr val="0070C0"/>
              </a:solidFill>
              <a:latin typeface="Calibri"/>
              <a:ea typeface="Calibri"/>
              <a:cs typeface="Calibri"/>
              <a:sym typeface="Calibri"/>
            </a:endParaRPr>
          </a:p>
        </p:txBody>
      </p:sp>
      <p:grpSp>
        <p:nvGrpSpPr>
          <p:cNvPr id="626" name="Google Shape;626;p23"/>
          <p:cNvGrpSpPr/>
          <p:nvPr/>
        </p:nvGrpSpPr>
        <p:grpSpPr>
          <a:xfrm>
            <a:off x="36825" y="2093762"/>
            <a:ext cx="1335898" cy="1398118"/>
            <a:chOff x="3131127" y="37970"/>
            <a:chExt cx="3673834" cy="3022773"/>
          </a:xfrm>
        </p:grpSpPr>
        <p:pic>
          <p:nvPicPr>
            <p:cNvPr id="627" name="Google Shape;627;p23"/>
            <p:cNvPicPr preferRelativeResize="0"/>
            <p:nvPr/>
          </p:nvPicPr>
          <p:blipFill rotWithShape="1">
            <a:blip r:embed="rId5">
              <a:alphaModFix/>
            </a:blip>
            <a:srcRect b="80774" l="3785" r="76598" t="5461"/>
            <a:stretch/>
          </p:blipFill>
          <p:spPr>
            <a:xfrm>
              <a:off x="4643651" y="2117985"/>
              <a:ext cx="1440873" cy="942758"/>
            </a:xfrm>
            <a:prstGeom prst="rect">
              <a:avLst/>
            </a:prstGeom>
            <a:noFill/>
            <a:ln>
              <a:noFill/>
            </a:ln>
          </p:spPr>
        </p:pic>
        <p:pic>
          <p:nvPicPr>
            <p:cNvPr id="628" name="Google Shape;628;p23"/>
            <p:cNvPicPr preferRelativeResize="0"/>
            <p:nvPr/>
          </p:nvPicPr>
          <p:blipFill rotWithShape="1">
            <a:blip r:embed="rId5">
              <a:alphaModFix/>
            </a:blip>
            <a:srcRect b="80577" l="28060" r="52322" t="5658"/>
            <a:stretch/>
          </p:blipFill>
          <p:spPr>
            <a:xfrm>
              <a:off x="3131127" y="1044863"/>
              <a:ext cx="1440873" cy="942758"/>
            </a:xfrm>
            <a:prstGeom prst="rect">
              <a:avLst/>
            </a:prstGeom>
            <a:noFill/>
            <a:ln>
              <a:noFill/>
            </a:ln>
          </p:spPr>
        </p:pic>
        <p:pic>
          <p:nvPicPr>
            <p:cNvPr id="629" name="Google Shape;629;p23"/>
            <p:cNvPicPr preferRelativeResize="0"/>
            <p:nvPr/>
          </p:nvPicPr>
          <p:blipFill rotWithShape="1">
            <a:blip r:embed="rId5">
              <a:alphaModFix/>
            </a:blip>
            <a:srcRect b="81088" l="51507" r="28875" t="5147"/>
            <a:stretch/>
          </p:blipFill>
          <p:spPr>
            <a:xfrm>
              <a:off x="3491880" y="542026"/>
              <a:ext cx="1440873" cy="942758"/>
            </a:xfrm>
            <a:prstGeom prst="rect">
              <a:avLst/>
            </a:prstGeom>
            <a:noFill/>
            <a:ln>
              <a:noFill/>
            </a:ln>
          </p:spPr>
        </p:pic>
        <p:pic>
          <p:nvPicPr>
            <p:cNvPr id="630" name="Google Shape;630;p23"/>
            <p:cNvPicPr preferRelativeResize="0"/>
            <p:nvPr/>
          </p:nvPicPr>
          <p:blipFill rotWithShape="1">
            <a:blip r:embed="rId5">
              <a:alphaModFix/>
            </a:blip>
            <a:srcRect b="57278" l="2540" r="77843" t="28956"/>
            <a:stretch/>
          </p:blipFill>
          <p:spPr>
            <a:xfrm>
              <a:off x="3923215" y="37970"/>
              <a:ext cx="1440873" cy="942758"/>
            </a:xfrm>
            <a:prstGeom prst="rect">
              <a:avLst/>
            </a:prstGeom>
            <a:noFill/>
            <a:ln>
              <a:noFill/>
            </a:ln>
          </p:spPr>
        </p:pic>
        <p:pic>
          <p:nvPicPr>
            <p:cNvPr id="631" name="Google Shape;631;p23"/>
            <p:cNvPicPr preferRelativeResize="0"/>
            <p:nvPr/>
          </p:nvPicPr>
          <p:blipFill rotWithShape="1">
            <a:blip r:embed="rId5">
              <a:alphaModFix/>
            </a:blip>
            <a:srcRect b="57605" l="28648" r="51735" t="28959"/>
            <a:stretch/>
          </p:blipFill>
          <p:spPr>
            <a:xfrm>
              <a:off x="3851920" y="1628800"/>
              <a:ext cx="1440873" cy="920266"/>
            </a:xfrm>
            <a:prstGeom prst="rect">
              <a:avLst/>
            </a:prstGeom>
            <a:noFill/>
            <a:ln>
              <a:noFill/>
            </a:ln>
          </p:spPr>
        </p:pic>
        <p:pic>
          <p:nvPicPr>
            <p:cNvPr id="632" name="Google Shape;632;p23"/>
            <p:cNvPicPr preferRelativeResize="0"/>
            <p:nvPr/>
          </p:nvPicPr>
          <p:blipFill rotWithShape="1">
            <a:blip r:embed="rId5">
              <a:alphaModFix/>
            </a:blip>
            <a:srcRect b="56678" l="52716" r="27666" t="29557"/>
            <a:stretch/>
          </p:blipFill>
          <p:spPr>
            <a:xfrm>
              <a:off x="5364088" y="1190039"/>
              <a:ext cx="1440873" cy="942758"/>
            </a:xfrm>
            <a:prstGeom prst="rect">
              <a:avLst/>
            </a:prstGeom>
            <a:noFill/>
            <a:ln>
              <a:noFill/>
            </a:ln>
          </p:spPr>
        </p:pic>
        <p:pic>
          <p:nvPicPr>
            <p:cNvPr id="633" name="Google Shape;633;p23"/>
            <p:cNvPicPr preferRelativeResize="0"/>
            <p:nvPr/>
          </p:nvPicPr>
          <p:blipFill rotWithShape="1">
            <a:blip r:embed="rId5">
              <a:alphaModFix/>
            </a:blip>
            <a:srcRect b="57501" l="77235" r="3148" t="28734"/>
            <a:stretch/>
          </p:blipFill>
          <p:spPr>
            <a:xfrm>
              <a:off x="4572356" y="646232"/>
              <a:ext cx="1440873" cy="942758"/>
            </a:xfrm>
            <a:prstGeom prst="rect">
              <a:avLst/>
            </a:prstGeom>
            <a:noFill/>
            <a:ln>
              <a:noFill/>
            </a:ln>
          </p:spPr>
        </p:pic>
        <p:pic>
          <p:nvPicPr>
            <p:cNvPr id="634" name="Google Shape;634;p23"/>
            <p:cNvPicPr preferRelativeResize="0"/>
            <p:nvPr/>
          </p:nvPicPr>
          <p:blipFill rotWithShape="1">
            <a:blip r:embed="rId5">
              <a:alphaModFix/>
            </a:blip>
            <a:srcRect b="34088" l="51156" r="29227" t="52147"/>
            <a:stretch/>
          </p:blipFill>
          <p:spPr>
            <a:xfrm>
              <a:off x="4139239" y="1118090"/>
              <a:ext cx="1440873" cy="942758"/>
            </a:xfrm>
            <a:prstGeom prst="rect">
              <a:avLst/>
            </a:prstGeom>
            <a:noFill/>
            <a:ln>
              <a:noFill/>
            </a:ln>
          </p:spPr>
        </p:pic>
        <p:pic>
          <p:nvPicPr>
            <p:cNvPr id="635" name="Google Shape;635;p23"/>
            <p:cNvPicPr preferRelativeResize="0"/>
            <p:nvPr/>
          </p:nvPicPr>
          <p:blipFill rotWithShape="1">
            <a:blip r:embed="rId5">
              <a:alphaModFix/>
            </a:blip>
            <a:srcRect b="34380" l="77858" r="2524" t="52510"/>
            <a:stretch/>
          </p:blipFill>
          <p:spPr>
            <a:xfrm>
              <a:off x="4995640" y="1683910"/>
              <a:ext cx="1440873" cy="897774"/>
            </a:xfrm>
            <a:prstGeom prst="rect">
              <a:avLst/>
            </a:prstGeom>
            <a:noFill/>
            <a:ln>
              <a:noFill/>
            </a:ln>
          </p:spPr>
        </p:pic>
      </p:grpSp>
      <p:sp>
        <p:nvSpPr>
          <p:cNvPr id="636" name="Google Shape;636;p23"/>
          <p:cNvSpPr txBox="1"/>
          <p:nvPr/>
        </p:nvSpPr>
        <p:spPr>
          <a:xfrm>
            <a:off x="1385556" y="1893183"/>
            <a:ext cx="5105100" cy="2462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Predict </a:t>
            </a:r>
            <a:r>
              <a:rPr lang="en-GB">
                <a:solidFill>
                  <a:schemeClr val="dk1"/>
                </a:solidFill>
                <a:latin typeface="Calibri"/>
                <a:ea typeface="Calibri"/>
                <a:cs typeface="Calibri"/>
                <a:sym typeface="Calibri"/>
              </a:rPr>
              <a:t>essay questions for</a:t>
            </a:r>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Social Influence</a:t>
            </a:r>
            <a:endParaRPr>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Forensic</a:t>
            </a:r>
            <a:endParaRPr>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Attachment</a:t>
            </a:r>
            <a:endParaRPr>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Calibri"/>
              <a:buChar char="-"/>
            </a:pPr>
            <a:r>
              <a:rPr lang="en-GB">
                <a:solidFill>
                  <a:schemeClr val="dk1"/>
                </a:solidFill>
                <a:latin typeface="Calibri"/>
                <a:ea typeface="Calibri"/>
                <a:cs typeface="Calibri"/>
                <a:sym typeface="Calibri"/>
              </a:rPr>
              <a:t>Psychopathology</a:t>
            </a:r>
            <a:endParaRPr>
              <a:solidFill>
                <a:schemeClr val="dk1"/>
              </a:solidFill>
              <a:latin typeface="Calibri"/>
              <a:ea typeface="Calibri"/>
              <a:cs typeface="Calibri"/>
              <a:sym typeface="Calibri"/>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Then, explain why you made your predictions. What did you use to help you decide on your ideas? And what might make you change your predictions?</a:t>
            </a:r>
            <a:endParaRPr/>
          </a:p>
        </p:txBody>
      </p:sp>
      <p:sp>
        <p:nvSpPr>
          <p:cNvPr id="637" name="Google Shape;637;p23"/>
          <p:cNvSpPr txBox="1"/>
          <p:nvPr/>
        </p:nvSpPr>
        <p:spPr>
          <a:xfrm>
            <a:off x="151381" y="4139952"/>
            <a:ext cx="5293843"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Go into detail for each prediction you make. </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Use what you already know to help you make good predictions.</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Think about how likely it is that your predictions are right – and why!</a:t>
            </a:r>
            <a:endParaRPr/>
          </a:p>
        </p:txBody>
      </p:sp>
      <p:pic>
        <p:nvPicPr>
          <p:cNvPr id="638" name="Google Shape;638;p23"/>
          <p:cNvPicPr preferRelativeResize="0"/>
          <p:nvPr/>
        </p:nvPicPr>
        <p:blipFill rotWithShape="1">
          <a:blip r:embed="rId6">
            <a:alphaModFix/>
          </a:blip>
          <a:srcRect b="0" l="0" r="0" t="0"/>
          <a:stretch/>
        </p:blipFill>
        <p:spPr>
          <a:xfrm>
            <a:off x="5530480" y="4243209"/>
            <a:ext cx="1237672" cy="1178480"/>
          </a:xfrm>
          <a:prstGeom prst="rect">
            <a:avLst/>
          </a:prstGeom>
          <a:noFill/>
          <a:ln>
            <a:noFill/>
          </a:ln>
        </p:spPr>
      </p:pic>
      <p:sp>
        <p:nvSpPr>
          <p:cNvPr id="639" name="Google Shape;639;p23"/>
          <p:cNvSpPr txBox="1"/>
          <p:nvPr/>
        </p:nvSpPr>
        <p:spPr>
          <a:xfrm>
            <a:off x="180837" y="8038178"/>
            <a:ext cx="54084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a:solidFill>
                  <a:srgbClr val="0070C0"/>
                </a:solidFill>
                <a:latin typeface="Calibri"/>
                <a:ea typeface="Calibri"/>
                <a:cs typeface="Calibri"/>
                <a:sym typeface="Calibri"/>
              </a:rPr>
              <a:t>For each area make an ‘applied question’ with scenario (stem)</a:t>
            </a:r>
            <a:endParaRPr sz="1200">
              <a:solidFill>
                <a:srgbClr val="0070C0"/>
              </a:solidFill>
              <a:latin typeface="Calibri"/>
              <a:ea typeface="Calibri"/>
              <a:cs typeface="Calibri"/>
              <a:sym typeface="Calibri"/>
            </a:endParaRPr>
          </a:p>
        </p:txBody>
      </p:sp>
      <p:pic>
        <p:nvPicPr>
          <p:cNvPr id="640" name="Google Shape;640;p23"/>
          <p:cNvPicPr preferRelativeResize="0"/>
          <p:nvPr/>
        </p:nvPicPr>
        <p:blipFill rotWithShape="1">
          <a:blip r:embed="rId7">
            <a:alphaModFix/>
          </a:blip>
          <a:srcRect b="21354" l="40044" r="41946" t="34896"/>
          <a:stretch/>
        </p:blipFill>
        <p:spPr>
          <a:xfrm>
            <a:off x="165509" y="5652120"/>
            <a:ext cx="645464" cy="881608"/>
          </a:xfrm>
          <a:prstGeom prst="rect">
            <a:avLst/>
          </a:prstGeom>
          <a:noFill/>
          <a:ln>
            <a:noFill/>
          </a:ln>
        </p:spPr>
      </p:pic>
      <p:sp>
        <p:nvSpPr>
          <p:cNvPr id="641" name="Google Shape;641;p23"/>
          <p:cNvSpPr txBox="1"/>
          <p:nvPr/>
        </p:nvSpPr>
        <p:spPr>
          <a:xfrm>
            <a:off x="848786" y="5652120"/>
            <a:ext cx="5803216" cy="20313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Things to Think About:</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When you make your predictions, think about:</a:t>
            </a:r>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What you already know;</a:t>
            </a:r>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The different ideas you have already studied;</a:t>
            </a:r>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The information you already have about the subject and our learning;</a:t>
            </a:r>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What seems likely and what seems unlikely;</a:t>
            </a:r>
            <a:endParaRPr/>
          </a:p>
          <a:p>
            <a:pPr indent="-285750" lvl="0" marL="285750" marR="0" rtl="0" algn="l">
              <a:spcBef>
                <a:spcPts val="0"/>
              </a:spcBef>
              <a:spcAft>
                <a:spcPts val="0"/>
              </a:spcAft>
              <a:buClr>
                <a:schemeClr val="dk1"/>
              </a:buClr>
              <a:buSzPts val="1400"/>
              <a:buFont typeface="Calibri"/>
              <a:buChar char="-"/>
            </a:pPr>
            <a:r>
              <a:rPr lang="en-GB" sz="1400">
                <a:solidFill>
                  <a:schemeClr val="dk1"/>
                </a:solidFill>
                <a:latin typeface="Calibri"/>
                <a:ea typeface="Calibri"/>
                <a:cs typeface="Calibri"/>
                <a:sym typeface="Calibri"/>
              </a:rPr>
              <a:t>The links and connections between different ideas.</a:t>
            </a:r>
            <a:endParaRPr/>
          </a:p>
        </p:txBody>
      </p:sp>
      <p:sp>
        <p:nvSpPr>
          <p:cNvPr id="642" name="Google Shape;642;p23"/>
          <p:cNvSpPr/>
          <p:nvPr/>
        </p:nvSpPr>
        <p:spPr>
          <a:xfrm>
            <a:off x="4581128" y="5948908"/>
            <a:ext cx="1296144" cy="855340"/>
          </a:xfrm>
          <a:prstGeom prst="cloudCallout">
            <a:avLst>
              <a:gd fmla="val -20833" name="adj1"/>
              <a:gd fmla="val 62500" name="adj2"/>
            </a:avLst>
          </a:prstGeom>
          <a:gradFill>
            <a:gsLst>
              <a:gs pos="0">
                <a:srgbClr val="97B4E4"/>
              </a:gs>
              <a:gs pos="50000">
                <a:srgbClr val="BFCFEC"/>
              </a:gs>
              <a:gs pos="100000">
                <a:srgbClr val="E0E8F4"/>
              </a:gs>
            </a:gsLst>
            <a:lin ang="5400000" scaled="0"/>
          </a:gra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6" name="Shape 646"/>
        <p:cNvGrpSpPr/>
        <p:nvPr/>
      </p:nvGrpSpPr>
      <p:grpSpPr>
        <a:xfrm>
          <a:off x="0" y="0"/>
          <a:ext cx="0" cy="0"/>
          <a:chOff x="0" y="0"/>
          <a:chExt cx="0" cy="0"/>
        </a:xfrm>
      </p:grpSpPr>
      <p:pic>
        <p:nvPicPr>
          <p:cNvPr id="647" name="Google Shape;647;p24"/>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pic>
        <p:nvPicPr>
          <p:cNvPr id="648" name="Google Shape;648;p24"/>
          <p:cNvPicPr preferRelativeResize="0"/>
          <p:nvPr/>
        </p:nvPicPr>
        <p:blipFill rotWithShape="1">
          <a:blip r:embed="rId4">
            <a:alphaModFix/>
          </a:blip>
          <a:srcRect b="0" l="0" r="0" t="0"/>
          <a:stretch/>
        </p:blipFill>
        <p:spPr>
          <a:xfrm>
            <a:off x="5340124" y="4185608"/>
            <a:ext cx="1237672" cy="1178480"/>
          </a:xfrm>
          <a:prstGeom prst="rect">
            <a:avLst/>
          </a:prstGeom>
          <a:noFill/>
          <a:ln>
            <a:noFill/>
          </a:ln>
        </p:spPr>
      </p:pic>
      <p:sp>
        <p:nvSpPr>
          <p:cNvPr id="649" name="Google Shape;649;p24"/>
          <p:cNvSpPr txBox="1"/>
          <p:nvPr/>
        </p:nvSpPr>
        <p:spPr>
          <a:xfrm>
            <a:off x="404664" y="179512"/>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Connect the Dots</a:t>
            </a:r>
            <a:endParaRPr/>
          </a:p>
        </p:txBody>
      </p:sp>
      <p:pic>
        <p:nvPicPr>
          <p:cNvPr id="650" name="Google Shape;650;p24"/>
          <p:cNvPicPr preferRelativeResize="0"/>
          <p:nvPr/>
        </p:nvPicPr>
        <p:blipFill rotWithShape="1">
          <a:blip r:embed="rId5">
            <a:alphaModFix/>
          </a:blip>
          <a:srcRect b="165" l="66129" r="16869" t="80440"/>
          <a:stretch/>
        </p:blipFill>
        <p:spPr>
          <a:xfrm>
            <a:off x="5459020" y="7813964"/>
            <a:ext cx="1398980" cy="1330036"/>
          </a:xfrm>
          <a:prstGeom prst="rect">
            <a:avLst/>
          </a:prstGeom>
          <a:noFill/>
          <a:ln>
            <a:noFill/>
          </a:ln>
        </p:spPr>
      </p:pic>
      <p:sp>
        <p:nvSpPr>
          <p:cNvPr id="651" name="Google Shape;651;p24"/>
          <p:cNvSpPr txBox="1"/>
          <p:nvPr/>
        </p:nvSpPr>
        <p:spPr>
          <a:xfrm>
            <a:off x="156693" y="823492"/>
            <a:ext cx="5144515"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 </a:t>
            </a:r>
            <a:r>
              <a:rPr lang="en-GB" sz="1400">
                <a:solidFill>
                  <a:srgbClr val="0070C0"/>
                </a:solidFill>
                <a:latin typeface="Calibri"/>
                <a:ea typeface="Calibri"/>
                <a:cs typeface="Calibri"/>
                <a:sym typeface="Calibri"/>
              </a:rPr>
              <a:t>Making connections means knowing about lots of different things. It also means knowing what those things have in common. Making lots of links between lots of things is just the same…only even more challenging.</a:t>
            </a:r>
            <a:endParaRPr b="1" sz="1400">
              <a:solidFill>
                <a:srgbClr val="0070C0"/>
              </a:solidFill>
              <a:latin typeface="Calibri"/>
              <a:ea typeface="Calibri"/>
              <a:cs typeface="Calibri"/>
              <a:sym typeface="Calibri"/>
            </a:endParaRPr>
          </a:p>
        </p:txBody>
      </p:sp>
      <p:grpSp>
        <p:nvGrpSpPr>
          <p:cNvPr id="652" name="Google Shape;652;p24"/>
          <p:cNvGrpSpPr/>
          <p:nvPr/>
        </p:nvGrpSpPr>
        <p:grpSpPr>
          <a:xfrm>
            <a:off x="49658" y="1949746"/>
            <a:ext cx="1335898" cy="1398118"/>
            <a:chOff x="3131127" y="37970"/>
            <a:chExt cx="3673834" cy="3022773"/>
          </a:xfrm>
        </p:grpSpPr>
        <p:pic>
          <p:nvPicPr>
            <p:cNvPr id="653" name="Google Shape;653;p24"/>
            <p:cNvPicPr preferRelativeResize="0"/>
            <p:nvPr/>
          </p:nvPicPr>
          <p:blipFill rotWithShape="1">
            <a:blip r:embed="rId6">
              <a:alphaModFix/>
            </a:blip>
            <a:srcRect b="80774" l="3785" r="76598" t="5461"/>
            <a:stretch/>
          </p:blipFill>
          <p:spPr>
            <a:xfrm>
              <a:off x="4643651" y="2117985"/>
              <a:ext cx="1440873" cy="942758"/>
            </a:xfrm>
            <a:prstGeom prst="rect">
              <a:avLst/>
            </a:prstGeom>
            <a:noFill/>
            <a:ln>
              <a:noFill/>
            </a:ln>
          </p:spPr>
        </p:pic>
        <p:pic>
          <p:nvPicPr>
            <p:cNvPr id="654" name="Google Shape;654;p24"/>
            <p:cNvPicPr preferRelativeResize="0"/>
            <p:nvPr/>
          </p:nvPicPr>
          <p:blipFill rotWithShape="1">
            <a:blip r:embed="rId6">
              <a:alphaModFix/>
            </a:blip>
            <a:srcRect b="80577" l="28060" r="52322" t="5658"/>
            <a:stretch/>
          </p:blipFill>
          <p:spPr>
            <a:xfrm>
              <a:off x="3131127" y="1044863"/>
              <a:ext cx="1440873" cy="942758"/>
            </a:xfrm>
            <a:prstGeom prst="rect">
              <a:avLst/>
            </a:prstGeom>
            <a:noFill/>
            <a:ln>
              <a:noFill/>
            </a:ln>
          </p:spPr>
        </p:pic>
        <p:pic>
          <p:nvPicPr>
            <p:cNvPr id="655" name="Google Shape;655;p24"/>
            <p:cNvPicPr preferRelativeResize="0"/>
            <p:nvPr/>
          </p:nvPicPr>
          <p:blipFill rotWithShape="1">
            <a:blip r:embed="rId6">
              <a:alphaModFix/>
            </a:blip>
            <a:srcRect b="81088" l="51507" r="28875" t="5147"/>
            <a:stretch/>
          </p:blipFill>
          <p:spPr>
            <a:xfrm>
              <a:off x="3491880" y="542026"/>
              <a:ext cx="1440873" cy="942758"/>
            </a:xfrm>
            <a:prstGeom prst="rect">
              <a:avLst/>
            </a:prstGeom>
            <a:noFill/>
            <a:ln>
              <a:noFill/>
            </a:ln>
          </p:spPr>
        </p:pic>
        <p:pic>
          <p:nvPicPr>
            <p:cNvPr id="656" name="Google Shape;656;p24"/>
            <p:cNvPicPr preferRelativeResize="0"/>
            <p:nvPr/>
          </p:nvPicPr>
          <p:blipFill rotWithShape="1">
            <a:blip r:embed="rId6">
              <a:alphaModFix/>
            </a:blip>
            <a:srcRect b="57278" l="2540" r="77843" t="28956"/>
            <a:stretch/>
          </p:blipFill>
          <p:spPr>
            <a:xfrm>
              <a:off x="3923215" y="37970"/>
              <a:ext cx="1440873" cy="942758"/>
            </a:xfrm>
            <a:prstGeom prst="rect">
              <a:avLst/>
            </a:prstGeom>
            <a:noFill/>
            <a:ln>
              <a:noFill/>
            </a:ln>
          </p:spPr>
        </p:pic>
        <p:pic>
          <p:nvPicPr>
            <p:cNvPr id="657" name="Google Shape;657;p24"/>
            <p:cNvPicPr preferRelativeResize="0"/>
            <p:nvPr/>
          </p:nvPicPr>
          <p:blipFill rotWithShape="1">
            <a:blip r:embed="rId6">
              <a:alphaModFix/>
            </a:blip>
            <a:srcRect b="57605" l="28648" r="51735" t="28959"/>
            <a:stretch/>
          </p:blipFill>
          <p:spPr>
            <a:xfrm>
              <a:off x="3851920" y="1628800"/>
              <a:ext cx="1440873" cy="920266"/>
            </a:xfrm>
            <a:prstGeom prst="rect">
              <a:avLst/>
            </a:prstGeom>
            <a:noFill/>
            <a:ln>
              <a:noFill/>
            </a:ln>
          </p:spPr>
        </p:pic>
        <p:pic>
          <p:nvPicPr>
            <p:cNvPr id="658" name="Google Shape;658;p24"/>
            <p:cNvPicPr preferRelativeResize="0"/>
            <p:nvPr/>
          </p:nvPicPr>
          <p:blipFill rotWithShape="1">
            <a:blip r:embed="rId6">
              <a:alphaModFix/>
            </a:blip>
            <a:srcRect b="56678" l="52716" r="27666" t="29557"/>
            <a:stretch/>
          </p:blipFill>
          <p:spPr>
            <a:xfrm>
              <a:off x="5364088" y="1190039"/>
              <a:ext cx="1440873" cy="942758"/>
            </a:xfrm>
            <a:prstGeom prst="rect">
              <a:avLst/>
            </a:prstGeom>
            <a:noFill/>
            <a:ln>
              <a:noFill/>
            </a:ln>
          </p:spPr>
        </p:pic>
        <p:pic>
          <p:nvPicPr>
            <p:cNvPr id="659" name="Google Shape;659;p24"/>
            <p:cNvPicPr preferRelativeResize="0"/>
            <p:nvPr/>
          </p:nvPicPr>
          <p:blipFill rotWithShape="1">
            <a:blip r:embed="rId6">
              <a:alphaModFix/>
            </a:blip>
            <a:srcRect b="57501" l="77235" r="3148" t="28734"/>
            <a:stretch/>
          </p:blipFill>
          <p:spPr>
            <a:xfrm>
              <a:off x="4572356" y="646232"/>
              <a:ext cx="1440873" cy="942758"/>
            </a:xfrm>
            <a:prstGeom prst="rect">
              <a:avLst/>
            </a:prstGeom>
            <a:noFill/>
            <a:ln>
              <a:noFill/>
            </a:ln>
          </p:spPr>
        </p:pic>
        <p:pic>
          <p:nvPicPr>
            <p:cNvPr id="660" name="Google Shape;660;p24"/>
            <p:cNvPicPr preferRelativeResize="0"/>
            <p:nvPr/>
          </p:nvPicPr>
          <p:blipFill rotWithShape="1">
            <a:blip r:embed="rId6">
              <a:alphaModFix/>
            </a:blip>
            <a:srcRect b="34088" l="51156" r="29227" t="52147"/>
            <a:stretch/>
          </p:blipFill>
          <p:spPr>
            <a:xfrm>
              <a:off x="4139239" y="1118090"/>
              <a:ext cx="1440873" cy="942758"/>
            </a:xfrm>
            <a:prstGeom prst="rect">
              <a:avLst/>
            </a:prstGeom>
            <a:noFill/>
            <a:ln>
              <a:noFill/>
            </a:ln>
          </p:spPr>
        </p:pic>
        <p:pic>
          <p:nvPicPr>
            <p:cNvPr id="661" name="Google Shape;661;p24"/>
            <p:cNvPicPr preferRelativeResize="0"/>
            <p:nvPr/>
          </p:nvPicPr>
          <p:blipFill rotWithShape="1">
            <a:blip r:embed="rId6">
              <a:alphaModFix/>
            </a:blip>
            <a:srcRect b="34380" l="77858" r="2524" t="52510"/>
            <a:stretch/>
          </p:blipFill>
          <p:spPr>
            <a:xfrm>
              <a:off x="4995640" y="1683910"/>
              <a:ext cx="1440873" cy="897774"/>
            </a:xfrm>
            <a:prstGeom prst="rect">
              <a:avLst/>
            </a:prstGeom>
            <a:noFill/>
            <a:ln>
              <a:noFill/>
            </a:ln>
          </p:spPr>
        </p:pic>
      </p:grpSp>
      <p:sp>
        <p:nvSpPr>
          <p:cNvPr id="662" name="Google Shape;662;p24"/>
          <p:cNvSpPr txBox="1"/>
          <p:nvPr/>
        </p:nvSpPr>
        <p:spPr>
          <a:xfrm>
            <a:off x="1385556" y="1887959"/>
            <a:ext cx="5105039"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On the next page there are three sets of dots. Choose one of them. Then, put a word linked to what we have been studying above the top left dot.</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Your challenge is to link all the dots together using different words and ideas. Have a look at the example below to get you started.</a:t>
            </a:r>
            <a:endParaRPr/>
          </a:p>
        </p:txBody>
      </p:sp>
      <p:sp>
        <p:nvSpPr>
          <p:cNvPr id="663" name="Google Shape;663;p24"/>
          <p:cNvSpPr txBox="1"/>
          <p:nvPr/>
        </p:nvSpPr>
        <p:spPr>
          <a:xfrm>
            <a:off x="161308" y="3825568"/>
            <a:ext cx="5293843"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Make sure you can explain each link you make. </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Use a range of keywords and ideas – keep the links going for as long as possible.</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If you get stuck, try changing some of your earlier links.</a:t>
            </a:r>
            <a:endParaRPr/>
          </a:p>
        </p:txBody>
      </p:sp>
      <p:sp>
        <p:nvSpPr>
          <p:cNvPr id="664" name="Google Shape;664;p24"/>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On the page after the next one there is a diamond of dots. See if you can connect the dots in this. Remember – diagonals must link as well!</a:t>
            </a:r>
            <a:endParaRPr sz="1200">
              <a:solidFill>
                <a:srgbClr val="0070C0"/>
              </a:solidFill>
              <a:latin typeface="Calibri"/>
              <a:ea typeface="Calibri"/>
              <a:cs typeface="Calibri"/>
              <a:sym typeface="Calibri"/>
            </a:endParaRPr>
          </a:p>
        </p:txBody>
      </p:sp>
      <p:grpSp>
        <p:nvGrpSpPr>
          <p:cNvPr id="665" name="Google Shape;665;p24"/>
          <p:cNvGrpSpPr/>
          <p:nvPr/>
        </p:nvGrpSpPr>
        <p:grpSpPr>
          <a:xfrm>
            <a:off x="506104" y="5623619"/>
            <a:ext cx="4834020" cy="2424431"/>
            <a:chOff x="506104" y="5623619"/>
            <a:chExt cx="4834020" cy="2424431"/>
          </a:xfrm>
        </p:grpSpPr>
        <p:pic>
          <p:nvPicPr>
            <p:cNvPr id="666" name="Google Shape;666;p24"/>
            <p:cNvPicPr preferRelativeResize="0"/>
            <p:nvPr/>
          </p:nvPicPr>
          <p:blipFill rotWithShape="1">
            <a:blip r:embed="rId7">
              <a:alphaModFix/>
            </a:blip>
            <a:srcRect b="49965" l="0" r="24443" t="0"/>
            <a:stretch/>
          </p:blipFill>
          <p:spPr>
            <a:xfrm>
              <a:off x="1880542" y="6030978"/>
              <a:ext cx="3060626" cy="2017072"/>
            </a:xfrm>
            <a:prstGeom prst="rect">
              <a:avLst/>
            </a:prstGeom>
            <a:noFill/>
            <a:ln>
              <a:noFill/>
            </a:ln>
          </p:spPr>
        </p:pic>
        <p:pic>
          <p:nvPicPr>
            <p:cNvPr id="667" name="Google Shape;667;p24"/>
            <p:cNvPicPr preferRelativeResize="0"/>
            <p:nvPr/>
          </p:nvPicPr>
          <p:blipFill rotWithShape="1">
            <a:blip r:embed="rId8">
              <a:alphaModFix/>
            </a:blip>
            <a:srcRect b="21354" l="40044" r="41946" t="34896"/>
            <a:stretch/>
          </p:blipFill>
          <p:spPr>
            <a:xfrm>
              <a:off x="525549" y="5922640"/>
              <a:ext cx="645464" cy="881608"/>
            </a:xfrm>
            <a:prstGeom prst="rect">
              <a:avLst/>
            </a:prstGeom>
            <a:noFill/>
            <a:ln>
              <a:noFill/>
            </a:ln>
          </p:spPr>
        </p:pic>
        <p:sp>
          <p:nvSpPr>
            <p:cNvPr id="668" name="Google Shape;668;p24"/>
            <p:cNvSpPr txBox="1"/>
            <p:nvPr/>
          </p:nvSpPr>
          <p:spPr>
            <a:xfrm>
              <a:off x="506104" y="5623619"/>
              <a:ext cx="879452"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Example</a:t>
              </a:r>
              <a:endParaRPr/>
            </a:p>
          </p:txBody>
        </p:sp>
        <p:sp>
          <p:nvSpPr>
            <p:cNvPr id="669" name="Google Shape;669;p24"/>
            <p:cNvSpPr txBox="1"/>
            <p:nvPr/>
          </p:nvSpPr>
          <p:spPr>
            <a:xfrm>
              <a:off x="1556792" y="5714836"/>
              <a:ext cx="1172158"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a:solidFill>
                    <a:schemeClr val="dk1"/>
                  </a:solidFill>
                  <a:latin typeface="Calibri"/>
                  <a:ea typeface="Calibri"/>
                  <a:cs typeface="Calibri"/>
                  <a:sym typeface="Calibri"/>
                </a:rPr>
                <a:t>Stretch</a:t>
              </a:r>
              <a:endParaRPr/>
            </a:p>
          </p:txBody>
        </p:sp>
        <p:sp>
          <p:nvSpPr>
            <p:cNvPr id="670" name="Google Shape;670;p24"/>
            <p:cNvSpPr txBox="1"/>
            <p:nvPr/>
          </p:nvSpPr>
          <p:spPr>
            <a:xfrm>
              <a:off x="1588046" y="6854848"/>
              <a:ext cx="1172158"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a:solidFill>
                    <a:schemeClr val="dk1"/>
                  </a:solidFill>
                  <a:latin typeface="Calibri"/>
                  <a:ea typeface="Calibri"/>
                  <a:cs typeface="Calibri"/>
                  <a:sym typeface="Calibri"/>
                </a:rPr>
                <a:t>Challenge</a:t>
              </a:r>
              <a:endParaRPr/>
            </a:p>
          </p:txBody>
        </p:sp>
        <p:sp>
          <p:nvSpPr>
            <p:cNvPr id="671" name="Google Shape;671;p24"/>
            <p:cNvSpPr txBox="1"/>
            <p:nvPr/>
          </p:nvSpPr>
          <p:spPr>
            <a:xfrm>
              <a:off x="2740021" y="5714836"/>
              <a:ext cx="1172158"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a:solidFill>
                    <a:schemeClr val="dk1"/>
                  </a:solidFill>
                  <a:latin typeface="Calibri"/>
                  <a:ea typeface="Calibri"/>
                  <a:cs typeface="Calibri"/>
                  <a:sym typeface="Calibri"/>
                </a:rPr>
                <a:t>Thinking</a:t>
              </a:r>
              <a:endParaRPr/>
            </a:p>
          </p:txBody>
        </p:sp>
        <p:sp>
          <p:nvSpPr>
            <p:cNvPr id="672" name="Google Shape;672;p24"/>
            <p:cNvSpPr txBox="1"/>
            <p:nvPr/>
          </p:nvSpPr>
          <p:spPr>
            <a:xfrm>
              <a:off x="2765917" y="6854848"/>
              <a:ext cx="1172158"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a:solidFill>
                    <a:schemeClr val="dk1"/>
                  </a:solidFill>
                  <a:latin typeface="Calibri"/>
                  <a:ea typeface="Calibri"/>
                  <a:cs typeface="Calibri"/>
                  <a:sym typeface="Calibri"/>
                </a:rPr>
                <a:t>Effort</a:t>
              </a:r>
              <a:endParaRPr/>
            </a:p>
          </p:txBody>
        </p:sp>
        <p:sp>
          <p:nvSpPr>
            <p:cNvPr id="673" name="Google Shape;673;p24"/>
            <p:cNvSpPr txBox="1"/>
            <p:nvPr/>
          </p:nvSpPr>
          <p:spPr>
            <a:xfrm>
              <a:off x="3938075" y="6854848"/>
              <a:ext cx="1172158"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a:solidFill>
                    <a:schemeClr val="dk1"/>
                  </a:solidFill>
                  <a:latin typeface="Calibri"/>
                  <a:ea typeface="Calibri"/>
                  <a:cs typeface="Calibri"/>
                  <a:sym typeface="Calibri"/>
                </a:rPr>
                <a:t>Reward</a:t>
              </a:r>
              <a:endParaRPr/>
            </a:p>
          </p:txBody>
        </p:sp>
        <p:sp>
          <p:nvSpPr>
            <p:cNvPr id="674" name="Google Shape;674;p24"/>
            <p:cNvSpPr txBox="1"/>
            <p:nvPr/>
          </p:nvSpPr>
          <p:spPr>
            <a:xfrm>
              <a:off x="3708184" y="5714836"/>
              <a:ext cx="1631940"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a:solidFill>
                    <a:schemeClr val="dk1"/>
                  </a:solidFill>
                  <a:latin typeface="Calibri"/>
                  <a:ea typeface="Calibri"/>
                  <a:cs typeface="Calibri"/>
                  <a:sym typeface="Calibri"/>
                </a:rPr>
                <a:t>Testing Ideas</a:t>
              </a: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8" name="Shape 678"/>
        <p:cNvGrpSpPr/>
        <p:nvPr/>
      </p:nvGrpSpPr>
      <p:grpSpPr>
        <a:xfrm>
          <a:off x="0" y="0"/>
          <a:ext cx="0" cy="0"/>
          <a:chOff x="0" y="0"/>
          <a:chExt cx="0" cy="0"/>
        </a:xfrm>
      </p:grpSpPr>
      <p:sp>
        <p:nvSpPr>
          <p:cNvPr descr="data:image/jpeg;base64,/9j/4AAQSkZJRgABAQAAAQABAAD/2wCEAAkGBxQTEhQUEhQWFhMXGRgXFxcXGRgXGBobFxYaFxYXGRsbHSgnGB4nIhQVIjEhJSkrLi4uFx8zODQuNygtLisBCgoKDg0OGxAQGy0kICQsLDY0MiwsNCwsLzQ0LCwsNC8vNC8sLCwvLywsLCwsLCwsLCwsLCwsLywsLCwsLCwsLP/AABEIAM4A0AMBEQACEQEDEQH/xAAcAAEAAgMBAQEAAAAAAAAAAAAABQYDBAcCAQj/xAA6EAACAQIDBgMFBwQBBQAAAAAAAQIDEQQhMQUGEkFRYXGBkQciMqGxExRCUsHR8CMzcuGSJGKCssL/xAAbAQEAAgMBAQAAAAAAAAAAAAAABAUCAwYBB//EADIRAAICAQIEAwcEAgMBAAAAAAABAgMRBAUSITFBE1FhIjJxkaGx0YHB4fAU8QYjQlL/2gAMAwEAAhEDEQA/AOtbY2o4Pgh8XN9Oy7nP7tuz078Kr3u78v5+xO0ulU1xS6EHLF1G78cv+TOYlrNRJ5dkvmyyVVa5cK+RvbP2xKLSm3KPzXfuWeg3q2qSjc+KP1X5I1+jjJZhyZZEzs001lFQfQAAADHia8YRlObtGKbb7IyhFykorqzCc4wi5S6I5ntreytWk+CTp0+Si7St1lJc8uXXmdFp9BXWvaWWcfrN3uuk1B8MfTr+rI2jtjEQd41ql+8m16PJkiWmqksOK+RChrdRB5U38y/7p7yfeU4VElVjnlpJdUuTXNd15Uet0fgPij0f0Oq2zcv8pOM+Ul9f73LGV5bAAAAAre/O833KinFKVao2qaeit8U31Sususka7LOBE/QaP/Jnz91dfx+pxjaW1K2IlxVqkpu7aTb4Vf8ALHSOi06ENyb6nVVU11LEEl/e5s7E3hxGFknRqSUVrTbbpvqnHl4qzPYzcehrv0lV6xNfr3O3bt7bhjKEa0Mr5Si83GS1i/0fNNMmwkpLJyWq08tPY4S/2ShkRwAAAAc73k3vnOThh5cNNXXGvil3T5LwL7SbfGK4rFl+XkcpuG8TnJwpeF593+Cvx2rXTuq1W/8AnL98ye9PU1jhXyKlazUJ545fNl13R3plVkqNf438E/zW1TXXuU+u0KrXiV9O6Oj2vdXdLwrevZ+Z4xzvUnf80vrY+S62TlqbG/8A6f3wd9SsVx+CMBFNgALdsp3owv0PoO2NvSVt+SKLUrFsvibZONAAABXt+5tYSducop+HET9tSd6z6lXvLa0ksen3OYHSHEgAmdzqjWMpWdrtp+HC8vkQ9ek6JZLLaJNauGO+fsdXOYO4AAAAByD2uOX3yF0uH7JcL5tcUr38yJf7x0+zY8B48ykGktwAdL9jNSX/AFcbvgX2MkuXFL7RSfjaEPREjTvr+hQb4l/1vvz/AG/LOlkkoAAACN3kquOFrNa8D+eT+pI0kVK6KfmRNdJx002vJnITqzgAAZcJVcZwlHOUZRa8U00YTipRafRo2VScJxlHqmjo+3MC4yc0vdlm+z5nx3etBKq13QXsy6+j/n7n13R3qUeB9URRRE0zYTDSqS4Y+b5LuyTpdLZqrPDr/hGu22NceKRcKNJRiorRKx9CqqjVBQj0SKGcnKTk+57NhiAAAaW2MAq9GdN/iWT6NZp+puotdVimuxH1VCvqlW+5yPHYOdGbhUjwyX8uuqOprsjZHii+Rwd9E6ZuE1howGw0l23C2HJS+8VItJK1NNa31lnoradblNuWqWPCi/j+Dpdk0MlLx5rHl+S9FKdKAAAACne0XdWWLhGpR/vUk0o5e/F2bjfk01deLXO60218XNFptmtWnk4z91/T+9zjc4tNqSaksmmmmmtU09GRDqU01lGTB4WdWahShKc3pGKu/wDS7vJBJvoYznGEeKbwvU7nuXsD7nhlTbvUk+Oo07riaSsuySS8idXDhWDkNdqv8i3i7LkvgTxmQwAADxWpKUZRlpJNPwaszKMnFpoxlFSi4vozkW29kTw1Tgnmn8M7WUl275q65XOp0+ojfHij8vI4PWaOels4ZdOz8yPJBDLLuXsOVWrGrJWpQad3+KSzSXg9X2K7X6qNcHBdX9C62jQStsVsvdT+bOlNHOtZ5M7A1pbOpPPgiQpbdpZPLrXyNy1Fq/8ATM9Kkoq0UkuxKrqhXHhgkl6GuUnJ5bPZmYgAAAAAGvjMFTqq1SEZrldXt4dNEbK7Z1vMXg1W012rE4p/E1aOwcNF3jRgn4X+pslqrpLDkzVHQ6eLyoL5EkRyUAAAAAAADSx+yKFb+9ShPTOUU3lpnqeOKfVG2u+yv3JNGXB4GlSVqVOEFkvdile2l7a6sJJdDGdk5vMm2bB6YAAAAAAGPEUIzi4zipRfJq6MozlF5i8GM4RmuGSyjQhu9hk01QhdZ6G96u9/+mRloNMnlQXyJKMUlZKyWiRHbz1JSSSwj6eHoAAAAAAAAAAAAAAAAAAAAAAAAAAAAAAAAAAAAAAAAAAAAAAAAAAAAAAAAAAAAAAAAAAAAAAAAAAAAAAAAAAAAAAAAAAAAAAAAAAAAAAAAAAAAAAAAAAANPam06WHg6laahFddW9bRXN5aI8lJRWWbaqZ2y4YLLKdW9qeGUmo0a0lyklBX8nJP1NPjxLSOyXNc5JfP8Fh3e3rw2LypTtU1dOfuz0zsvxJdVc2QsjLoQdTortPzmuXmuhOGZEAAAAAAIzaO3KVF8LblL8sc7ePQi36yqp4fN+SMJWKJp0t66TdnGcV1yf0ZojudTfNNGCuRN0K0ZpSg1KL5rMnxnGazF5RtTz0MhkegAAAA8VaiinKTSSzbZ5KSisvoG8EBi964J2pwc+7fCvLJlbZucE8QWfoaXcuxkwO9FObSmnTb5t3j65W9DKnca5vElj7HsbU+pPFibQAAAAADS2jtSnR+N5vSKzb/Y0Xamun3mYymo9SLjvZTvnCaXX3f3Ii3Svyf0/Jr8ZE1g8ZCrHihK6+afRrkTq7YWR4oPJtUk1lHE9/9syxOMqJ/BRlKlBdOF2m/Fyj6JEa2XFI7DbtOqaF5yw3+30K4ayee6FaUJRnCTjOLvGSyaa0aGcdDGUVJOMllM/QmwdofeMPSrWs5wUmu/O2el7lhF5SZxOoq8K2UPJm+emkAAA0NuYx0qMpL4tF4vK5H1Vrqqcl1MJyxHJz5s5oiAAnN08a4VeD8M+XdLJlht1zjZwdn9zbVLDwXQvSSAAAACq75Yt3hSWluKXd6JPws359in3O15Va6dSPdLsVkqjSAC5bo4xzpyhJ3cGrf4vT6P5F5t1znW4vt9iTTLKwTxYm0AAAw4uuqcJTekU36cjCyahFyfY8bwsnOcRXlOTlN3k9WcvOcpy4pdSE3l5ZjMQb+xMc6VWLv7rajLpZvV+F7kjSXOqxPs+v99DKEsMoG9mDlSxmIjJZurOayauqknNNX1+K1+qZbWLEmfQdHYrKINeSXy5ESYkk+NngP0BujhJUsHh6c1aUYK6zybzs76PMsILEUjitZYp3zlHpklzIjAAAEVvPRcsPKyu1aXknmQ9dByoeDXasxKIc8RQASm7NFyxEGtI3k/S36kzQQcr012M61mRfDoSWAAAACob5YZqpGdspKzfddemT+TKXc68TU/Mj3LnkrxWGkAFu3NwzjCc3+NpLwjfP1k/QutsrcYOb7/t/skUrlksRZm4AAA1dqUHUpVILVxdvHVI1Xw465RXdGMllYOcnLEMHoM+Cw7qVIQX4ml5c36XM6q3ZNRXc9isvBZd8N0aeOinfgrQTUZrNNflkuav5rzafTWVqZeaLXz0zaxlPt+Dn1T2aY1NpfYtXyfG1ddbcORo8CRdLeNPjnn5fyWTdX2cKlONXFSjOUc4045wTys5N/FbPK1tDZCnHORB1m7ucXCpYT79/4Ogm8pAAAAAfGgCsbT3XbblRaSf4XlbwfTUqb9ty81P9DRKnyNKnuvWbz4Eut7/oaFttzfPBj4Miz7J2XChFqObfxSertp4LNlrp9NCiOI/M3Qgom8SDMAAAAGHFYaNSLhNXizCyuNkeGXQ8aTWGVfFbqTT/AKc1JclLJ+fIqLNskvcefiaHS+xlwO6md6ssvyx+jf7GdW2d7H8j2NPmWenBRSUUklkki2SSWEbz0egAAAAEBtndxVJOdNqMnm09G+vZldqtArHxweGaZ1Z5oiI7sV7/AIF/5f6IS2270+Zr8KRYdi7FjQV78U3q+nZFnpdJGjn1ZuhWokqSzYAAAAAAAAAAAAAAAAAAAAAAAAAAAAAAAAAAAAAAAAAAAAAAAAAAAAAAAAAAAAAAAAAAAAAAAAAAAAAAAAAAAAAAAAAAAAAAAAAAAAAAAAAAAAAAAAAAAAAAAAAAAAAAAAAAAAAAAAAAAAAAAAAAAAAAAAAACD3g259j7lOzqPNt6RX6sgazWeD7MOv2NVlnDyRVKu0KsneVSd/Fr6FNLUWyeXJ/MjuTfck9l7x1IStVfHB6t/Eu66+BLo3CcXizmvqbIWtdS5xkmk07p5povU880ST6AAAAeak1FNt2SV2+yPG0llgpe1N4qk5NU24Q5W+J92/0KK/X2Tl7DwvqRZWt9CPobRqwd41Jerf1I0NRbB5UmYKTXctuwNtfbLhnZVEvKS6r9i50er8ZcMveX1JNdnFyZMk42AAAAAid5NtLC0uLJzllCPV9X2WV/FdSVpNM7547LqQdfrY6Wvi6t9F/exzTGbZr1ZcU6sr9E+FeiyOir01UFiMUcdbrtRa8ym/05fY97P29iKMrwqSel1JuUXbk0/0sY26SqxYcflyM6Nx1FMsxk38eZ0/Ym1I4mkqkcuUo3u4tar+dTnNRRKmfAzs9Jqo6mpWR/wBG+aCSAAAACv7S2y7uNN2S/EtX4djk9x3ubm69O8Jd/P4en3LTT6NJcU+vkRqxdRO/HK/iymWt1ClxKyWfiTHTW1jhRM7I2s5Pgqa8n17M6Tat4ldLwbve7Pz9H6ldqdIoLih0KltWo5VqrevHJejsvkkadRJytk35spJ+8zVNJiAC+7t1HLDwvyuvJPI6PRScqI5Jdb9kkyUZgAAETvTNrDytzcU/BtEPXtqh49Pua7fdKKc8RQASG78msRTt1t8mSdE2r44M6/eR0A6QlgAAAA577SJf1qS5cGnjJ3+i9C+2lf8AXL4nK/8AIH/2wXp+5US1OfABePZnJ/8AULl/Tdu747/RehS7ul7D+P7HTf8AHm8WL4fuXgpjpAAADBjptU5ta8L+hG1k3DTzlHqkzZSk7En5lNPnKOgAB9hJpprVO68jKE3CSlHqnk8aTWGZt6dmSjN1Yq8Ja9n37M7HcNO4z8RLk/ocnbDDyQJXGozYPCyqyUYK7fou76IzrqlZLhij1Jt4R0TB4dU4RgtIpL/Z09cFCKiuxMSwsGYzPQAADW2hhFVpyg+ayfR8ma7qlZBwfc8ksrBz3FYaVOThNWkv5ddUczZXKuXDJcyG008MxGB4WLdTZjc/tZK0Y/Dfm2tV2X6lnt+mbl4klyXQ3VQ55LcXRIAAAABW99dhvEU1Omr1Kd7L80XqvFWy8+pYbfqlTLhl0f0Kjd9C9RWpQ96P1/vY5rODTaaaa1Tya8UdEmmso46UXF4awz7Roym1GEXKT0UU235I8lJRWW8HsISm+GKy/Q6nunsb7tRtL+5N8U9Msso3Wtvq2c1rdT41mV0XQ7bbNH/jU4fvPm/x+hNEMsQAAD5OKaaejyZ5KKlFxfRnqbTyin43CSpyaenJ9UfPNbo56WxwkuXZ+ZfU3RtjlGuRDab+yMC6k02vci7t9e3cttp0EtTaptexF8/X0/Pp8SLqr1XHHdlpavqdyUpHVdg4eTu6a8nKK9E0RZaGiTy4/LK+xg64vsbuHw0KatCKiuysb4VxgsRWDJJLoZTM9AAAAAAMGKwkKitOKl4owsqhYsSWTxpPqalDYVCLuqav3bl9WzRDRUQeVH58/uYquK7EikSjM+gAAAAAAGpitm0ajvUpQk+sopv+ZG2F1kOUZNGmzT1WPM4p/FHrCYClS/t04wv+VJHk7Zz95tntdFdfuRS+CNk1m0AAAAAA8VKakrSSa6PMwsrhZHhmk16mUZOLymaq2TRvfgXq2vS5AjtGjUuLw/q8fLODc9Xc1jiNyEUlZKyLGMVFYisI0NtvLPp6eAAAAAAAAAAAAAAAAAAAAAAAAAAAAAAAAAAAAAAAAAAAAAAAAAAAAAAAAAAAAAAAAAAAAAAAAAAAAAAAAAAAAAAAAAAAAAAAAAAAAAAAAAAAAAAAAAAAAxYjERgrzaS/mnU036iqiPHbLCM4Vym8RRGvb8L/AAyt1y+hTv8A5Dp+LCjLHmS/8CeOqN/CY2FRe6/FaNFnpdbTqlmp9O3RojW0zrftI2CWagAAAAACF2tvRQoScZScprWMVe3ZvREyjQ22riSwvUrtTumn074ZPL8kaOE34w8naanT7tcS+RuntdsfdwyPVvmnl72Y/wB9CzU5qSTi00801mmuqZXNNPDLiMlJZXQ9Hh6AAAADHiK8YRc5tRildt6IyjFzfDFczCc4wi5SeEir4jfyipNRhOa/Nkr+TzLKO1WNZbSKae/URliKbNrZW+FCtJRd6cm7Li0fTNaPxNV23W1riXNehv028ae6XD7r9SxEAtQAAAAACE2/vVhsJZVp++81CK4pW6tL4VnzteztexhKyMepL0+iuv5wXLzfQgMN7UMNKVp06sI8pWUufNJ3XU1q+JMls1yWU0y47Px9OvBVKM4zg9JRd/FPo+zzRuTTWUVdlU65cM1hlZ2linUm3fJZR8P9nz/cdW9Te5Z5Lkvh/PUu9PUq4JdzVIJuMlCs4SUo6r+WNtF86LFZB81/cGE4KceGRcqVTiipLmk/U+j12KyCmu6yUEo8LaPZmYgAAEJvftN0MO3F2nJqEX0bu2/RMmaGhW24fRcyu3TVPT6dyj1fJHK275vU6Y4dtt5Z8PTwufs82pLjlQk24tOUf+1rXyf6d2VG6ULhVi69zo9i1UuJ0vp1XoX0ozpwAAAAc+9om0JOrGisoRSk11ctL+CXzZe7XSlB2d2ctv2ok7FSuiWfiVAtjngAdS3L2jKthlxZyg3BvrZJp+jRzW4Uqu7l0fM7fadTK/Tpy6rkTxBLMAAAjt4Npfd8NVrWTcItpPm9Ir1sYylwrJv01Xi2xh5s/PuIryqSlOcnKcm5Sk9W3qyAdrGKilGKwkeAZFo9nW23h8XCDf8ASrNQks7cTyhK3W9o+ZsqnwyK7c9MraXLvHn+fyXivScZOL1TscFfVKmyVcuqeP78SJCSlFSXc8GoyAw30Bc8HS4YRjzSV/1Po+kq8KiFb7JHP2y4puRmJBrAAAKx7QcPKWGTWkJqT8LOP/0iy2yajdh90U2+Vynpsrs0/uv3ObHQnHAAs3s+ot4riSyjCV345IrdzklTjzZd7FBvUOS6JHSjnjrwAAAAc39oWHlHEqb+GcVZ/wCOTXzXqdBtc06uHyZyO+1yV6m+jX2KuWZRgA6XuBhXDDXllxzcl4WUV/638zndzsUrsLsjstkqcNNl93n9iylcXAAABAb9YB1sDXhFNyUeNJWzcHxWz8DCxZiyZoLVXqIyfT8nB0yCdkfQCX3RwUq2Nw8Y8qkKjdr2VOSm2/8AjbzRlWsyRF1tirom35NfPkdu2pstVPeWU+vJ+P7kfctqhqvbi8S8+z+P5OW0+qdXJ80VutRcZcLte9stDjrdPKq3wnjOcehbRmpR4kTuzdjKLUptNrRLRd+51G37IqZKy15a6JdF6+pW6jWOa4Y8kTB0BAAAAAB5q01JOMkmmrNPRp8j1Np5R5KKksPoc73k3S+xUqlOS+zWfDK/EtMk7Z687F/pNw8RqE1zOT3DaPBTsrfs+T6kTsHYk8VJxjKMVG1278+iSz07ErU6mNCy1nJA0OhlqpNRaWDpmxdkQw1Pghd3d5Serf8AORzmo1Er5cUjstJpK9NDgh/skDQSgAAAAaW1tl08RTcKiy1TWsX1TN1F86ZcUSPqdNXqIcE1/BR8ZuNVjL3KlNx5cXFF69EmXNe6Vte0nk5u3YrVL2JLHrlfszc2RuLnxYiaaX4YXz8ZNJ28PU1X7pyxWv1ZI0uxc83Sz6L8l3hBJJJJJKySySS0SKZtt5Z0aSSwj0eHoAAAAOab1ezhXlVwkowTu3TndRXN8DSdlr7trdLIjTo7xL7Sbu8KFyb9V1/X8lC2LsqeKqqlTcVJpv320stdE/oaIpt4RdX3xphxy6eh2XdDdKngot3460spVGrZcoxX4V83z0VpldagcrrddPUvyiu35P/Z" id="679" name="Google Shape;679;p25">
            <a:hlinkClick r:id="rId3"/>
          </p:cNvPr>
          <p:cNvSpPr/>
          <p:nvPr/>
        </p:nvSpPr>
        <p:spPr>
          <a:xfrm>
            <a:off x="39688" y="-1173163"/>
            <a:ext cx="2476500" cy="24574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80" name="Google Shape;680;p25"/>
          <p:cNvSpPr txBox="1"/>
          <p:nvPr/>
        </p:nvSpPr>
        <p:spPr>
          <a:xfrm>
            <a:off x="912791" y="232356"/>
            <a:ext cx="932033"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GB" sz="2800">
                <a:solidFill>
                  <a:srgbClr val="7030A0"/>
                </a:solidFill>
                <a:latin typeface="Calibri"/>
                <a:ea typeface="Calibri"/>
                <a:cs typeface="Calibri"/>
                <a:sym typeface="Calibri"/>
              </a:rPr>
              <a:t>1)</a:t>
            </a:r>
            <a:endParaRPr/>
          </a:p>
        </p:txBody>
      </p:sp>
      <p:sp>
        <p:nvSpPr>
          <p:cNvPr id="681" name="Google Shape;681;p25"/>
          <p:cNvSpPr txBox="1"/>
          <p:nvPr/>
        </p:nvSpPr>
        <p:spPr>
          <a:xfrm>
            <a:off x="76079" y="3635896"/>
            <a:ext cx="688625"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GB" sz="2800">
                <a:solidFill>
                  <a:srgbClr val="7030A0"/>
                </a:solidFill>
                <a:latin typeface="Calibri"/>
                <a:ea typeface="Calibri"/>
                <a:cs typeface="Calibri"/>
                <a:sym typeface="Calibri"/>
              </a:rPr>
              <a:t>2)</a:t>
            </a:r>
            <a:endParaRPr/>
          </a:p>
        </p:txBody>
      </p:sp>
      <p:sp>
        <p:nvSpPr>
          <p:cNvPr id="682" name="Google Shape;682;p25"/>
          <p:cNvSpPr txBox="1"/>
          <p:nvPr/>
        </p:nvSpPr>
        <p:spPr>
          <a:xfrm>
            <a:off x="4071" y="6804248"/>
            <a:ext cx="585162"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en-GB" sz="2800">
                <a:solidFill>
                  <a:srgbClr val="7030A0"/>
                </a:solidFill>
                <a:latin typeface="Calibri"/>
                <a:ea typeface="Calibri"/>
                <a:cs typeface="Calibri"/>
                <a:sym typeface="Calibri"/>
              </a:rPr>
              <a:t>3)</a:t>
            </a:r>
            <a:endParaRPr/>
          </a:p>
        </p:txBody>
      </p:sp>
      <p:pic>
        <p:nvPicPr>
          <p:cNvPr id="683" name="Google Shape;683;p25"/>
          <p:cNvPicPr preferRelativeResize="0"/>
          <p:nvPr/>
        </p:nvPicPr>
        <p:blipFill rotWithShape="1">
          <a:blip r:embed="rId4">
            <a:alphaModFix/>
          </a:blip>
          <a:srcRect b="0" l="0" r="0" t="0"/>
          <a:stretch/>
        </p:blipFill>
        <p:spPr>
          <a:xfrm>
            <a:off x="692696" y="6897568"/>
            <a:ext cx="5608320" cy="1706880"/>
          </a:xfrm>
          <a:prstGeom prst="rect">
            <a:avLst/>
          </a:prstGeom>
          <a:noFill/>
          <a:ln>
            <a:noFill/>
          </a:ln>
        </p:spPr>
      </p:pic>
      <p:pic>
        <p:nvPicPr>
          <p:cNvPr id="684" name="Google Shape;684;p25"/>
          <p:cNvPicPr preferRelativeResize="0"/>
          <p:nvPr/>
        </p:nvPicPr>
        <p:blipFill rotWithShape="1">
          <a:blip r:embed="rId5">
            <a:alphaModFix/>
          </a:blip>
          <a:srcRect b="0" l="0" r="0" t="0"/>
          <a:stretch/>
        </p:blipFill>
        <p:spPr>
          <a:xfrm>
            <a:off x="2176056" y="232356"/>
            <a:ext cx="2641600" cy="2628900"/>
          </a:xfrm>
          <a:prstGeom prst="rect">
            <a:avLst/>
          </a:prstGeom>
          <a:noFill/>
          <a:ln>
            <a:noFill/>
          </a:ln>
        </p:spPr>
      </p:pic>
      <p:pic>
        <p:nvPicPr>
          <p:cNvPr id="685" name="Google Shape;685;p25"/>
          <p:cNvPicPr preferRelativeResize="0"/>
          <p:nvPr/>
        </p:nvPicPr>
        <p:blipFill rotWithShape="1">
          <a:blip r:embed="rId6">
            <a:alphaModFix/>
          </a:blip>
          <a:srcRect b="0" l="0" r="0" t="0"/>
          <a:stretch/>
        </p:blipFill>
        <p:spPr>
          <a:xfrm>
            <a:off x="869480" y="3635896"/>
            <a:ext cx="5254752" cy="2420112"/>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9" name="Shape 689"/>
        <p:cNvGrpSpPr/>
        <p:nvPr/>
      </p:nvGrpSpPr>
      <p:grpSpPr>
        <a:xfrm>
          <a:off x="0" y="0"/>
          <a:ext cx="0" cy="0"/>
          <a:chOff x="0" y="0"/>
          <a:chExt cx="0" cy="0"/>
        </a:xfrm>
      </p:grpSpPr>
      <p:grpSp>
        <p:nvGrpSpPr>
          <p:cNvPr id="690" name="Google Shape;690;p26"/>
          <p:cNvGrpSpPr/>
          <p:nvPr/>
        </p:nvGrpSpPr>
        <p:grpSpPr>
          <a:xfrm>
            <a:off x="764704" y="611560"/>
            <a:ext cx="5328592" cy="7848872"/>
            <a:chOff x="764704" y="611560"/>
            <a:chExt cx="5328592" cy="7848872"/>
          </a:xfrm>
        </p:grpSpPr>
        <p:sp>
          <p:nvSpPr>
            <p:cNvPr id="691" name="Google Shape;691;p26"/>
            <p:cNvSpPr/>
            <p:nvPr/>
          </p:nvSpPr>
          <p:spPr>
            <a:xfrm>
              <a:off x="3212976" y="611560"/>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2" name="Google Shape;692;p26"/>
            <p:cNvSpPr/>
            <p:nvPr/>
          </p:nvSpPr>
          <p:spPr>
            <a:xfrm>
              <a:off x="2571006" y="1403648"/>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3" name="Google Shape;693;p26"/>
            <p:cNvSpPr/>
            <p:nvPr/>
          </p:nvSpPr>
          <p:spPr>
            <a:xfrm>
              <a:off x="3803898" y="1403648"/>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4" name="Google Shape;694;p26"/>
            <p:cNvSpPr/>
            <p:nvPr/>
          </p:nvSpPr>
          <p:spPr>
            <a:xfrm>
              <a:off x="1988840" y="2339752"/>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5" name="Google Shape;695;p26"/>
            <p:cNvSpPr/>
            <p:nvPr/>
          </p:nvSpPr>
          <p:spPr>
            <a:xfrm>
              <a:off x="3221732" y="2339752"/>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6" name="Google Shape;696;p26"/>
            <p:cNvSpPr/>
            <p:nvPr/>
          </p:nvSpPr>
          <p:spPr>
            <a:xfrm>
              <a:off x="4445868" y="2339752"/>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7" name="Google Shape;697;p26"/>
            <p:cNvSpPr/>
            <p:nvPr/>
          </p:nvSpPr>
          <p:spPr>
            <a:xfrm>
              <a:off x="2571006" y="3347864"/>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8" name="Google Shape;698;p26"/>
            <p:cNvSpPr/>
            <p:nvPr/>
          </p:nvSpPr>
          <p:spPr>
            <a:xfrm>
              <a:off x="3803898" y="3347864"/>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9" name="Google Shape;699;p26"/>
            <p:cNvSpPr/>
            <p:nvPr/>
          </p:nvSpPr>
          <p:spPr>
            <a:xfrm>
              <a:off x="1988840" y="4283968"/>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0" name="Google Shape;700;p26"/>
            <p:cNvSpPr/>
            <p:nvPr/>
          </p:nvSpPr>
          <p:spPr>
            <a:xfrm>
              <a:off x="3221732" y="4283968"/>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1" name="Google Shape;701;p26"/>
            <p:cNvSpPr/>
            <p:nvPr/>
          </p:nvSpPr>
          <p:spPr>
            <a:xfrm>
              <a:off x="4445868" y="4283968"/>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2" name="Google Shape;702;p26"/>
            <p:cNvSpPr/>
            <p:nvPr/>
          </p:nvSpPr>
          <p:spPr>
            <a:xfrm>
              <a:off x="2571006" y="5148064"/>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3" name="Google Shape;703;p26"/>
            <p:cNvSpPr/>
            <p:nvPr/>
          </p:nvSpPr>
          <p:spPr>
            <a:xfrm>
              <a:off x="3803898" y="5148064"/>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4" name="Google Shape;704;p26"/>
            <p:cNvSpPr/>
            <p:nvPr/>
          </p:nvSpPr>
          <p:spPr>
            <a:xfrm>
              <a:off x="1988840" y="6139036"/>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5" name="Google Shape;705;p26"/>
            <p:cNvSpPr/>
            <p:nvPr/>
          </p:nvSpPr>
          <p:spPr>
            <a:xfrm>
              <a:off x="3221732" y="6156176"/>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6" name="Google Shape;706;p26"/>
            <p:cNvSpPr/>
            <p:nvPr/>
          </p:nvSpPr>
          <p:spPr>
            <a:xfrm>
              <a:off x="4445868" y="6156176"/>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7" name="Google Shape;707;p26"/>
            <p:cNvSpPr/>
            <p:nvPr/>
          </p:nvSpPr>
          <p:spPr>
            <a:xfrm>
              <a:off x="1340768" y="3347864"/>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8" name="Google Shape;708;p26"/>
            <p:cNvSpPr/>
            <p:nvPr/>
          </p:nvSpPr>
          <p:spPr>
            <a:xfrm>
              <a:off x="5021932" y="3347864"/>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9" name="Google Shape;709;p26"/>
            <p:cNvSpPr/>
            <p:nvPr/>
          </p:nvSpPr>
          <p:spPr>
            <a:xfrm>
              <a:off x="1340768" y="5148064"/>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10" name="Google Shape;710;p26"/>
            <p:cNvSpPr/>
            <p:nvPr/>
          </p:nvSpPr>
          <p:spPr>
            <a:xfrm>
              <a:off x="5021932" y="5148064"/>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11" name="Google Shape;711;p26"/>
            <p:cNvSpPr/>
            <p:nvPr/>
          </p:nvSpPr>
          <p:spPr>
            <a:xfrm>
              <a:off x="764704" y="4283968"/>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12" name="Google Shape;712;p26"/>
            <p:cNvSpPr/>
            <p:nvPr/>
          </p:nvSpPr>
          <p:spPr>
            <a:xfrm>
              <a:off x="5661248" y="4283968"/>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13" name="Google Shape;713;p26"/>
            <p:cNvSpPr/>
            <p:nvPr/>
          </p:nvSpPr>
          <p:spPr>
            <a:xfrm>
              <a:off x="3206874" y="8028384"/>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14" name="Google Shape;714;p26"/>
            <p:cNvSpPr/>
            <p:nvPr/>
          </p:nvSpPr>
          <p:spPr>
            <a:xfrm>
              <a:off x="2564904" y="7164288"/>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15" name="Google Shape;715;p26"/>
            <p:cNvSpPr/>
            <p:nvPr/>
          </p:nvSpPr>
          <p:spPr>
            <a:xfrm>
              <a:off x="3797796" y="7164288"/>
              <a:ext cx="432048" cy="432048"/>
            </a:xfrm>
            <a:prstGeom prst="flowChartConnector">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716" name="Google Shape;716;p26"/>
          <p:cNvSpPr txBox="1"/>
          <p:nvPr/>
        </p:nvSpPr>
        <p:spPr>
          <a:xfrm>
            <a:off x="0" y="0"/>
            <a:ext cx="198884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Calibri"/>
                <a:ea typeface="Calibri"/>
                <a:cs typeface="Calibri"/>
                <a:sym typeface="Calibri"/>
              </a:rPr>
              <a:t>Connect the Dots Super Challenge!</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0" name="Shape 720"/>
        <p:cNvGrpSpPr/>
        <p:nvPr/>
      </p:nvGrpSpPr>
      <p:grpSpPr>
        <a:xfrm>
          <a:off x="0" y="0"/>
          <a:ext cx="0" cy="0"/>
          <a:chOff x="0" y="0"/>
          <a:chExt cx="0" cy="0"/>
        </a:xfrm>
      </p:grpSpPr>
      <p:pic>
        <p:nvPicPr>
          <p:cNvPr id="721" name="Google Shape;721;p27"/>
          <p:cNvPicPr preferRelativeResize="0"/>
          <p:nvPr/>
        </p:nvPicPr>
        <p:blipFill rotWithShape="1">
          <a:blip r:embed="rId3">
            <a:alphaModFix/>
          </a:blip>
          <a:srcRect b="0" l="0" r="0" t="0"/>
          <a:stretch/>
        </p:blipFill>
        <p:spPr>
          <a:xfrm>
            <a:off x="5085184" y="523290"/>
            <a:ext cx="1712976" cy="1371600"/>
          </a:xfrm>
          <a:prstGeom prst="rect">
            <a:avLst/>
          </a:prstGeom>
          <a:noFill/>
          <a:ln>
            <a:noFill/>
          </a:ln>
        </p:spPr>
      </p:pic>
      <p:pic>
        <p:nvPicPr>
          <p:cNvPr id="722" name="Google Shape;722;p27"/>
          <p:cNvPicPr preferRelativeResize="0"/>
          <p:nvPr/>
        </p:nvPicPr>
        <p:blipFill rotWithShape="1">
          <a:blip r:embed="rId4">
            <a:alphaModFix/>
          </a:blip>
          <a:srcRect b="0" l="0" r="0" t="0"/>
          <a:stretch/>
        </p:blipFill>
        <p:spPr>
          <a:xfrm>
            <a:off x="5340124" y="3933800"/>
            <a:ext cx="1237672" cy="1178480"/>
          </a:xfrm>
          <a:prstGeom prst="rect">
            <a:avLst/>
          </a:prstGeom>
          <a:noFill/>
          <a:ln>
            <a:noFill/>
          </a:ln>
        </p:spPr>
      </p:pic>
      <p:sp>
        <p:nvSpPr>
          <p:cNvPr id="723" name="Google Shape;723;p27"/>
          <p:cNvSpPr txBox="1"/>
          <p:nvPr/>
        </p:nvSpPr>
        <p:spPr>
          <a:xfrm>
            <a:off x="260648" y="179512"/>
            <a:ext cx="6336704"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000">
                <a:solidFill>
                  <a:srgbClr val="00B050"/>
                </a:solidFill>
                <a:latin typeface="Calibri"/>
                <a:ea typeface="Calibri"/>
                <a:cs typeface="Calibri"/>
                <a:sym typeface="Calibri"/>
              </a:rPr>
              <a:t>Crossword Creator</a:t>
            </a:r>
            <a:endParaRPr/>
          </a:p>
        </p:txBody>
      </p:sp>
      <p:pic>
        <p:nvPicPr>
          <p:cNvPr id="724" name="Google Shape;724;p27"/>
          <p:cNvPicPr preferRelativeResize="0"/>
          <p:nvPr/>
        </p:nvPicPr>
        <p:blipFill rotWithShape="1">
          <a:blip r:embed="rId5">
            <a:alphaModFix/>
          </a:blip>
          <a:srcRect b="1680" l="82814" r="185" t="78925"/>
          <a:stretch/>
        </p:blipFill>
        <p:spPr>
          <a:xfrm>
            <a:off x="5459020" y="7668344"/>
            <a:ext cx="1398980" cy="1330036"/>
          </a:xfrm>
          <a:prstGeom prst="rect">
            <a:avLst/>
          </a:prstGeom>
          <a:noFill/>
          <a:ln>
            <a:noFill/>
          </a:ln>
        </p:spPr>
      </p:pic>
      <p:sp>
        <p:nvSpPr>
          <p:cNvPr id="725" name="Google Shape;725;p27"/>
          <p:cNvSpPr txBox="1"/>
          <p:nvPr/>
        </p:nvSpPr>
        <p:spPr>
          <a:xfrm>
            <a:off x="148467" y="862589"/>
            <a:ext cx="5080733"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Why is it challenging?</a:t>
            </a:r>
            <a:r>
              <a:rPr lang="en-GB" sz="1400">
                <a:solidFill>
                  <a:schemeClr val="dk1"/>
                </a:solidFill>
                <a:latin typeface="Calibri"/>
                <a:ea typeface="Calibri"/>
                <a:cs typeface="Calibri"/>
                <a:sym typeface="Calibri"/>
              </a:rPr>
              <a:t> </a:t>
            </a:r>
            <a:r>
              <a:rPr lang="en-GB" sz="1400">
                <a:solidFill>
                  <a:srgbClr val="0070C0"/>
                </a:solidFill>
                <a:latin typeface="Calibri"/>
                <a:ea typeface="Calibri"/>
                <a:cs typeface="Calibri"/>
                <a:sym typeface="Calibri"/>
              </a:rPr>
              <a:t>To create a good crossword you need to have good knowledge. You also need to understand the topic. And, you need to create clues that other people will have to try to guess. You might even like to make your clues very challenging…</a:t>
            </a:r>
            <a:endParaRPr b="1" sz="1400">
              <a:solidFill>
                <a:srgbClr val="0070C0"/>
              </a:solidFill>
              <a:latin typeface="Calibri"/>
              <a:ea typeface="Calibri"/>
              <a:cs typeface="Calibri"/>
              <a:sym typeface="Calibri"/>
            </a:endParaRPr>
          </a:p>
        </p:txBody>
      </p:sp>
      <p:grpSp>
        <p:nvGrpSpPr>
          <p:cNvPr id="726" name="Google Shape;726;p27"/>
          <p:cNvGrpSpPr/>
          <p:nvPr/>
        </p:nvGrpSpPr>
        <p:grpSpPr>
          <a:xfrm>
            <a:off x="59693" y="2080447"/>
            <a:ext cx="1335898" cy="1398118"/>
            <a:chOff x="3131127" y="37970"/>
            <a:chExt cx="3673834" cy="3022773"/>
          </a:xfrm>
        </p:grpSpPr>
        <p:pic>
          <p:nvPicPr>
            <p:cNvPr id="727" name="Google Shape;727;p27"/>
            <p:cNvPicPr preferRelativeResize="0"/>
            <p:nvPr/>
          </p:nvPicPr>
          <p:blipFill rotWithShape="1">
            <a:blip r:embed="rId6">
              <a:alphaModFix/>
            </a:blip>
            <a:srcRect b="80774" l="3785" r="76598" t="5461"/>
            <a:stretch/>
          </p:blipFill>
          <p:spPr>
            <a:xfrm>
              <a:off x="4643651" y="2117985"/>
              <a:ext cx="1440873" cy="942758"/>
            </a:xfrm>
            <a:prstGeom prst="rect">
              <a:avLst/>
            </a:prstGeom>
            <a:noFill/>
            <a:ln>
              <a:noFill/>
            </a:ln>
          </p:spPr>
        </p:pic>
        <p:pic>
          <p:nvPicPr>
            <p:cNvPr id="728" name="Google Shape;728;p27"/>
            <p:cNvPicPr preferRelativeResize="0"/>
            <p:nvPr/>
          </p:nvPicPr>
          <p:blipFill rotWithShape="1">
            <a:blip r:embed="rId6">
              <a:alphaModFix/>
            </a:blip>
            <a:srcRect b="80577" l="28060" r="52322" t="5658"/>
            <a:stretch/>
          </p:blipFill>
          <p:spPr>
            <a:xfrm>
              <a:off x="3131127" y="1044863"/>
              <a:ext cx="1440873" cy="942758"/>
            </a:xfrm>
            <a:prstGeom prst="rect">
              <a:avLst/>
            </a:prstGeom>
            <a:noFill/>
            <a:ln>
              <a:noFill/>
            </a:ln>
          </p:spPr>
        </p:pic>
        <p:pic>
          <p:nvPicPr>
            <p:cNvPr id="729" name="Google Shape;729;p27"/>
            <p:cNvPicPr preferRelativeResize="0"/>
            <p:nvPr/>
          </p:nvPicPr>
          <p:blipFill rotWithShape="1">
            <a:blip r:embed="rId6">
              <a:alphaModFix/>
            </a:blip>
            <a:srcRect b="81088" l="51507" r="28875" t="5147"/>
            <a:stretch/>
          </p:blipFill>
          <p:spPr>
            <a:xfrm>
              <a:off x="3491880" y="542026"/>
              <a:ext cx="1440873" cy="942758"/>
            </a:xfrm>
            <a:prstGeom prst="rect">
              <a:avLst/>
            </a:prstGeom>
            <a:noFill/>
            <a:ln>
              <a:noFill/>
            </a:ln>
          </p:spPr>
        </p:pic>
        <p:pic>
          <p:nvPicPr>
            <p:cNvPr id="730" name="Google Shape;730;p27"/>
            <p:cNvPicPr preferRelativeResize="0"/>
            <p:nvPr/>
          </p:nvPicPr>
          <p:blipFill rotWithShape="1">
            <a:blip r:embed="rId6">
              <a:alphaModFix/>
            </a:blip>
            <a:srcRect b="57278" l="2540" r="77843" t="28956"/>
            <a:stretch/>
          </p:blipFill>
          <p:spPr>
            <a:xfrm>
              <a:off x="3923215" y="37970"/>
              <a:ext cx="1440873" cy="942758"/>
            </a:xfrm>
            <a:prstGeom prst="rect">
              <a:avLst/>
            </a:prstGeom>
            <a:noFill/>
            <a:ln>
              <a:noFill/>
            </a:ln>
          </p:spPr>
        </p:pic>
        <p:pic>
          <p:nvPicPr>
            <p:cNvPr id="731" name="Google Shape;731;p27"/>
            <p:cNvPicPr preferRelativeResize="0"/>
            <p:nvPr/>
          </p:nvPicPr>
          <p:blipFill rotWithShape="1">
            <a:blip r:embed="rId6">
              <a:alphaModFix/>
            </a:blip>
            <a:srcRect b="57605" l="28648" r="51735" t="28959"/>
            <a:stretch/>
          </p:blipFill>
          <p:spPr>
            <a:xfrm>
              <a:off x="3851920" y="1628800"/>
              <a:ext cx="1440873" cy="920266"/>
            </a:xfrm>
            <a:prstGeom prst="rect">
              <a:avLst/>
            </a:prstGeom>
            <a:noFill/>
            <a:ln>
              <a:noFill/>
            </a:ln>
          </p:spPr>
        </p:pic>
        <p:pic>
          <p:nvPicPr>
            <p:cNvPr id="732" name="Google Shape;732;p27"/>
            <p:cNvPicPr preferRelativeResize="0"/>
            <p:nvPr/>
          </p:nvPicPr>
          <p:blipFill rotWithShape="1">
            <a:blip r:embed="rId6">
              <a:alphaModFix/>
            </a:blip>
            <a:srcRect b="56678" l="52716" r="27666" t="29557"/>
            <a:stretch/>
          </p:blipFill>
          <p:spPr>
            <a:xfrm>
              <a:off x="5364088" y="1190039"/>
              <a:ext cx="1440873" cy="942758"/>
            </a:xfrm>
            <a:prstGeom prst="rect">
              <a:avLst/>
            </a:prstGeom>
            <a:noFill/>
            <a:ln>
              <a:noFill/>
            </a:ln>
          </p:spPr>
        </p:pic>
        <p:pic>
          <p:nvPicPr>
            <p:cNvPr id="733" name="Google Shape;733;p27"/>
            <p:cNvPicPr preferRelativeResize="0"/>
            <p:nvPr/>
          </p:nvPicPr>
          <p:blipFill rotWithShape="1">
            <a:blip r:embed="rId6">
              <a:alphaModFix/>
            </a:blip>
            <a:srcRect b="57501" l="77235" r="3148" t="28734"/>
            <a:stretch/>
          </p:blipFill>
          <p:spPr>
            <a:xfrm>
              <a:off x="4572356" y="646232"/>
              <a:ext cx="1440873" cy="942758"/>
            </a:xfrm>
            <a:prstGeom prst="rect">
              <a:avLst/>
            </a:prstGeom>
            <a:noFill/>
            <a:ln>
              <a:noFill/>
            </a:ln>
          </p:spPr>
        </p:pic>
        <p:pic>
          <p:nvPicPr>
            <p:cNvPr id="734" name="Google Shape;734;p27"/>
            <p:cNvPicPr preferRelativeResize="0"/>
            <p:nvPr/>
          </p:nvPicPr>
          <p:blipFill rotWithShape="1">
            <a:blip r:embed="rId6">
              <a:alphaModFix/>
            </a:blip>
            <a:srcRect b="34088" l="51156" r="29227" t="52147"/>
            <a:stretch/>
          </p:blipFill>
          <p:spPr>
            <a:xfrm>
              <a:off x="4139239" y="1118090"/>
              <a:ext cx="1440873" cy="942758"/>
            </a:xfrm>
            <a:prstGeom prst="rect">
              <a:avLst/>
            </a:prstGeom>
            <a:noFill/>
            <a:ln>
              <a:noFill/>
            </a:ln>
          </p:spPr>
        </p:pic>
        <p:pic>
          <p:nvPicPr>
            <p:cNvPr id="735" name="Google Shape;735;p27"/>
            <p:cNvPicPr preferRelativeResize="0"/>
            <p:nvPr/>
          </p:nvPicPr>
          <p:blipFill rotWithShape="1">
            <a:blip r:embed="rId6">
              <a:alphaModFix/>
            </a:blip>
            <a:srcRect b="34380" l="77858" r="2524" t="52510"/>
            <a:stretch/>
          </p:blipFill>
          <p:spPr>
            <a:xfrm>
              <a:off x="4995640" y="1683910"/>
              <a:ext cx="1440873" cy="897774"/>
            </a:xfrm>
            <a:prstGeom prst="rect">
              <a:avLst/>
            </a:prstGeom>
            <a:noFill/>
            <a:ln>
              <a:noFill/>
            </a:ln>
          </p:spPr>
        </p:pic>
      </p:grpSp>
      <p:sp>
        <p:nvSpPr>
          <p:cNvPr id="736" name="Google Shape;736;p27"/>
          <p:cNvSpPr txBox="1"/>
          <p:nvPr/>
        </p:nvSpPr>
        <p:spPr>
          <a:xfrm>
            <a:off x="1385556" y="2026147"/>
            <a:ext cx="5211796"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What is the challenge?</a:t>
            </a:r>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On the next page is an empty grid. Your challenge is to turn this into a crossword about the topic you are studying. </a:t>
            </a:r>
            <a:endParaRPr/>
          </a:p>
          <a:p>
            <a:pPr indent="0" lvl="0" marL="0" marR="0" rtl="0" algn="just">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chemeClr val="dk1"/>
                </a:solidFill>
                <a:latin typeface="Calibri"/>
                <a:ea typeface="Calibri"/>
                <a:cs typeface="Calibri"/>
                <a:sym typeface="Calibri"/>
              </a:rPr>
              <a:t>You need to write your clues underneath and shade in the unused squares of the grid. Finally, you need to try your crossword out on some people in the class…or on the teacher!</a:t>
            </a:r>
            <a:endParaRPr/>
          </a:p>
        </p:txBody>
      </p:sp>
      <p:sp>
        <p:nvSpPr>
          <p:cNvPr id="737" name="Google Shape;737;p27"/>
          <p:cNvSpPr txBox="1"/>
          <p:nvPr/>
        </p:nvSpPr>
        <p:spPr>
          <a:xfrm>
            <a:off x="272191" y="3802533"/>
            <a:ext cx="5293843" cy="116955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Success Criteria</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Choose a range of different words for your crossword. </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Make some clues harder than others.</a:t>
            </a:r>
            <a:endParaRPr/>
          </a:p>
          <a:p>
            <a:pPr indent="-342900" lvl="0" marL="342900" marR="0" rtl="0" algn="just">
              <a:spcBef>
                <a:spcPts val="0"/>
              </a:spcBef>
              <a:spcAft>
                <a:spcPts val="0"/>
              </a:spcAft>
              <a:buClr>
                <a:srgbClr val="7030A0"/>
              </a:buClr>
              <a:buSzPts val="1400"/>
              <a:buFont typeface="Calibri"/>
              <a:buAutoNum type="arabicPeriod"/>
            </a:pPr>
            <a:r>
              <a:rPr b="1" lang="en-GB" sz="1400">
                <a:solidFill>
                  <a:srgbClr val="7030A0"/>
                </a:solidFill>
                <a:latin typeface="Calibri"/>
                <a:ea typeface="Calibri"/>
                <a:cs typeface="Calibri"/>
                <a:sym typeface="Calibri"/>
              </a:rPr>
              <a:t>Check your crossword works before you start shading in squares.</a:t>
            </a:r>
            <a:endParaRPr/>
          </a:p>
        </p:txBody>
      </p:sp>
      <p:sp>
        <p:nvSpPr>
          <p:cNvPr id="738" name="Google Shape;738;p27"/>
          <p:cNvSpPr txBox="1"/>
          <p:nvPr/>
        </p:nvSpPr>
        <p:spPr>
          <a:xfrm>
            <a:off x="180837" y="8038178"/>
            <a:ext cx="5408403"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Super Challenge:</a:t>
            </a:r>
            <a:endParaRPr sz="1400">
              <a:solidFill>
                <a:schemeClr val="dk1"/>
              </a:solidFill>
              <a:latin typeface="Calibri"/>
              <a:ea typeface="Calibri"/>
              <a:cs typeface="Calibri"/>
              <a:sym typeface="Calibri"/>
            </a:endParaRPr>
          </a:p>
          <a:p>
            <a:pPr indent="0" lvl="0" marL="0" marR="0" rtl="0" algn="just">
              <a:spcBef>
                <a:spcPts val="0"/>
              </a:spcBef>
              <a:spcAft>
                <a:spcPts val="0"/>
              </a:spcAft>
              <a:buNone/>
            </a:pPr>
            <a:r>
              <a:rPr lang="en-GB" sz="1400">
                <a:solidFill>
                  <a:srgbClr val="0070C0"/>
                </a:solidFill>
                <a:latin typeface="Calibri"/>
                <a:ea typeface="Calibri"/>
                <a:cs typeface="Calibri"/>
                <a:sym typeface="Calibri"/>
              </a:rPr>
              <a:t>Create a new crossword but, this time, come up with more difficult, challenging clues. Don’t hold back! </a:t>
            </a:r>
            <a:endParaRPr sz="1200">
              <a:solidFill>
                <a:srgbClr val="0070C0"/>
              </a:solidFill>
              <a:latin typeface="Calibri"/>
              <a:ea typeface="Calibri"/>
              <a:cs typeface="Calibri"/>
              <a:sym typeface="Calibri"/>
            </a:endParaRPr>
          </a:p>
        </p:txBody>
      </p:sp>
      <p:pic>
        <p:nvPicPr>
          <p:cNvPr id="739" name="Google Shape;739;p27"/>
          <p:cNvPicPr preferRelativeResize="0"/>
          <p:nvPr/>
        </p:nvPicPr>
        <p:blipFill rotWithShape="1">
          <a:blip r:embed="rId7">
            <a:alphaModFix/>
          </a:blip>
          <a:srcRect b="21354" l="40044" r="41946" t="34896"/>
          <a:stretch/>
        </p:blipFill>
        <p:spPr>
          <a:xfrm>
            <a:off x="93501" y="5580112"/>
            <a:ext cx="645464" cy="881608"/>
          </a:xfrm>
          <a:prstGeom prst="rect">
            <a:avLst/>
          </a:prstGeom>
          <a:noFill/>
          <a:ln>
            <a:noFill/>
          </a:ln>
        </p:spPr>
      </p:pic>
      <p:sp>
        <p:nvSpPr>
          <p:cNvPr id="740" name="Google Shape;740;p27"/>
          <p:cNvSpPr txBox="1"/>
          <p:nvPr/>
        </p:nvSpPr>
        <p:spPr>
          <a:xfrm>
            <a:off x="810891" y="5580112"/>
            <a:ext cx="5803216"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Example</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0" lvl="0" marL="0" marR="0" rtl="0" algn="l">
              <a:spcBef>
                <a:spcPts val="0"/>
              </a:spcBef>
              <a:spcAft>
                <a:spcPts val="0"/>
              </a:spcAft>
              <a:buNone/>
            </a:pPr>
            <a:r>
              <a:rPr b="1" lang="en-GB" sz="1400">
                <a:solidFill>
                  <a:schemeClr val="dk1"/>
                </a:solidFill>
                <a:latin typeface="Calibri"/>
                <a:ea typeface="Calibri"/>
                <a:cs typeface="Calibri"/>
                <a:sym typeface="Calibri"/>
              </a:rPr>
              <a:t>Here are examples of three different clues. Each one is a little harder than the previous one:</a:t>
            </a:r>
            <a:endParaRPr/>
          </a:p>
          <a:p>
            <a:pPr indent="0" lvl="0" marL="0" marR="0" rtl="0" algn="l">
              <a:spcBef>
                <a:spcPts val="0"/>
              </a:spcBef>
              <a:spcAft>
                <a:spcPts val="0"/>
              </a:spcAft>
              <a:buNone/>
            </a:pPr>
            <a:r>
              <a:t/>
            </a:r>
            <a:endParaRPr b="1" sz="1400">
              <a:solidFill>
                <a:schemeClr val="dk1"/>
              </a:solidFill>
              <a:latin typeface="Calibri"/>
              <a:ea typeface="Calibri"/>
              <a:cs typeface="Calibri"/>
              <a:sym typeface="Calibri"/>
            </a:endParaRPr>
          </a:p>
          <a:p>
            <a:pPr indent="-342900" lvl="0" marL="342900" marR="0" rtl="0" algn="l">
              <a:spcBef>
                <a:spcPts val="0"/>
              </a:spcBef>
              <a:spcAft>
                <a:spcPts val="0"/>
              </a:spcAft>
              <a:buClr>
                <a:schemeClr val="dk1"/>
              </a:buClr>
              <a:buSzPts val="1400"/>
              <a:buFont typeface="Calibri"/>
              <a:buAutoNum type="arabicPeriod"/>
            </a:pPr>
            <a:r>
              <a:rPr b="1" lang="en-GB" sz="1400">
                <a:solidFill>
                  <a:schemeClr val="dk1"/>
                </a:solidFill>
                <a:latin typeface="Calibri"/>
                <a:ea typeface="Calibri"/>
                <a:cs typeface="Calibri"/>
                <a:sym typeface="Calibri"/>
              </a:rPr>
              <a:t>Something you can ________ is elastic. (Answer: Stretch)</a:t>
            </a:r>
            <a:endParaRPr/>
          </a:p>
          <a:p>
            <a:pPr indent="-342900" lvl="0" marL="342900" marR="0" rtl="0" algn="l">
              <a:spcBef>
                <a:spcPts val="0"/>
              </a:spcBef>
              <a:spcAft>
                <a:spcPts val="0"/>
              </a:spcAft>
              <a:buClr>
                <a:schemeClr val="dk1"/>
              </a:buClr>
              <a:buSzPts val="1400"/>
              <a:buFont typeface="Calibri"/>
              <a:buAutoNum type="arabicPeriod"/>
            </a:pPr>
            <a:r>
              <a:rPr b="1" lang="en-GB" sz="1400">
                <a:solidFill>
                  <a:schemeClr val="dk1"/>
                </a:solidFill>
                <a:latin typeface="Calibri"/>
                <a:ea typeface="Calibri"/>
                <a:cs typeface="Calibri"/>
                <a:sym typeface="Calibri"/>
              </a:rPr>
              <a:t>A test, a difficulty or a mission? (Answer: Challenge)</a:t>
            </a:r>
            <a:endParaRPr/>
          </a:p>
          <a:p>
            <a:pPr indent="-342900" lvl="0" marL="342900" marR="0" rtl="0" algn="l">
              <a:spcBef>
                <a:spcPts val="0"/>
              </a:spcBef>
              <a:spcAft>
                <a:spcPts val="0"/>
              </a:spcAft>
              <a:buClr>
                <a:schemeClr val="dk1"/>
              </a:buClr>
              <a:buSzPts val="1400"/>
              <a:buFont typeface="Calibri"/>
              <a:buAutoNum type="arabicPeriod"/>
            </a:pPr>
            <a:r>
              <a:rPr b="1" lang="en-GB" sz="1400">
                <a:solidFill>
                  <a:schemeClr val="dk1"/>
                </a:solidFill>
                <a:latin typeface="Calibri"/>
                <a:ea typeface="Calibri"/>
                <a:cs typeface="Calibri"/>
                <a:sym typeface="Calibri"/>
              </a:rPr>
              <a:t>What you need to do to solve this clue (Answer: Think)</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4" name="Shape 744"/>
        <p:cNvGrpSpPr/>
        <p:nvPr/>
      </p:nvGrpSpPr>
      <p:grpSpPr>
        <a:xfrm>
          <a:off x="0" y="0"/>
          <a:ext cx="0" cy="0"/>
          <a:chOff x="0" y="0"/>
          <a:chExt cx="0" cy="0"/>
        </a:xfrm>
      </p:grpSpPr>
      <p:sp>
        <p:nvSpPr>
          <p:cNvPr descr="data:image/jpeg;base64,/9j/4AAQSkZJRgABAQAAAQABAAD/2wCEAAkGBxMTEhMTExQQFhQXGBYaGBYWGCAYHRcYGB0WGxodHRobHCggGCYlHhcYITEtJSorLzEvFyAzPjQsOCgtLjcBCgoKBQUFDgUFDisZExkrKysrKysrKysrKysrKysrKysrKysrKysrKysrKysrKysrKysrKysrKysrKysrKysrK//AABEIAMwAzAMBIgACEQEDEQH/xAAbAAEAAgMBAQAAAAAAAAAAAAAFBAYAAgMBB//EAEkQAAADAwUIDAwFBQEAAAAAAAEDBAACEQUTFCExBhIjM0FDUWEVMjRSU1Rzk5Sz0dMiJEJEYmNxdIORsbIWcpK01GTB0uHwgf/EABQBAQAAAAAAAAAAAAAAAAAAAAD/xAAUEQEAAAAAAAAAAAAAAAAAAAAA/9oADAMBAAIRAxEAPwD6fLsslCVAJ7GEZk0LDS/QZDZwn1/MG922XQYn4qfrimSYKynlgqmqBw0BTpQxJuR9ZkvI5WTflsmA4+zgDe7bRNu9R7uk6xayj9g+xgAuflkoEqYBnqiSswaPkO5QcrbFkslT6ccNVOZg3e/krZC5zcibkSvsdbF2PTfF+1g82cJ9fzBvdsfIkslA4/GexygcSaNpr/oNYmNkHaGcuo619gLuklgoSnACe3QjHEmhYoIHK4ymzhPr+YN7tud0+Jc94RfuSGWYK4nlkqlHjhoCUnzJuR5RkvNbSl8tlCUZj9o9mDdA+g3ZNus/kU/3KWlyhijPyPfQWA2TpaKAooMPtHMwboD0GjqZZKpRA4aAFn5k3KJGS81MzJmJK/I59AaMp3WRySj6kMGbOE+v5g3u2LublgoCnwGe3QsHEmjaoPHI41mYm5jEv+8Lf3J7BCl2WShLchPY5MOJNCw4sd4yOzhPr+YN7tvJfxbnLpuuKZNgryOWSp9QOGrmswbvR9BvZdlooUygAnqyjcwaHkvZbxp6LdCj4X2i20v7lUcib9jzByKlsq9DH2BmDe7Y1RLBVNTjhoAnVBiTcr6PJeRyNYydq77AYxTu9P7ur6xEwdNnCfX8wb3bHSDLJQFDjsaoGok0bTjR3jWNjLnsSPLKeuNYIMryyUMzjscXmDdfoNP2cJ9fzBvdt7LOZ5Yv+7IsFZl0hbNVnoxCcIsTPhnS4ec6WQo67jCLor/8pt7oHgmbQxqfrimRvw0gwVdOQspp+HSX1HSxGjPwhfq4VUmrLlyhZCtJ9OugPjCPor/8psTPBTlFYbnSdYtZV98IDWFgsFckAhbRU8D0YBMlQAUz4iAXjsIjSQj8m9WELZ9PE9HHCQ8Wfq8GuIUmtk7nXwoiasMSV9jrYueCfTVhnftYOdHXcYRdFf8A5THyKQtvH4Howwx9qZ8a51+PnLWS/DSDHSE8F4ZWGPUda+wEXRkLJpy+PSCFISWJnwrpBMPORsGA69VrKUddxhF0V/8AlNrdO8Ey5WG6EX7khlr8NIMFaTkLaUdh0cZoiI0Z+EL5RCqk1ZcuVpS5OtmzIqEcLx7zV/QP9U0lM+FLPrDEp/uUtLlB8JoysNo99BYCpPIWzRcFCOF45DxZ/QH9U0dQQtpJGHRxmz4DRn4WkRqpNeRm5NfCZKrDaOfQGjqXgpRFYYpR9SGDSjruMIuiv/ymLucIWTT96ekAKQrtTPjXSDo+chaMR1a7WtF+GkGJuYeCZfrDdC39yewQJcIWzbkT0Y4ZPYmfCueLh5zp/wCBkaOu4wi6K/8Aym2l98JtysMem64pkr8NIMFcSELZ8+B6OOCiNGfrqGFVJqb2XCFtGURPRiE0ZEATPgML17LSRgySJ4KQorDNfaLey++FFUVhiTfseYI5SdbAPGEdgeav/wApjlBCymkYdJfUdVAaM/CF+kjVSa8mXINsarMS+F6FYWAxal4KcnrDc6vrETBtR13GEXRX/wCUx0hELZoYHowCdUWpnxrnjY+c6Y/7ay34aQY2558JkawxynrjWA6ViFuCiejHDFwgmfCuv+pafR13GEXRX/5TdJZeDA1hji/7shfhpBgAl6REwFRBOmDCEWFO5TSwHIyGwKXiybmnOxj5dVnTVacQwhGcd4UtkKYfxcecdYCk0iJqaoCjpoAnSiATbsAEX1kRhDUHyZR+QUsB8WTWcE52MYnVHU1QMwMaOlqnHagv1kBj8/kyb6w+A+LjZwjrBBufkNKKVMIp0wiJJQiIlO1jeO6mxbIiWfThR00BnI4J2vwfY2XPqzqKmgnEQmSq5x2vwHWxYrOn0/i45zOO1+CwT9gUvFk3NOdjHyJIiYXH4p0w4ZQFZTtgGvwyMhTD+LjzjrHyIrOvH4JxHDKM47wr7ByukkRMBLggnTB4wjCot0KhUEAIWZQEQZXYFLxZNzTnYxd0io4SnIkCHjCPOOjXSCIB/wCspTD+LjzjrAcnkRNSjwo6aAFJ4BNO2i8ojk1B8mlL5CSgUYIJk20ezTugdTRU6s6lH+LjGaT1Tju+Uf8Af+NKXqz5ozxcdo9nHdAsHknSElEooRTJo3jmad0BqaOpkRNSiAo6aAlnxCadyCRDJrH5tIk5WfNFeLjtHM47oBo6lWdSiPFxjNn1TjukhgQ2BS8WTc052MVc3IiYSXxFOmHxhYFZbo1AoPAAsyAAAytMP4uPOOsXc2qOAp+BAj4wszjoV0g+If8AjBvLsiJgLcgnTBhkwVFO2CcWA5GR2BS8WTc052MdLqs6bcinEMMmzjvDFsjTD+LjzjrBARyIln1AUdNAJqATTtVQ6m9l2Q0oJlAgnTAIFGQECnavBe1N4jVnT6jxcY4Kqcd3ot7Lqs+jKIpxAJo2ucdq8F5gmFSElvQ8WTWBmnOxjFEiJqanCjpoCnVCITbsBEH0cBhDWPzZMpYfeh4uNgZx1jVCo6mpxmBjR1VU47WF+jrj8vmwKbApeLJuac7GOkGREwlCIp0w4VRaU7YBxoBk0MjTD+LjzjrHSCrOmhgnEcKozjvDGsG0ryIlCZgnTBE4sMU7ZXqafsCl4sm5pzsaBK6s7AxTiGGLzjutp9MP4uPOOsHl0GJ+Kn64pkmrsuyQ4BUb9TjCLTzBtNL9NkNhXOEVdIN/zYOabd6j3dJ1i1lH7B9gtW08kOU1QF+pqTpRjPmRrfWZb+uxk35GcgOEVWcYM/zYNrnNyJuRK+x1sXY9N8X7WPufkhwUqYb9TWSVYeYHkO5L+psWSQ5Ppwv1Nc5nzN7+dgsLGyDtDOXUda+2bCucIq6Qb/mx8iSQ4Lj/AIanHKAqPMCw1/02CZdPiXPeEX7khlmrN0kkOAU4N+p3QjCs8wbVBAb9lNhXOEVdIN/zYPE26z+RT/cpaXKGKM/I99BYRPJDlKPC/U1FJ8+ZGt5Rlv8AU0pdI7gFGeGq2j2fM0D6bAhJmJK/I59AaMp3WRySj6kNHk6R3BKKG/VbRzPmaA9No6mSHKUQF+prLPz5mQSMt+wWJibmMS/7wt/cnt02Fc4RV0g3/Ni7m5IcEp8b9TuhYFR5gWKDw37AndBi3OXTdcUybVyXZIcAtzw1OOTBWeYNpxfpsjsK5wirpBv+bB6i3Qo+F9ottL+5VHIm/Y8xqOSHJ9QF+pqms+ZvR9NvZdkdwEygb9TUUbaeYPkvZL+tgdJ2rvsBjFO70/u6vrETbFSM5ehhFVgZ8z/NjVEkOU1OF+prTqhjPmRqfR5b+q1gszGXPYkeWU9ca3uwrnCKukG/5sdIMkOCUPhqcaosPMCw40N+wJSzmeWL/uyLV6VpIcCZ8NTji8+Zr9Np+wrnCKukG/5sBcuy+UJUAcWYwi1IoCw0scpTIfiIneLehqO5bpdBifip+uKZJgqqeXiqae9eq4CnShuU+NT6vJNRC0K8tegWSfuhJgPgLOhqO5bZNu9R7uk6xayj9g+wWCtyBL5QJU4C4sqJKCpIoEKnHbBAqAt6sl8oT043iyqc80UZXcgTVbKXObkTciV9jrYux6b4v2sHL8RE7xb0NR3LHyLL5QOPxcWY48akigbTX9BTWZjZB2hnLqOtfYB7o5eKEpwAdV7oSDWlPCxQSI1iVqsy2Mp+Iid4t6Go7lsunxLnvCL9yQyzBWE8vlUo4bxZASiA3IojU8oyTUQt/wCg0pddAUJZgXizaPeaKNA+qaUm3WfyKf7lLS5QxRn5HvoLATJ90BQFFheLKnHPNFA5A9U0dRL5VJIG8WQAs/zRRGsSMk1EbGdkzElfkc+gNGU7rI5JR9SGDn+Iid4t6Go7li7nJeKAp8BdV7oVjUlPG1QcIVgVrsyWNamJuYxL/vC39yewHS5L5QluQcWY5ONaRQFhxY5SmR/ERO8W9DUdy290GLc5dN1xTJsFaSS+UB543iyua80UZAHJNVN7LkvlCmUADiysowK0igA2r2USoAyaLdCj4X2i20v7lUcib9jzBFKuhJgHgLLA80UdyxyiXiqaQ9eq4AnVBuU+Nb6TJNRGwa8lWkGs5O1d9gMYp3en93V9YiYM/ERO8W9DUdyx0hS+UBQgLizGqBqSKBtONHIU1nYy57EjyynrjWA2VpfKGa8BZUcWNaRQGnSVW0/8RE7xb0NR3LdZZzPLF/3ZFgrkukKpqs5OIThFhDwZ0uGeZCjq+HT9He79uMvrCxJxheMI8oOFL1sjTiuEL/UHawAJyFVNUYZPGjpYjMPQhfrIVT1WX5gyb6dXAcOns4u937RkywunKBnC4UdLXfBwizWyj64qA4QuzfB2sA1z5CqipoHJwCZKgAkPDVeO5Z6tsWEKp9Phk8cJDAPb3lmlXPLSwSJgEwvEleUG8d1ti1YXPp8IXnfKDe+1g60dXw6fo73fsfIhCq8fgcnDDKLSHhrnX455m6cVwhf6g7WOkJYWDhmELxyjyg4V/WwQbpCFU05E5OIUhHYQ8FdIIhntMGUo6vh0/R3u/aLdMsLElyBhY+MI/KDjJGtlacVwhf6g7WAROQqpR+GTxmk8RmHrL5RCqe9rSVxCqaMien2j2Ye0D69sTrC6WeM4Xik/lBvlGtpa9aVNGYQvaPeUGgdbBDk4hVNFQPTwvHMw9oD17R1JCqlEYZPGbPgMw9pIjVPexk5NWlTJWEL2jnlBoDW0ZSsLpRAzheLP8oNJGtg7UdXw6fo73fsXc2Qqmn4HJwCkLLSHhrpB8c9piz9OK4Qv9QdrFXMrCwJfiYWHjCzyg4yfrYOMukKptyJyccMmsIeCueLhnmQo6vh0/R3u/bhLywsS3IGF49N5QcMXrZKnFcIX+oO1gFRkKp9Rhk8cFHAPaB9c20ukKqMoicnEJo2IAQ8HkvZZ5pCNYXSFGELzXlBvR1ttLy0sUyjCF4o3yg3r2tg9KIV3oYdPYGYe79jVBCqmp8MnjR1UBmHoQv0cap6vJ8hZ0pcVehhC7A8oO1jFKwunJxnC4UdVXfBwiPWwSqOr4dP0d7v2PkEhVNDA5OATqi0h4a542Oe0s3TiuEL/AFB2sbc+sLAoYmF41T5QcMbrYI8rEKsDE5Pji4YB62v1zT6Or4dP0d7v25SwsLwOELxxflBr1shTiuEL/UHawGy+hKAmosrGEeSHCl6mR2PJ4Ir9AdjDS6epmqySQCcIzwjnS4ZpkKQq4Ajnx7lghpkJVOUBNlwo6Wq9DhFmrUyb8nlQHBFWbwOxhE56mmqMCTGjpYhPDZfrIVzXt+TJvqFUBwBFnDj3LBxueQFClTCJZUZkryQ3jupsWoSp9Pgys75Ib32NHufPU0VNAkkQmSoDPCFV47kmqmxYepn0+BJjhIYYd7yTAxseTwRX6A7GOkNCULhkSysco8kOFf1NIpCrgCOfHuWPkQ9TePwJJHDKM8IVzr8c0wdLpUJQEuQLLDxhH5IZVJGpldjyeCK/QHYwV0h6maciSSAUhHnhGukEQzWllKQq4Ajnx7lgjJ0JVLPCbKhNJ/JDfKNTS16AqaMwRW0e8gNA6mMTnqaUfgSYzSeITw75RCua9rSlyhVNGRII2j2fHQPqWDvJqAqZKwRW0c8gNAamjqUJVKICbKhNn+SGkjU2ScoVTRUCCIXjmfHQHqmjqT1NKIwJMZs+ATw6SI1zTAzseTwRX6A7GKuaQlCS/EssfGFnkhkUn6mmUhVwBHPj3LF3NnqZp+BJIhSFmeEK6QfHNaWCXLyEoC3IFlY9N5IcMXqZLY8ngiv0B2MLLp6mbciSSGGTZ4Rrni4ZpkaQq4Ajnx7lg4I0JVIUYMrNeSG9HU3svICgTKBAsrFG+SG9e1NGRnqZ9RgSY4KOGHej6pvZdPU0ZREgkAmjYjPCPkveqYFCpPKvQwRVgeQHYxqlCVTk4TZcKOqqvQ4RHq1tKKUKr0MARYGfHuWNUHqaanwJMaOqgE8Nl+jjXNez5sDux5PBFfoDsY2QEJQlDEsrGqfJDhjdTSaQq4Ajnx7ljpBPUzQwJJHCqM8IVzxsc0wSpYQlBM4MrHF+SGvUyGx5PBFfoDsYeVj1OBiSTji88Ntfqmn0hVwBHPj3LBl0GJ+Kn64pkmrMuyAUBUQfWYwi1WoG00sMprIfh0nfremKO+YMTbvUe7pOsWso/YPsFqunkEqmnu3yuAJ0o7qPjW+ryzsRsCrJXpFkn7niYD4azpijvmDvc5uRNyJX2Oti7Hpvi/axUgSAUKVOIvrKyShqVqACtx2wANgDerJAKA9OF+srnPO1GR3IM7UwWVjZB2hnLqOtfbn+HSd+t6Yo75j5FkAoXH4vrMceFStQFhr+g1gQunxLnvCL9yQyzVW6OQSgKcEHle6EgVqjxtUEgNQm67clrKfh0nfremKO+YN026z+RT/cpaXKGKM/I99BYBPIBVKOC+WQAogd1qI1vKMs7EbP+i0pdc+UBZg36zaPedqNA+tYFJMxJX5HPoDRlO6yOSUfUhocn3PlCUWN+srcc87UBkD1rR1EgFUkgL9ZASz/ADtRGoSMs7ELWCzMTcxiX/eFv7k9s/DpO/W9MUd8xdzkglCU+IvK90KwqVHhYoOAKgN1W5bWBe6DFucum64pk2rEuSAUBbkHlmOThWrUDacWGU1kfw6Tv1vTFHfMHVFuhR8L7RbaX9yqORN+x5iUkgFCeeF+sqmvO1GUByztbey5IBQJlAg+sqKMGtWoENq9kE2AsFhJ2rvsBjFO70/u6vrETaFXPEwDw1lgedqO+Y5RIJVNIdvlcBTqh3UfGp9JlnYhaNWWrQDBamMuexI8sp641tPw6Tv1vTFHfMdIUgFCUIi8sxqgKlagLDjQyGsC0s5nli/7si1alaQCgmvDWVnFhWrUDp0m1NP/AA6Tv1vTFHfMEKXZYcEqF4qxhFqc0LDS9LjIbNl7xV0Y7u29ugxPxU/XFMkwVhPLDlNUDeKa06UNzmxqfWZLyIW/9Bk35bLgPgKrOLm922qbd6j3dJ1i1lH7B9gsFfuflksEqYLxVUSVYnNENo7lBytsWSyXPpxvFVU55ubvfyVsjc5uRNyJX2Oti7Hpvi/awa7Nl7xV0Y7u2PkSWHAcf8BVjlA1JzRtNf8AQaxsbIO0M5dR1r7AVdJLDglOBeKd0IxrTmhYoIHK4ymzZe8VdGO7ttLp8S57wi/ckMswVxPLDlKPG8VVlJ/NzY1PKMl5raSulosSjAvFW0e83N0D6Dd026z+RT/cpaXKGKM/I99BYDJOlosCigvFW0c83N0B6DR1MsOUogbxVUWf5ublEjJeM1JmJK/I59AaMp3WRySj6kMHmzZe8VdGO7ti7m5YcAp8LxTuhYNSc0bVB45HGs7E3MYl/wB4W/uT2CFLssOCW54CrHJhrTmhYcWOVxkNmy94q6Md3bZdBi3OXTdcUybBXUcslz6gbxVXNebm6B9CptpdlksUygLxVWUbanNDyXsouVNPRboUfC+0W2l/cqjkTfseYOJUtF3oeAqsDzc3u2NUSw5TU43impOqDc5sa30eS8iNn/RayE7V32Axind6f3dX1iJg32bL3irox3dsfIMsOAUIXirGqLE5o2nGjkcaxsZc9iR5ZT1xrBAlaWSxmfAVVHFjuc0NPoNP2bL3irox3dttLOZ5Yv8AuyLBXpdSnzVZ4DhCM2HCl62Qoh/GA5oO1oEvSymEqAHpxwhGcdyGlxysjs2m4wn5x3tYCU6U+mqAnwjR0tc2FYX6yFUfb82TfSHwHxgLOCDtY1NLCenKBn08BTpQAZx2EQfWRy6w+bJvy2mgPjCezhHe1ggXPpT6KmgeABMlVTYVeA7rbFiU+fT4cI4TNhvfa3tz8spgSpgE9OAgSVEBMdq8B3W2LZZTT6cZ9PAJyOEdq8H2sE6iKOMBzQdrHyIlPvH4HgGGUZsOFf1sls2m4wn5x3tY6Q5YTA4/E9OGGUDjHbBNfhlYOV0iU8CnIngPjCPNgFdIIhlZSiKOMBzQdrGXSywnElwAPTj4wjGox2wFBAjl0BFldm03GE/OO9rAYnSn0o/DhGaT1zYb5Rr/AOi0pelPmjPGA2j2aDQOto6eWE1LPGfTwEpPXOO5HlEcusPm0pfLSYSjPGE+0ezjugdbBpJyU+aK8YDaOZoNAa2jqUp9KIw4Rmz65sNJGtpMnS0mAooBUJ9o5nHdAa2jqZYTUogZ9PACz65x3KJGvUwT6Io4wHNB2sXc2lPEp+B4B4wszYDXSD45WW2bTcYT8472sVc1LCcCXwE9OHjCwazHbBUHiGXQMWDaXUp825E8BwybNhwxetkaIo4wHNB2tAl2WEwluQPTjhkw4x2wDixHKyOzabjCfnHe1gORpT59Rhwjgs2G9HW3supT6MoieAhNG1TYb17W2I5ZTT6gZ9PAZqGEd0DrbaXZZTCmUAB6cREo2AAY7vXtbBKKSH3oeMBYGaDtY1QlPpqcJ8I0dVXNhUF+jjVH2fJkypaTXoeMJ7AzjvaxqmWE9OTjPp4AnVAIzjsIi+jhl1D8mBOiKOMBzQdrHSClPmhgeAYVRmw4Y3WyezabjCfnHe1jpAlhMBQgJ6cMKozjuU40QysGSulPwMTwHDF5sNetp9EUcYDmg7WgyvLKYZmB6ccMWOMdsr1shs2m4wn5x3tYOV0BYTNgY1Pk9cWyM07od+TVyXT1s1WQjAJwixS+OdLh5tpZCkLuLoulP/xWDRMWFOUVBudJk9YtZV8p2A1O2Dkaspz1lNPwCS+o6WIUl+EL9XCujV5cmQLY1JPqF0B8XR9Kf/isHW50sKImqDElZPQdbFpYT6aoM7k9FjJAPW0VPAhGITJUBFS+AiF47CIUYYfNvVh62fTxIRxwkPGX6/Brj4tUwWKad0O/JjpCLC8MqDHqMnrX21pC7i6LpT/8Vj5FPW3j8CEY4Y+1S+Fc6/HzZgm3TFhMuVBuhFk/qSGWmndDvyasXRnrJpy+ISAFISWKXxrpBMPNgtGAatdjKUhdxdF0p/8AisHqYsKWfUGJT5PSUtLlAp2aMqDaPZNQsEnPW0o7AI4zREQpL8IXyiFdGry5MjSlyhbNmRTo4Xj3nT+gf6VgRk0p2ZKqDaOZNQNHUlhSiKgxSjJrIaLJ6hbNFwTo4XjkPGX9Af0rR1B62kkYBHGbPgFJfhaRGujVZGCxzTuh35MTcyWEy/UG6FuT+pPbekLuLoulP/xWLucPWTT96QkEKQrtUvhXSDo+bDYMQ16rGBWXywm3Kgx6bJ64pkpp3Q78mrcuHrZtyJCMMMnsUvjXPFw82DL/AMLI0hdxdF0p/wDisG6IsKQoqDNZPRFvZfLdoqioMSbk9B5jEh62fPgQjjgohSX6qhhXRq29lw9bRlESEYBNGREFL4jC9eyUYIsDxJTt6FTtgZGMUlhTk9QbnV5PWImwpQtgHi6OwPOn/wCKxyg9ZTSMAkvqOqgFJfhC/SRro1WTJlGyFYWead0O/JjbnywmRqDHKcnrjW8pC7i6LpT/APFY6Qj1s0MCEYhOqLVL4VzxsfNtMf8ATApLBYYGoMcXk9rITTuh35NXZWPW4KJCMMMXCCl8a6/6Zp9IXcXRdKf/AIrB0ugxPxU/XFMk1cl2RSgKjFRjCLVBo2ml6TGQ2DK0qOkHd4waJt3qPd0nWLWUfsH2NWk8jFU1QEVEATpRx5sa31mWciNn10sm/IZUBrUWcYO7xg3uc3Im5Er7HWxdj03xftY65+RShSphEVFZJVig0PIdyAZU2LJFKn04RUVznnB295SpgsTGyDtDOXUda+3mwZWlR0g7vGPkSRShcfrUY5QFSg0LDX9BjBNunxLnvCL9yQyzVi6SRigKcEBUboRhWeaNqggMpjKbBlaVHSDu8YMTbrP5FP8AcpaXKGKM/I99BYRPIpVKPCKiAFJx3QbleUZZzU0ldIhQFGDFRtHvODtA+sYEZMxJX5HPoDRlO6yOSUfUho0nSIUJRQxUbRzzg7QHrGjqZFKpRARUVln+cG5BIyzlVrBY2JuYxL/vC39ye2+wZWlR0g7vGLubkYoSnxEVG6FgVHmhYoPDIYwKS/i3OXTdcUybVyXZFKAtyAqMcmCtQaNpxYZTGQ2DK0qOkHd4wbIt0KPhfaLbS/uVRyJv2PMYjkUqfUBFRVNecHb0fWVttLsilAmUCAqKijbVBw+S9kEytgdJ2rvsBjFO70/u6vrETelSGVehWosDzg7vGNUSMVTU4RUQFOqHHmxqfR5ZyIW/TQwWdjLnsSPLKeuNbNgytKjpB3eMfIMilCUNajGqAqUGhYcaGQxgSlnM8sX/AHZFq7K8ilBM1qKziw3QcOn1jT9gytKjpB3eMEGXZTiVilOMItL9aXrZDZX1Knm/9t5dBifip+uKZJgrSeU/HVAzSitOlCF5XU+s162TflWocCps4P8A23NNu9R7uk6xayj9g+wWAG5+VIJUwTSkYElVgX6DutsWSnh04zSmqczfo+1p9zm5E3IlfY62Lsem+L9rBmyvqVPN/wC2PkSU4OP4JTjlFhfrX9bWFjZB2hnLqOtfYDLpJTiU5glAeMIxrc0KCB0spsr6lTzf+25XT4lz3hF+5IZZgrqeU/GjxmlOKT1Tde2Ua2lL5UwRmBU7R7N6h1t1TbrP5FP9ylpcoYoz8j30FgOk6VIFFYFTtHM3qDW0dTKfjRAzSnFn1TesjWzEmYkr8jn0BoyndZHJKPqQwe7K+pU83/ti7m5TgU/glA+MLBqc0qDx0tZWJuYxL/vC39yewQ5dlOJbmCUhhk1peg4vWyOyvqVPN/7bW6DFucum64pk2Cvo5Tw6gZpTXNZv0R1t7LsqRTKAmVIYI20v0XtbTkW6FHwvtFtpf3Ko5E37HmDmVKvghgVNgZv/AGxqiU/HU4zSipOqCF5XW+j16msRO1d9gMYp3en93V9YiYOuyvqVPN/7Y6QZTgUOCUjhVFhek43W1iYy57EjyynrjWCFK8pxmcEpxxeb9utp+yvqVPN/7bJZzPLF/wB2RYP/2Q==" id="745" name="Google Shape;745;p28">
            <a:hlinkClick r:id="rId3"/>
          </p:cNvPr>
          <p:cNvSpPr/>
          <p:nvPr/>
        </p:nvSpPr>
        <p:spPr>
          <a:xfrm>
            <a:off x="39688" y="-1165225"/>
            <a:ext cx="2438400" cy="2438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aphicFrame>
        <p:nvGraphicFramePr>
          <p:cNvPr id="746" name="Google Shape;746;p28"/>
          <p:cNvGraphicFramePr/>
          <p:nvPr/>
        </p:nvGraphicFramePr>
        <p:xfrm>
          <a:off x="192088" y="179512"/>
          <a:ext cx="3000000" cy="3000000"/>
        </p:xfrm>
        <a:graphic>
          <a:graphicData uri="http://schemas.openxmlformats.org/drawingml/2006/table">
            <a:tbl>
              <a:tblPr bandRow="1" firstRow="1">
                <a:noFill/>
                <a:tableStyleId>{8215DF66-D47A-4E0C-84FE-FB451976D1AE}</a:tableStyleId>
              </a:tblPr>
              <a:tblGrid>
                <a:gridCol w="457525"/>
                <a:gridCol w="457525"/>
                <a:gridCol w="457525"/>
                <a:gridCol w="457525"/>
                <a:gridCol w="457525"/>
                <a:gridCol w="457525"/>
                <a:gridCol w="457525"/>
                <a:gridCol w="457525"/>
                <a:gridCol w="457525"/>
                <a:gridCol w="457525"/>
                <a:gridCol w="457525"/>
                <a:gridCol w="457525"/>
                <a:gridCol w="457525"/>
                <a:gridCol w="457525"/>
              </a:tblGrid>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0850">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t/>
                      </a:r>
                      <a:endParaRPr sz="1800"/>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747" name="Google Shape;747;p28"/>
          <p:cNvSpPr txBox="1"/>
          <p:nvPr/>
        </p:nvSpPr>
        <p:spPr>
          <a:xfrm>
            <a:off x="188640" y="5426804"/>
            <a:ext cx="640871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u="sng">
                <a:solidFill>
                  <a:schemeClr val="dk1"/>
                </a:solidFill>
                <a:latin typeface="Calibri"/>
                <a:ea typeface="Calibri"/>
                <a:cs typeface="Calibri"/>
                <a:sym typeface="Calibri"/>
              </a:rPr>
              <a:t>Clues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2014-12-30T13:36:12Z</dcterms:created>
  <dc:creator>Gershon</dc:creator>
</cp:coreProperties>
</file>