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289EBC-3F61-4DA3-A209-CB03FA50567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0FE506D-EB58-4F7B-B333-ED81010DB3EC}">
      <dgm:prSet/>
      <dgm:spPr/>
      <dgm:t>
        <a:bodyPr/>
        <a:lstStyle/>
        <a:p>
          <a:pPr algn="ctr"/>
          <a:r>
            <a:rPr lang="en-US">
              <a:solidFill>
                <a:schemeClr val="tx1"/>
              </a:solidFill>
            </a:rPr>
            <a:t>“the volume of blood ejected from the left ventricle per beat”</a:t>
          </a:r>
        </a:p>
      </dgm:t>
    </dgm:pt>
    <dgm:pt modelId="{DCCD9DF2-D54D-4050-BCD9-90CEAE234B37}" type="parTrans" cxnId="{B0166C90-43E0-4FE7-93B3-91A2852C0F5A}">
      <dgm:prSet/>
      <dgm:spPr/>
      <dgm:t>
        <a:bodyPr/>
        <a:lstStyle/>
        <a:p>
          <a:endParaRPr lang="en-US"/>
        </a:p>
      </dgm:t>
    </dgm:pt>
    <dgm:pt modelId="{7342969E-F9D0-42AB-8860-553165F98589}" type="sibTrans" cxnId="{B0166C90-43E0-4FE7-93B3-91A2852C0F5A}">
      <dgm:prSet/>
      <dgm:spPr/>
      <dgm:t>
        <a:bodyPr/>
        <a:lstStyle/>
        <a:p>
          <a:endParaRPr lang="en-US"/>
        </a:p>
      </dgm:t>
    </dgm:pt>
    <dgm:pt modelId="{25F9A111-52C3-447E-A337-72A17B89930C}">
      <dgm:prSet/>
      <dgm:spPr/>
      <dgm:t>
        <a:bodyPr/>
        <a:lstStyle/>
        <a:p>
          <a:pPr algn="ctr"/>
          <a:r>
            <a:rPr lang="en-US" dirty="0">
              <a:solidFill>
                <a:schemeClr val="tx1"/>
              </a:solidFill>
            </a:rPr>
            <a:t>“the volume of blood ejected from the left ventricle per minute”</a:t>
          </a:r>
        </a:p>
      </dgm:t>
    </dgm:pt>
    <dgm:pt modelId="{904015FA-19BD-4C2E-B23C-A32233F31AB2}" type="parTrans" cxnId="{8EF3B916-E25D-462C-8B7D-9B6CA1E568E1}">
      <dgm:prSet/>
      <dgm:spPr/>
      <dgm:t>
        <a:bodyPr/>
        <a:lstStyle/>
        <a:p>
          <a:endParaRPr lang="en-US"/>
        </a:p>
      </dgm:t>
    </dgm:pt>
    <dgm:pt modelId="{1A683E5D-87BC-454C-A735-817BB3373F16}" type="sibTrans" cxnId="{8EF3B916-E25D-462C-8B7D-9B6CA1E568E1}">
      <dgm:prSet/>
      <dgm:spPr/>
      <dgm:t>
        <a:bodyPr/>
        <a:lstStyle/>
        <a:p>
          <a:endParaRPr lang="en-US"/>
        </a:p>
      </dgm:t>
    </dgm:pt>
    <dgm:pt modelId="{91F2C96A-4968-4F39-85E9-51B9FDF1187C}">
      <dgm:prSet/>
      <dgm:spPr/>
      <dgm:t>
        <a:bodyPr/>
        <a:lstStyle/>
        <a:p>
          <a:pPr algn="ctr"/>
          <a:r>
            <a:rPr lang="en-US">
              <a:solidFill>
                <a:schemeClr val="tx1"/>
              </a:solidFill>
            </a:rPr>
            <a:t>“A resting heart rate below 60bpm”</a:t>
          </a:r>
        </a:p>
      </dgm:t>
    </dgm:pt>
    <dgm:pt modelId="{8D2D2E2D-D1AF-4910-A745-8486471A7A2C}" type="parTrans" cxnId="{74CFA61F-113B-475A-B3D7-47B14909A8B7}">
      <dgm:prSet/>
      <dgm:spPr/>
      <dgm:t>
        <a:bodyPr/>
        <a:lstStyle/>
        <a:p>
          <a:endParaRPr lang="en-US"/>
        </a:p>
      </dgm:t>
    </dgm:pt>
    <dgm:pt modelId="{9B4B2190-AE9E-433C-8028-4C919ADF0FC5}" type="sibTrans" cxnId="{74CFA61F-113B-475A-B3D7-47B14909A8B7}">
      <dgm:prSet/>
      <dgm:spPr/>
      <dgm:t>
        <a:bodyPr/>
        <a:lstStyle/>
        <a:p>
          <a:endParaRPr lang="en-US"/>
        </a:p>
      </dgm:t>
    </dgm:pt>
    <dgm:pt modelId="{6FA546A5-D384-4DD3-AD5A-900156F63320}">
      <dgm:prSet/>
      <dgm:spPr/>
      <dgm:t>
        <a:bodyPr/>
        <a:lstStyle/>
        <a:p>
          <a:pPr algn="ctr"/>
          <a:r>
            <a:rPr lang="en-GB">
              <a:solidFill>
                <a:schemeClr val="tx1"/>
              </a:solidFill>
            </a:rPr>
            <a:t>What is venous return?</a:t>
          </a:r>
          <a:endParaRPr lang="en-US">
            <a:solidFill>
              <a:schemeClr val="tx1"/>
            </a:solidFill>
          </a:endParaRPr>
        </a:p>
      </dgm:t>
    </dgm:pt>
    <dgm:pt modelId="{38B4505E-ECF7-483F-91DB-56968F9BEDFF}" type="parTrans" cxnId="{F74B6BE4-C236-4C11-B998-C16F01E8DC30}">
      <dgm:prSet/>
      <dgm:spPr/>
      <dgm:t>
        <a:bodyPr/>
        <a:lstStyle/>
        <a:p>
          <a:endParaRPr lang="en-US"/>
        </a:p>
      </dgm:t>
    </dgm:pt>
    <dgm:pt modelId="{47683393-7C98-4A95-BACF-16F52655359C}" type="sibTrans" cxnId="{F74B6BE4-C236-4C11-B998-C16F01E8DC30}">
      <dgm:prSet/>
      <dgm:spPr/>
      <dgm:t>
        <a:bodyPr/>
        <a:lstStyle/>
        <a:p>
          <a:endParaRPr lang="en-US"/>
        </a:p>
      </dgm:t>
    </dgm:pt>
    <dgm:pt modelId="{74AD7CAD-61D9-4866-B1CA-A256BDADF92C}" type="pres">
      <dgm:prSet presAssocID="{A3289EBC-3F61-4DA3-A209-CB03FA50567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527F7EF-12C6-4B54-B1FD-C42437654D50}" type="pres">
      <dgm:prSet presAssocID="{20FE506D-EB58-4F7B-B333-ED81010DB3EC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74352C-BCD8-4D97-AF40-3A69B78CDE98}" type="pres">
      <dgm:prSet presAssocID="{7342969E-F9D0-42AB-8860-553165F98589}" presName="spacer" presStyleCnt="0"/>
      <dgm:spPr/>
    </dgm:pt>
    <dgm:pt modelId="{0690983E-B91B-4628-9485-CD66396746A5}" type="pres">
      <dgm:prSet presAssocID="{25F9A111-52C3-447E-A337-72A17B89930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6453C6-C05F-45D4-BEFE-46C50EB7D68A}" type="pres">
      <dgm:prSet presAssocID="{1A683E5D-87BC-454C-A735-817BB3373F16}" presName="spacer" presStyleCnt="0"/>
      <dgm:spPr/>
    </dgm:pt>
    <dgm:pt modelId="{55894C8F-580A-4B9A-A6CA-04797138CA1D}" type="pres">
      <dgm:prSet presAssocID="{91F2C96A-4968-4F39-85E9-51B9FDF1187C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36696B-D9AA-4B04-850E-DF74346B17F3}" type="pres">
      <dgm:prSet presAssocID="{9B4B2190-AE9E-433C-8028-4C919ADF0FC5}" presName="spacer" presStyleCnt="0"/>
      <dgm:spPr/>
    </dgm:pt>
    <dgm:pt modelId="{12A7248C-931C-4EBB-9A53-B85A9EEA7456}" type="pres">
      <dgm:prSet presAssocID="{6FA546A5-D384-4DD3-AD5A-900156F6332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EF3B916-E25D-462C-8B7D-9B6CA1E568E1}" srcId="{A3289EBC-3F61-4DA3-A209-CB03FA505671}" destId="{25F9A111-52C3-447E-A337-72A17B89930C}" srcOrd="1" destOrd="0" parTransId="{904015FA-19BD-4C2E-B23C-A32233F31AB2}" sibTransId="{1A683E5D-87BC-454C-A735-817BB3373F16}"/>
    <dgm:cxn modelId="{5E5B4ECF-AE1C-4CF0-A8D5-DC551BF94AF8}" type="presOf" srcId="{91F2C96A-4968-4F39-85E9-51B9FDF1187C}" destId="{55894C8F-580A-4B9A-A6CA-04797138CA1D}" srcOrd="0" destOrd="0" presId="urn:microsoft.com/office/officeart/2005/8/layout/vList2"/>
    <dgm:cxn modelId="{A370B18F-E15C-4CF3-B612-DF837CD0A461}" type="presOf" srcId="{25F9A111-52C3-447E-A337-72A17B89930C}" destId="{0690983E-B91B-4628-9485-CD66396746A5}" srcOrd="0" destOrd="0" presId="urn:microsoft.com/office/officeart/2005/8/layout/vList2"/>
    <dgm:cxn modelId="{41A51F6B-4F42-4AA9-ABA0-86469B154F55}" type="presOf" srcId="{20FE506D-EB58-4F7B-B333-ED81010DB3EC}" destId="{6527F7EF-12C6-4B54-B1FD-C42437654D50}" srcOrd="0" destOrd="0" presId="urn:microsoft.com/office/officeart/2005/8/layout/vList2"/>
    <dgm:cxn modelId="{F74B6BE4-C236-4C11-B998-C16F01E8DC30}" srcId="{A3289EBC-3F61-4DA3-A209-CB03FA505671}" destId="{6FA546A5-D384-4DD3-AD5A-900156F63320}" srcOrd="3" destOrd="0" parTransId="{38B4505E-ECF7-483F-91DB-56968F9BEDFF}" sibTransId="{47683393-7C98-4A95-BACF-16F52655359C}"/>
    <dgm:cxn modelId="{5CAF869F-83DF-47E5-8602-E76178DD75EA}" type="presOf" srcId="{6FA546A5-D384-4DD3-AD5A-900156F63320}" destId="{12A7248C-931C-4EBB-9A53-B85A9EEA7456}" srcOrd="0" destOrd="0" presId="urn:microsoft.com/office/officeart/2005/8/layout/vList2"/>
    <dgm:cxn modelId="{B0166C90-43E0-4FE7-93B3-91A2852C0F5A}" srcId="{A3289EBC-3F61-4DA3-A209-CB03FA505671}" destId="{20FE506D-EB58-4F7B-B333-ED81010DB3EC}" srcOrd="0" destOrd="0" parTransId="{DCCD9DF2-D54D-4050-BCD9-90CEAE234B37}" sibTransId="{7342969E-F9D0-42AB-8860-553165F98589}"/>
    <dgm:cxn modelId="{74CFA61F-113B-475A-B3D7-47B14909A8B7}" srcId="{A3289EBC-3F61-4DA3-A209-CB03FA505671}" destId="{91F2C96A-4968-4F39-85E9-51B9FDF1187C}" srcOrd="2" destOrd="0" parTransId="{8D2D2E2D-D1AF-4910-A745-8486471A7A2C}" sibTransId="{9B4B2190-AE9E-433C-8028-4C919ADF0FC5}"/>
    <dgm:cxn modelId="{CF9CB35C-859D-4759-A2D3-4623AD27B29C}" type="presOf" srcId="{A3289EBC-3F61-4DA3-A209-CB03FA505671}" destId="{74AD7CAD-61D9-4866-B1CA-A256BDADF92C}" srcOrd="0" destOrd="0" presId="urn:microsoft.com/office/officeart/2005/8/layout/vList2"/>
    <dgm:cxn modelId="{86DE59B3-45D2-44FE-BFA6-D53DA2E40E74}" type="presParOf" srcId="{74AD7CAD-61D9-4866-B1CA-A256BDADF92C}" destId="{6527F7EF-12C6-4B54-B1FD-C42437654D50}" srcOrd="0" destOrd="0" presId="urn:microsoft.com/office/officeart/2005/8/layout/vList2"/>
    <dgm:cxn modelId="{59E2CDAF-4C92-4546-9397-493968BC7637}" type="presParOf" srcId="{74AD7CAD-61D9-4866-B1CA-A256BDADF92C}" destId="{5374352C-BCD8-4D97-AF40-3A69B78CDE98}" srcOrd="1" destOrd="0" presId="urn:microsoft.com/office/officeart/2005/8/layout/vList2"/>
    <dgm:cxn modelId="{63FA03E7-0B01-404A-AAA6-9FAEE682135C}" type="presParOf" srcId="{74AD7CAD-61D9-4866-B1CA-A256BDADF92C}" destId="{0690983E-B91B-4628-9485-CD66396746A5}" srcOrd="2" destOrd="0" presId="urn:microsoft.com/office/officeart/2005/8/layout/vList2"/>
    <dgm:cxn modelId="{6BDE4819-9720-4FA1-8700-75B2D728E369}" type="presParOf" srcId="{74AD7CAD-61D9-4866-B1CA-A256BDADF92C}" destId="{D86453C6-C05F-45D4-BEFE-46C50EB7D68A}" srcOrd="3" destOrd="0" presId="urn:microsoft.com/office/officeart/2005/8/layout/vList2"/>
    <dgm:cxn modelId="{626867C7-86FA-4663-9C8C-D86D6B7CB37B}" type="presParOf" srcId="{74AD7CAD-61D9-4866-B1CA-A256BDADF92C}" destId="{55894C8F-580A-4B9A-A6CA-04797138CA1D}" srcOrd="4" destOrd="0" presId="urn:microsoft.com/office/officeart/2005/8/layout/vList2"/>
    <dgm:cxn modelId="{087A69BF-BC05-47DE-B66C-1175FA0E13F3}" type="presParOf" srcId="{74AD7CAD-61D9-4866-B1CA-A256BDADF92C}" destId="{5936696B-D9AA-4B04-850E-DF74346B17F3}" srcOrd="5" destOrd="0" presId="urn:microsoft.com/office/officeart/2005/8/layout/vList2"/>
    <dgm:cxn modelId="{145DB895-BEB4-49FD-86D1-950D694E7F1C}" type="presParOf" srcId="{74AD7CAD-61D9-4866-B1CA-A256BDADF92C}" destId="{12A7248C-931C-4EBB-9A53-B85A9EEA745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7F7EF-12C6-4B54-B1FD-C42437654D50}">
      <dsp:nvSpPr>
        <dsp:cNvPr id="0" name=""/>
        <dsp:cNvSpPr/>
      </dsp:nvSpPr>
      <dsp:spPr>
        <a:xfrm>
          <a:off x="0" y="69102"/>
          <a:ext cx="6651253" cy="12331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>
              <a:solidFill>
                <a:schemeClr val="tx1"/>
              </a:solidFill>
            </a:rPr>
            <a:t>“the volume of blood ejected from the left ventricle per beat”</a:t>
          </a:r>
        </a:p>
      </dsp:txBody>
      <dsp:txXfrm>
        <a:off x="60199" y="129301"/>
        <a:ext cx="6530855" cy="1112781"/>
      </dsp:txXfrm>
    </dsp:sp>
    <dsp:sp modelId="{0690983E-B91B-4628-9485-CD66396746A5}">
      <dsp:nvSpPr>
        <dsp:cNvPr id="0" name=""/>
        <dsp:cNvSpPr/>
      </dsp:nvSpPr>
      <dsp:spPr>
        <a:xfrm>
          <a:off x="0" y="1391562"/>
          <a:ext cx="6651253" cy="1233179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>
              <a:solidFill>
                <a:schemeClr val="tx1"/>
              </a:solidFill>
            </a:rPr>
            <a:t>“the volume of blood ejected from the left ventricle per minute”</a:t>
          </a:r>
        </a:p>
      </dsp:txBody>
      <dsp:txXfrm>
        <a:off x="60199" y="1451761"/>
        <a:ext cx="6530855" cy="1112781"/>
      </dsp:txXfrm>
    </dsp:sp>
    <dsp:sp modelId="{55894C8F-580A-4B9A-A6CA-04797138CA1D}">
      <dsp:nvSpPr>
        <dsp:cNvPr id="0" name=""/>
        <dsp:cNvSpPr/>
      </dsp:nvSpPr>
      <dsp:spPr>
        <a:xfrm>
          <a:off x="0" y="2714022"/>
          <a:ext cx="6651253" cy="1233179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>
              <a:solidFill>
                <a:schemeClr val="tx1"/>
              </a:solidFill>
            </a:rPr>
            <a:t>“A resting heart rate below 60bpm”</a:t>
          </a:r>
        </a:p>
      </dsp:txBody>
      <dsp:txXfrm>
        <a:off x="60199" y="2774221"/>
        <a:ext cx="6530855" cy="1112781"/>
      </dsp:txXfrm>
    </dsp:sp>
    <dsp:sp modelId="{12A7248C-931C-4EBB-9A53-B85A9EEA7456}">
      <dsp:nvSpPr>
        <dsp:cNvPr id="0" name=""/>
        <dsp:cNvSpPr/>
      </dsp:nvSpPr>
      <dsp:spPr>
        <a:xfrm>
          <a:off x="0" y="4036482"/>
          <a:ext cx="6651253" cy="1233179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>
              <a:solidFill>
                <a:schemeClr val="tx1"/>
              </a:solidFill>
            </a:rPr>
            <a:t>What is venous return?</a:t>
          </a:r>
          <a:endParaRPr lang="en-US" sz="3100" kern="1200">
            <a:solidFill>
              <a:schemeClr val="tx1"/>
            </a:solidFill>
          </a:endParaRPr>
        </a:p>
      </dsp:txBody>
      <dsp:txXfrm>
        <a:off x="60199" y="4096681"/>
        <a:ext cx="6530855" cy="11127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D68A98-0CD9-44EB-A2FB-EC066BB876C5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7177EA-EB7E-45FF-B8A8-CA1A66D0B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326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00316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5644eb823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g25644eb823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16917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25644eb8233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25644eb8233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59612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25644eb8233_1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25644eb8233_1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420422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95777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517ccacde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g2517ccacde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8283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06AFF-AA12-4537-8339-01DC4756D8CD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1F7A5-522C-4849-82AE-EF0C9C87C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208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06AFF-AA12-4537-8339-01DC4756D8CD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1F7A5-522C-4849-82AE-EF0C9C87C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000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06AFF-AA12-4537-8339-01DC4756D8CD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1F7A5-522C-4849-82AE-EF0C9C87C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934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06AFF-AA12-4537-8339-01DC4756D8CD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1F7A5-522C-4849-82AE-EF0C9C87C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314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06AFF-AA12-4537-8339-01DC4756D8CD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1F7A5-522C-4849-82AE-EF0C9C87C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197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06AFF-AA12-4537-8339-01DC4756D8CD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1F7A5-522C-4849-82AE-EF0C9C87C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119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06AFF-AA12-4537-8339-01DC4756D8CD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1F7A5-522C-4849-82AE-EF0C9C87C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06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06AFF-AA12-4537-8339-01DC4756D8CD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1F7A5-522C-4849-82AE-EF0C9C87C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931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06AFF-AA12-4537-8339-01DC4756D8CD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1F7A5-522C-4849-82AE-EF0C9C87C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621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06AFF-AA12-4537-8339-01DC4756D8CD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1F7A5-522C-4849-82AE-EF0C9C87C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509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06AFF-AA12-4537-8339-01DC4756D8CD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1F7A5-522C-4849-82AE-EF0C9C87C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596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06AFF-AA12-4537-8339-01DC4756D8CD}" type="datetimeFigureOut">
              <a:rPr lang="en-GB" smtClean="0"/>
              <a:t>04/12/2023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1F7A5-522C-4849-82AE-EF0C9C87C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921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Revision A&amp;P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dirty="0" smtClean="0">
                <a:effectLst/>
              </a:rPr>
              <a:t> 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dirty="0" smtClean="0">
                <a:effectLst/>
              </a:rPr>
              <a:t>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7879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/>
              <a:t>Retrieval</a:t>
            </a:r>
            <a:endParaRPr b="1"/>
          </a:p>
        </p:txBody>
      </p:sp>
      <p:sp>
        <p:nvSpPr>
          <p:cNvPr id="103" name="Google Shape;103;p1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the distribution of cardiac output during exercise?</a:t>
            </a:r>
            <a:endParaRPr/>
          </a:p>
          <a:p>
            <a:pPr marL="228600" lvl="0" indent="-508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2286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controls the blood flow into the capillary beds?</a:t>
            </a:r>
            <a:endParaRPr/>
          </a:p>
          <a:p>
            <a:pPr marL="228600" lvl="0" indent="-508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2286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 arterioles do at rest and during exercise?</a:t>
            </a:r>
            <a:endParaRPr/>
          </a:p>
          <a:p>
            <a:pPr marL="228600" lvl="0" indent="-508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2286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vascular shunt mechanism?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63524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5644eb8233_0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8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b="1"/>
              <a:t>Retrieval - Answers</a:t>
            </a:r>
            <a:endParaRPr b="1"/>
          </a:p>
        </p:txBody>
      </p:sp>
      <p:sp>
        <p:nvSpPr>
          <p:cNvPr id="109" name="Google Shape;109;g25644eb8233_0_0"/>
          <p:cNvSpPr>
            <a:spLocks noGrp="1"/>
          </p:cNvSpPr>
          <p:nvPr>
            <p:ph type="body" idx="1"/>
          </p:nvPr>
        </p:nvSpPr>
        <p:spPr>
          <a:xfrm>
            <a:off x="838200" y="1217425"/>
            <a:ext cx="10515600" cy="4959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28600" lvl="0" indent="-215265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the distribution of cardiac output during exercise? </a:t>
            </a:r>
            <a:r>
              <a:rPr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More blood travels to muscles and less to </a:t>
            </a:r>
            <a:r>
              <a:rPr lang="en-US">
                <a:solidFill>
                  <a:srgbClr val="FF0000"/>
                </a:solidFill>
              </a:rPr>
              <a:t>other areas of the body.</a:t>
            </a:r>
            <a:endParaRPr>
              <a:solidFill>
                <a:srgbClr val="FF0000"/>
              </a:solidFill>
            </a:endParaRPr>
          </a:p>
          <a:p>
            <a:pPr marL="228600" lvl="0" indent="-508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228600" lvl="0" indent="-215265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controls the blood flow into the capillary beds? </a:t>
            </a:r>
            <a:r>
              <a:rPr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Pre-capillary sphincters</a:t>
            </a:r>
            <a:endParaRPr>
              <a:solidFill>
                <a:srgbClr val="FF0000"/>
              </a:solidFill>
            </a:endParaRPr>
          </a:p>
          <a:p>
            <a:pPr marL="228600" lvl="0" indent="-508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228600" lvl="0" indent="-215265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 arterioles do at rest and during exercise? </a:t>
            </a:r>
            <a:r>
              <a:rPr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Vasoconstrict at rest and vasodilate during exercise.</a:t>
            </a:r>
            <a:endParaRPr>
              <a:solidFill>
                <a:srgbClr val="FF0000"/>
              </a:solidFill>
            </a:endParaRPr>
          </a:p>
          <a:p>
            <a:pPr marL="228600" lvl="0" indent="-508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228600" lvl="0" indent="-215265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vascular shunt mechanism? </a:t>
            </a:r>
            <a:r>
              <a:rPr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Redistributes blood (arterioles and pre-capillary sp</a:t>
            </a:r>
            <a:r>
              <a:rPr lang="en-US">
                <a:solidFill>
                  <a:srgbClr val="FF0000"/>
                </a:solidFill>
              </a:rPr>
              <a:t>hincters) </a:t>
            </a:r>
            <a:r>
              <a:rPr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from less vital areas to skeletal muscles during exercise to ensure they have enough O2 and energy.</a:t>
            </a:r>
            <a:endParaRPr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987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5644eb8233_1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Questions</a:t>
            </a:r>
            <a:endParaRPr b="1"/>
          </a:p>
        </p:txBody>
      </p:sp>
      <p:sp>
        <p:nvSpPr>
          <p:cNvPr id="197" name="Google Shape;197;g25644eb8233_1_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In simple terms,what partial pressure of oxygen mean?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What does full saturation mean?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Why would blood acidity go up?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What does dissociation mean?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6062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25644eb8233_1_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/>
              <a:t>Questions</a:t>
            </a:r>
            <a:endParaRPr b="1"/>
          </a:p>
        </p:txBody>
      </p:sp>
      <p:sp>
        <p:nvSpPr>
          <p:cNvPr id="203" name="Google Shape;203;g25644eb8233_1_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In simple terms,what partial pressure of oxygen mean?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F0000"/>
                </a:solidFill>
              </a:rPr>
              <a:t>The amount of oxygen present.</a:t>
            </a:r>
            <a:endParaRPr>
              <a:solidFill>
                <a:srgbClr val="FF0000"/>
              </a:solidFill>
            </a:endParaRPr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What does full saturation mean?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F0000"/>
                </a:solidFill>
              </a:rPr>
              <a:t>Lots of Oxygen present in the haemoglobin.</a:t>
            </a:r>
            <a:endParaRPr>
              <a:solidFill>
                <a:srgbClr val="FF0000"/>
              </a:solidFill>
            </a:endParaRPr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Why would blood acidity go up?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F0000"/>
                </a:solidFill>
              </a:rPr>
              <a:t>More waste products in there from respiration such as CO2.</a:t>
            </a:r>
            <a:endParaRPr>
              <a:solidFill>
                <a:srgbClr val="FF0000"/>
              </a:solidFill>
            </a:endParaRPr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What does dissociation mean?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F0000"/>
                </a:solidFill>
              </a:rPr>
              <a:t>Oxyhaemoglobin giving up its oxygen.</a:t>
            </a:r>
            <a:endParaRPr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732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"/>
          <p:cNvSpPr/>
          <p:nvPr/>
        </p:nvSpPr>
        <p:spPr>
          <a:xfrm>
            <a:off x="-1" y="0"/>
            <a:ext cx="4654295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/>
          <p:cNvSpPr txBox="1">
            <a:spLocks noGrp="1"/>
          </p:cNvSpPr>
          <p:nvPr>
            <p:ph type="title"/>
          </p:nvPr>
        </p:nvSpPr>
        <p:spPr>
          <a:xfrm>
            <a:off x="762000" y="559678"/>
            <a:ext cx="3567915" cy="4952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Retrieval…</a:t>
            </a:r>
            <a:endParaRPr>
              <a:solidFill>
                <a:schemeClr val="lt1"/>
              </a:solidFill>
            </a:endParaRPr>
          </a:p>
        </p:txBody>
      </p:sp>
      <p:cxnSp>
        <p:nvCxnSpPr>
          <p:cNvPr id="104" name="Google Shape;104;p2"/>
          <p:cNvCxnSpPr/>
          <p:nvPr/>
        </p:nvCxnSpPr>
        <p:spPr>
          <a:xfrm>
            <a:off x="0" y="6199730"/>
            <a:ext cx="4297680" cy="0"/>
          </a:xfrm>
          <a:prstGeom prst="straightConnector1">
            <a:avLst/>
          </a:prstGeom>
          <a:noFill/>
          <a:ln w="254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grpSp>
        <p:nvGrpSpPr>
          <p:cNvPr id="105" name="Google Shape;105;p2"/>
          <p:cNvGrpSpPr/>
          <p:nvPr/>
        </p:nvGrpSpPr>
        <p:grpSpPr>
          <a:xfrm>
            <a:off x="5181600" y="303545"/>
            <a:ext cx="6316300" cy="5520643"/>
            <a:chOff x="0" y="92671"/>
            <a:chExt cx="6316300" cy="5102729"/>
          </a:xfrm>
        </p:grpSpPr>
        <p:sp>
          <p:nvSpPr>
            <p:cNvPr id="106" name="Google Shape;106;p2"/>
            <p:cNvSpPr/>
            <p:nvPr/>
          </p:nvSpPr>
          <p:spPr>
            <a:xfrm>
              <a:off x="0" y="92671"/>
              <a:ext cx="6248400" cy="103428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2"/>
            <p:cNvSpPr txBox="1"/>
            <p:nvPr/>
          </p:nvSpPr>
          <p:spPr>
            <a:xfrm>
              <a:off x="50500" y="143166"/>
              <a:ext cx="6147300" cy="1034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9050" tIns="99050" rIns="99050" bIns="99050" anchor="ctr" anchorCtr="0">
              <a:noAutofit/>
            </a:bodyPr>
            <a:lstStyle/>
            <a:p>
              <a:pPr marL="457200" marR="0" lvl="0" indent="-40640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ts val="2800"/>
                <a:buAutoNum type="arabicPeriod"/>
              </a:pPr>
              <a:r>
                <a:rPr lang="en-US" sz="2800"/>
                <a:t>What is the benefit of having a lower minute ventilation at rest for a trained athelete?</a:t>
              </a:r>
              <a:endParaRPr sz="2800"/>
            </a:p>
          </p:txBody>
        </p:sp>
        <p:sp>
          <p:nvSpPr>
            <p:cNvPr id="108" name="Google Shape;108;p2"/>
            <p:cNvSpPr/>
            <p:nvPr/>
          </p:nvSpPr>
          <p:spPr>
            <a:xfrm>
              <a:off x="0" y="1201831"/>
              <a:ext cx="6248400" cy="1034280"/>
            </a:xfrm>
            <a:prstGeom prst="roundRect">
              <a:avLst>
                <a:gd name="adj" fmla="val 16667"/>
              </a:avLst>
            </a:prstGeom>
            <a:solidFill>
              <a:srgbClr val="D7785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2"/>
            <p:cNvSpPr txBox="1"/>
            <p:nvPr/>
          </p:nvSpPr>
          <p:spPr>
            <a:xfrm>
              <a:off x="50489" y="1252320"/>
              <a:ext cx="6147422" cy="93330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9050" tIns="99050" rIns="99050" bIns="990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700"/>
                <a:t>2. Why would a trained athlete have a lower minute ventilation at rest?</a:t>
              </a:r>
              <a:endParaRPr sz="2700"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0" y="2310998"/>
              <a:ext cx="6248400" cy="1672800"/>
            </a:xfrm>
            <a:prstGeom prst="roundRect">
              <a:avLst>
                <a:gd name="adj" fmla="val 16667"/>
              </a:avLst>
            </a:prstGeom>
            <a:solidFill>
              <a:srgbClr val="C47F6E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"/>
            <p:cNvSpPr txBox="1"/>
            <p:nvPr/>
          </p:nvSpPr>
          <p:spPr>
            <a:xfrm>
              <a:off x="50500" y="2520696"/>
              <a:ext cx="6147300" cy="155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9050" tIns="99050" rIns="99050" bIns="99050" anchor="ctr" anchorCtr="0">
              <a:noAutofit/>
            </a:bodyPr>
            <a:lstStyle/>
            <a:p>
              <a:pPr marL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Font typeface="Arial"/>
                <a:buNone/>
              </a:pPr>
              <a:r>
                <a:rPr lang="en-US" sz="27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3. IN SUB-MAXIMAL EXERCISE, BREATHING RATE CAN ? DUE TO THE SUPPLY OF OXYGEN MEETING THE DEMAND FROM THE WORKING MUSCLES.</a:t>
              </a:r>
              <a:endParaRPr sz="2300"/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67900" y="4161000"/>
              <a:ext cx="6248400" cy="1034400"/>
            </a:xfrm>
            <a:prstGeom prst="roundRect">
              <a:avLst>
                <a:gd name="adj" fmla="val 16667"/>
              </a:avLst>
            </a:prstGeom>
            <a:solidFill>
              <a:srgbClr val="B38E8A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2"/>
            <p:cNvSpPr txBox="1"/>
            <p:nvPr/>
          </p:nvSpPr>
          <p:spPr>
            <a:xfrm>
              <a:off x="50489" y="4161000"/>
              <a:ext cx="6147300" cy="933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9050" tIns="99050" rIns="99050" bIns="99050" anchor="ctr" anchorCtr="0">
              <a:noAutofit/>
            </a:bodyPr>
            <a:lstStyle/>
            <a:p>
              <a:pPr marL="22860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4. In addition to the external intercostals and diaphragm, what additional inspiratory muscles can be recruited to give a larger force of contraction?</a:t>
              </a:r>
              <a:endParaRPr sz="1800">
                <a:solidFill>
                  <a:schemeClr val="dk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3064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517ccacdea_0_0"/>
          <p:cNvSpPr/>
          <p:nvPr/>
        </p:nvSpPr>
        <p:spPr>
          <a:xfrm>
            <a:off x="-1" y="0"/>
            <a:ext cx="46542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g2517ccacdea_0_0"/>
          <p:cNvSpPr txBox="1">
            <a:spLocks noGrp="1"/>
          </p:cNvSpPr>
          <p:nvPr>
            <p:ph type="title"/>
          </p:nvPr>
        </p:nvSpPr>
        <p:spPr>
          <a:xfrm>
            <a:off x="762000" y="559678"/>
            <a:ext cx="3567900" cy="49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Retrieval…</a:t>
            </a:r>
            <a:endParaRPr>
              <a:solidFill>
                <a:schemeClr val="lt1"/>
              </a:solidFill>
            </a:endParaRPr>
          </a:p>
        </p:txBody>
      </p:sp>
      <p:cxnSp>
        <p:nvCxnSpPr>
          <p:cNvPr id="120" name="Google Shape;120;g2517ccacdea_0_0"/>
          <p:cNvCxnSpPr/>
          <p:nvPr/>
        </p:nvCxnSpPr>
        <p:spPr>
          <a:xfrm>
            <a:off x="0" y="6199730"/>
            <a:ext cx="4297800" cy="0"/>
          </a:xfrm>
          <a:prstGeom prst="straightConnector1">
            <a:avLst/>
          </a:prstGeom>
          <a:noFill/>
          <a:ln w="254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grpSp>
        <p:nvGrpSpPr>
          <p:cNvPr id="121" name="Google Shape;121;g2517ccacdea_0_0"/>
          <p:cNvGrpSpPr/>
          <p:nvPr/>
        </p:nvGrpSpPr>
        <p:grpSpPr>
          <a:xfrm>
            <a:off x="5181600" y="303545"/>
            <a:ext cx="6316300" cy="5520643"/>
            <a:chOff x="0" y="92671"/>
            <a:chExt cx="6316300" cy="5102729"/>
          </a:xfrm>
        </p:grpSpPr>
        <p:sp>
          <p:nvSpPr>
            <p:cNvPr id="122" name="Google Shape;122;g2517ccacdea_0_0"/>
            <p:cNvSpPr/>
            <p:nvPr/>
          </p:nvSpPr>
          <p:spPr>
            <a:xfrm>
              <a:off x="0" y="92671"/>
              <a:ext cx="6248400" cy="10344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g2517ccacdea_0_0"/>
            <p:cNvSpPr txBox="1"/>
            <p:nvPr/>
          </p:nvSpPr>
          <p:spPr>
            <a:xfrm>
              <a:off x="50500" y="143166"/>
              <a:ext cx="6147300" cy="1034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9050" tIns="99050" rIns="99050" bIns="99050" anchor="ctr" anchorCtr="0">
              <a:noAutofit/>
            </a:bodyPr>
            <a:lstStyle/>
            <a:p>
              <a:pPr marL="457200" marR="0" lvl="0" indent="-37465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ts val="2300"/>
                <a:buAutoNum type="arabicPeriod"/>
              </a:pPr>
              <a:r>
                <a:rPr lang="en-US" sz="2300"/>
                <a:t>More efficient gas exchange and have to work less hard to get the same oxygen in so meet demands easily.</a:t>
              </a:r>
              <a:endParaRPr sz="2300"/>
            </a:p>
          </p:txBody>
        </p:sp>
        <p:sp>
          <p:nvSpPr>
            <p:cNvPr id="124" name="Google Shape;124;g2517ccacdea_0_0"/>
            <p:cNvSpPr/>
            <p:nvPr/>
          </p:nvSpPr>
          <p:spPr>
            <a:xfrm>
              <a:off x="0" y="1201831"/>
              <a:ext cx="6248400" cy="1034400"/>
            </a:xfrm>
            <a:prstGeom prst="roundRect">
              <a:avLst>
                <a:gd name="adj" fmla="val 16667"/>
              </a:avLst>
            </a:prstGeom>
            <a:solidFill>
              <a:srgbClr val="D7785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g2517ccacdea_0_0"/>
            <p:cNvSpPr txBox="1"/>
            <p:nvPr/>
          </p:nvSpPr>
          <p:spPr>
            <a:xfrm>
              <a:off x="50489" y="1252320"/>
              <a:ext cx="6147300" cy="933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9050" tIns="99050" rIns="99050" bIns="990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700"/>
                <a:t>2. Larger lung capacity and stronger respiratory muscles.</a:t>
              </a:r>
              <a:endParaRPr sz="2700"/>
            </a:p>
          </p:txBody>
        </p:sp>
        <p:sp>
          <p:nvSpPr>
            <p:cNvPr id="126" name="Google Shape;126;g2517ccacdea_0_0"/>
            <p:cNvSpPr/>
            <p:nvPr/>
          </p:nvSpPr>
          <p:spPr>
            <a:xfrm>
              <a:off x="0" y="2310998"/>
              <a:ext cx="6248400" cy="1672800"/>
            </a:xfrm>
            <a:prstGeom prst="roundRect">
              <a:avLst>
                <a:gd name="adj" fmla="val 16667"/>
              </a:avLst>
            </a:prstGeom>
            <a:solidFill>
              <a:srgbClr val="C47F6E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g2517ccacdea_0_0"/>
            <p:cNvSpPr txBox="1"/>
            <p:nvPr/>
          </p:nvSpPr>
          <p:spPr>
            <a:xfrm>
              <a:off x="50500" y="2520696"/>
              <a:ext cx="6147300" cy="155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9050" tIns="99050" rIns="99050" bIns="99050" anchor="ctr" anchorCtr="0">
              <a:noAutofit/>
            </a:bodyPr>
            <a:lstStyle/>
            <a:p>
              <a:pPr marL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Font typeface="Arial"/>
                <a:buNone/>
              </a:pPr>
              <a:r>
                <a:rPr lang="en-US" sz="27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3. Plateau.</a:t>
              </a:r>
              <a:endParaRPr sz="2300"/>
            </a:p>
          </p:txBody>
        </p:sp>
        <p:sp>
          <p:nvSpPr>
            <p:cNvPr id="128" name="Google Shape;128;g2517ccacdea_0_0"/>
            <p:cNvSpPr/>
            <p:nvPr/>
          </p:nvSpPr>
          <p:spPr>
            <a:xfrm>
              <a:off x="67900" y="4161000"/>
              <a:ext cx="6248400" cy="1034400"/>
            </a:xfrm>
            <a:prstGeom prst="roundRect">
              <a:avLst>
                <a:gd name="adj" fmla="val 16667"/>
              </a:avLst>
            </a:prstGeom>
            <a:solidFill>
              <a:srgbClr val="B38E8A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g2517ccacdea_0_0"/>
            <p:cNvSpPr txBox="1"/>
            <p:nvPr/>
          </p:nvSpPr>
          <p:spPr>
            <a:xfrm>
              <a:off x="50489" y="4161000"/>
              <a:ext cx="6147300" cy="933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9050" tIns="99050" rIns="99050" bIns="99050" anchor="ctr" anchorCtr="0">
              <a:noAutofit/>
            </a:bodyPr>
            <a:lstStyle/>
            <a:p>
              <a:pPr marL="22860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4. </a:t>
              </a:r>
              <a:r>
                <a:rPr lang="en-US" sz="25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Sternocleidomastoid</a:t>
              </a:r>
              <a:endParaRPr sz="3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228600" lvl="0" indent="0" algn="ctr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None/>
              </a:pPr>
              <a:r>
                <a:rPr lang="en-US" sz="25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Pectoralis minor</a:t>
              </a:r>
              <a:endParaRPr sz="2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0933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9497" y="914399"/>
            <a:ext cx="9144000" cy="1202191"/>
          </a:xfrm>
        </p:spPr>
        <p:txBody>
          <a:bodyPr/>
          <a:lstStyle/>
          <a:p>
            <a:r>
              <a:rPr lang="en-GB" b="1" dirty="0" smtClean="0"/>
              <a:t>Retrieval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86939" y="2116590"/>
            <a:ext cx="9318171" cy="417891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dirty="0" smtClean="0"/>
              <a:t>What is the receptor that detects a chemical change?</a:t>
            </a:r>
          </a:p>
          <a:p>
            <a:endParaRPr lang="en-GB" dirty="0"/>
          </a:p>
          <a:p>
            <a:r>
              <a:rPr lang="en-GB" dirty="0" smtClean="0"/>
              <a:t>Which nervous system helps increase heart rate?</a:t>
            </a:r>
          </a:p>
          <a:p>
            <a:endParaRPr lang="en-GB" dirty="0"/>
          </a:p>
          <a:p>
            <a:r>
              <a:rPr lang="en-GB" dirty="0" smtClean="0"/>
              <a:t>Where do the receptors send their information to?</a:t>
            </a:r>
          </a:p>
          <a:p>
            <a:endParaRPr lang="en-GB" dirty="0"/>
          </a:p>
          <a:p>
            <a:r>
              <a:rPr lang="en-GB" dirty="0" smtClean="0"/>
              <a:t>Where is the CCC located?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669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9497" y="914399"/>
            <a:ext cx="9144000" cy="1202191"/>
          </a:xfrm>
        </p:spPr>
        <p:txBody>
          <a:bodyPr/>
          <a:lstStyle/>
          <a:p>
            <a:r>
              <a:rPr lang="en-GB" b="1" dirty="0" smtClean="0"/>
              <a:t>Retrieval - Answers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86939" y="2116590"/>
            <a:ext cx="9318171" cy="417891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r>
              <a:rPr lang="en-GB" dirty="0" smtClean="0"/>
              <a:t>What is the receptor that detects a chemical change?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Chemoreceptors</a:t>
            </a:r>
          </a:p>
          <a:p>
            <a:endParaRPr lang="en-GB" dirty="0"/>
          </a:p>
          <a:p>
            <a:r>
              <a:rPr lang="en-GB" dirty="0" smtClean="0"/>
              <a:t>Which nervous system helps increase heart rate?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Sympathetic Nervous System</a:t>
            </a:r>
          </a:p>
          <a:p>
            <a:endParaRPr lang="en-GB" dirty="0"/>
          </a:p>
          <a:p>
            <a:r>
              <a:rPr lang="en-GB" dirty="0" smtClean="0"/>
              <a:t>Where do the receptors send their information to?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The CCC</a:t>
            </a:r>
          </a:p>
          <a:p>
            <a:endParaRPr lang="en-GB" dirty="0"/>
          </a:p>
          <a:p>
            <a:r>
              <a:rPr lang="en-GB" dirty="0" smtClean="0"/>
              <a:t>Where is the CCC located?</a:t>
            </a:r>
          </a:p>
          <a:p>
            <a:pPr lvl="0"/>
            <a:r>
              <a:rPr lang="en-US" dirty="0" smtClean="0">
                <a:solidFill>
                  <a:srgbClr val="FF0000"/>
                </a:solidFill>
              </a:rPr>
              <a:t>In the Medulla Oblongata </a:t>
            </a:r>
            <a:endParaRPr lang="en-US" dirty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19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31332-BB0D-4243-AC53-E3F26424A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95426"/>
            <a:ext cx="3220880" cy="402431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Retrieval – what are they?</a:t>
            </a:r>
            <a:endParaRPr lang="en-GB" sz="3600" b="1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6F102C-B092-4DB0-B9F4-4477FC42A3B6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470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27F7EF-12C6-4B54-B1FD-C42437654D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6527F7EF-12C6-4B54-B1FD-C42437654D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graphicEl>
                                              <a:dgm id="{6527F7EF-12C6-4B54-B1FD-C42437654D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graphicEl>
                                              <a:dgm id="{6527F7EF-12C6-4B54-B1FD-C42437654D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90983E-B91B-4628-9485-CD66396746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graphicEl>
                                              <a:dgm id="{0690983E-B91B-4628-9485-CD66396746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graphicEl>
                                              <a:dgm id="{0690983E-B91B-4628-9485-CD66396746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graphicEl>
                                              <a:dgm id="{0690983E-B91B-4628-9485-CD66396746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5894C8F-580A-4B9A-A6CA-04797138CA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graphicEl>
                                              <a:dgm id="{55894C8F-580A-4B9A-A6CA-04797138CA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graphicEl>
                                              <a:dgm id="{55894C8F-580A-4B9A-A6CA-04797138CA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graphicEl>
                                              <a:dgm id="{55894C8F-580A-4B9A-A6CA-04797138CA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2A7248C-931C-4EBB-9A53-B85A9EEA74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graphicEl>
                                              <a:dgm id="{12A7248C-931C-4EBB-9A53-B85A9EEA74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graphicEl>
                                              <a:dgm id="{12A7248C-931C-4EBB-9A53-B85A9EEA74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graphicEl>
                                              <a:dgm id="{12A7248C-931C-4EBB-9A53-B85A9EEA74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Q1…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sz="3200" dirty="0"/>
              <a:t>What is the third structure of the conduction system?</a:t>
            </a:r>
          </a:p>
          <a:p>
            <a:endParaRPr lang="en-GB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AV Node</a:t>
            </a:r>
          </a:p>
          <a:p>
            <a:pPr algn="ctr"/>
            <a:r>
              <a:rPr lang="en-GB" b="1" dirty="0"/>
              <a:t>Bundle Branches</a:t>
            </a:r>
          </a:p>
          <a:p>
            <a:pPr algn="ctr"/>
            <a:r>
              <a:rPr lang="en-GB" b="1" dirty="0"/>
              <a:t>Bundle of His</a:t>
            </a:r>
          </a:p>
          <a:p>
            <a:pPr algn="ctr"/>
            <a:r>
              <a:rPr lang="en-GB" b="1" dirty="0" err="1"/>
              <a:t>Purkyne</a:t>
            </a:r>
            <a:r>
              <a:rPr lang="en-GB" b="1" dirty="0"/>
              <a:t> Fibres</a:t>
            </a:r>
          </a:p>
        </p:txBody>
      </p:sp>
      <p:sp>
        <p:nvSpPr>
          <p:cNvPr id="4" name="Left Arrow 3"/>
          <p:cNvSpPr/>
          <p:nvPr/>
        </p:nvSpPr>
        <p:spPr>
          <a:xfrm>
            <a:off x="7403870" y="4997154"/>
            <a:ext cx="1886989" cy="6650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568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Q2….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sz="3200" dirty="0"/>
              <a:t>Which is not an athlete that would use type 2a muscle fibre types?</a:t>
            </a:r>
          </a:p>
          <a:p>
            <a:endParaRPr lang="en-GB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800m runner</a:t>
            </a:r>
          </a:p>
          <a:p>
            <a:pPr algn="ctr"/>
            <a:r>
              <a:rPr lang="en-GB" b="1" dirty="0"/>
              <a:t>200m freestyle swimming</a:t>
            </a:r>
          </a:p>
          <a:p>
            <a:pPr algn="ctr"/>
            <a:r>
              <a:rPr lang="en-GB" b="1" dirty="0"/>
              <a:t>Javelin</a:t>
            </a:r>
          </a:p>
          <a:p>
            <a:pPr algn="ctr"/>
            <a:r>
              <a:rPr lang="en-GB" b="1" dirty="0"/>
              <a:t>1500m runner</a:t>
            </a:r>
          </a:p>
        </p:txBody>
      </p:sp>
      <p:sp>
        <p:nvSpPr>
          <p:cNvPr id="5" name="Left Arrow 4"/>
          <p:cNvSpPr/>
          <p:nvPr/>
        </p:nvSpPr>
        <p:spPr>
          <a:xfrm>
            <a:off x="7014377" y="4992094"/>
            <a:ext cx="1886989" cy="6650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557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Q3…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sz="3200" dirty="0"/>
              <a:t>What is a structure in the sarcoplasm responsible for aerobic energy production?</a:t>
            </a:r>
          </a:p>
          <a:p>
            <a:endParaRPr lang="en-GB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Myoglobin</a:t>
            </a:r>
          </a:p>
          <a:p>
            <a:pPr algn="ctr"/>
            <a:r>
              <a:rPr lang="en-GB" b="1" dirty="0"/>
              <a:t>Mitochondria</a:t>
            </a:r>
          </a:p>
          <a:p>
            <a:pPr algn="ctr"/>
            <a:r>
              <a:rPr lang="en-GB" b="1" dirty="0"/>
              <a:t>Phosphocreatine</a:t>
            </a:r>
          </a:p>
          <a:p>
            <a:pPr algn="ctr"/>
            <a:r>
              <a:rPr lang="en-GB" b="1" dirty="0"/>
              <a:t>Glycolytic</a:t>
            </a:r>
          </a:p>
        </p:txBody>
      </p:sp>
      <p:sp>
        <p:nvSpPr>
          <p:cNvPr id="5" name="Left Arrow 4"/>
          <p:cNvSpPr/>
          <p:nvPr/>
        </p:nvSpPr>
        <p:spPr>
          <a:xfrm>
            <a:off x="7559764" y="4473572"/>
            <a:ext cx="1886989" cy="6650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928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Q4…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sz="3200" dirty="0"/>
              <a:t>This is the definition for which of the following?</a:t>
            </a:r>
          </a:p>
          <a:p>
            <a:pPr algn="ctr"/>
            <a:r>
              <a:rPr lang="en-GB" sz="3200" dirty="0"/>
              <a:t>” the volume of blood ejected from the left ventricle per beat”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Heart rate </a:t>
            </a:r>
          </a:p>
          <a:p>
            <a:pPr algn="ctr"/>
            <a:r>
              <a:rPr lang="en-GB" b="1" dirty="0"/>
              <a:t>Cardiac output</a:t>
            </a:r>
          </a:p>
          <a:p>
            <a:pPr algn="ctr"/>
            <a:r>
              <a:rPr lang="en-GB" b="1" dirty="0"/>
              <a:t>Stroke volume</a:t>
            </a:r>
          </a:p>
          <a:p>
            <a:pPr algn="ctr"/>
            <a:endParaRPr lang="en-GB" b="1" dirty="0"/>
          </a:p>
        </p:txBody>
      </p:sp>
      <p:sp>
        <p:nvSpPr>
          <p:cNvPr id="5" name="Left Arrow 4"/>
          <p:cNvSpPr/>
          <p:nvPr/>
        </p:nvSpPr>
        <p:spPr>
          <a:xfrm>
            <a:off x="7493744" y="5337132"/>
            <a:ext cx="1886989" cy="6650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45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Q5…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sz="3200" dirty="0"/>
              <a:t>Myoglobin content in Type 1 muscle fibres are?</a:t>
            </a:r>
          </a:p>
          <a:p>
            <a:endParaRPr lang="en-GB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High</a:t>
            </a:r>
          </a:p>
          <a:p>
            <a:pPr algn="ctr"/>
            <a:r>
              <a:rPr lang="en-GB" b="1" dirty="0"/>
              <a:t>Moderate</a:t>
            </a:r>
          </a:p>
          <a:p>
            <a:pPr algn="ctr"/>
            <a:r>
              <a:rPr lang="en-GB" b="1" dirty="0"/>
              <a:t>Low</a:t>
            </a:r>
          </a:p>
          <a:p>
            <a:pPr algn="ctr"/>
            <a:endParaRPr lang="en-GB" b="1" dirty="0"/>
          </a:p>
        </p:txBody>
      </p:sp>
      <p:sp>
        <p:nvSpPr>
          <p:cNvPr id="5" name="Left Arrow 4"/>
          <p:cNvSpPr/>
          <p:nvPr/>
        </p:nvSpPr>
        <p:spPr>
          <a:xfrm>
            <a:off x="6675121" y="3507970"/>
            <a:ext cx="1886989" cy="6650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843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Q6…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sz="3200" dirty="0"/>
              <a:t>What is a positive electrical charge inside the nerve and muscle cells which conducts the nerve impulse down the neuron and to the muscle fibre?</a:t>
            </a:r>
          </a:p>
          <a:p>
            <a:endParaRPr lang="en-GB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Neurotransmitter</a:t>
            </a:r>
          </a:p>
          <a:p>
            <a:pPr algn="ctr"/>
            <a:r>
              <a:rPr lang="en-GB" b="1" dirty="0"/>
              <a:t>Action potential</a:t>
            </a:r>
          </a:p>
          <a:p>
            <a:pPr algn="ctr"/>
            <a:endParaRPr lang="en-GB" b="1" dirty="0"/>
          </a:p>
        </p:txBody>
      </p:sp>
      <p:sp>
        <p:nvSpPr>
          <p:cNvPr id="5" name="Left Arrow 4"/>
          <p:cNvSpPr/>
          <p:nvPr/>
        </p:nvSpPr>
        <p:spPr>
          <a:xfrm>
            <a:off x="7722644" y="5261836"/>
            <a:ext cx="1886989" cy="6650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21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Q7…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sz="3200" dirty="0"/>
              <a:t>Venous return: the return of the blood to the left atria through the veins, true or false?</a:t>
            </a:r>
          </a:p>
          <a:p>
            <a:endParaRPr lang="en-GB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True </a:t>
            </a:r>
          </a:p>
          <a:p>
            <a:pPr algn="ctr"/>
            <a:r>
              <a:rPr lang="en-GB" b="1" dirty="0"/>
              <a:t>False</a:t>
            </a:r>
          </a:p>
        </p:txBody>
      </p:sp>
      <p:sp>
        <p:nvSpPr>
          <p:cNvPr id="5" name="Left Arrow 4"/>
          <p:cNvSpPr/>
          <p:nvPr/>
        </p:nvSpPr>
        <p:spPr>
          <a:xfrm>
            <a:off x="6721143" y="4091940"/>
            <a:ext cx="1886989" cy="6650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7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636</Words>
  <Application>Microsoft Office PowerPoint</Application>
  <PresentationFormat>Widescreen</PresentationFormat>
  <Paragraphs>122</Paragraphs>
  <Slides>17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Revision A&amp;P</vt:lpstr>
      <vt:lpstr>Retrieval</vt:lpstr>
      <vt:lpstr>Retrieval - Answers</vt:lpstr>
      <vt:lpstr>Questions</vt:lpstr>
      <vt:lpstr>Questions</vt:lpstr>
      <vt:lpstr>Retrieval…</vt:lpstr>
      <vt:lpstr>Retrieval…</vt:lpstr>
      <vt:lpstr>Retrieval</vt:lpstr>
      <vt:lpstr>Retrieval - Answers</vt:lpstr>
      <vt:lpstr>Retrieval – what are they?</vt:lpstr>
      <vt:lpstr>Q1…</vt:lpstr>
      <vt:lpstr>Q2….</vt:lpstr>
      <vt:lpstr>Q3…</vt:lpstr>
      <vt:lpstr>Q4…</vt:lpstr>
      <vt:lpstr>Q5…</vt:lpstr>
      <vt:lpstr>Q6…</vt:lpstr>
      <vt:lpstr>Q7…</vt:lpstr>
    </vt:vector>
  </TitlesOfParts>
  <Company>Dene Magna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 A&amp;P</dc:title>
  <dc:creator>Scott Albon</dc:creator>
  <cp:lastModifiedBy>Scott Albon</cp:lastModifiedBy>
  <cp:revision>3</cp:revision>
  <dcterms:created xsi:type="dcterms:W3CDTF">2023-12-04T13:24:14Z</dcterms:created>
  <dcterms:modified xsi:type="dcterms:W3CDTF">2023-12-04T15:15:27Z</dcterms:modified>
</cp:coreProperties>
</file>